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72" r:id="rId3"/>
    <p:sldId id="260" r:id="rId4"/>
    <p:sldId id="282" r:id="rId5"/>
    <p:sldId id="263" r:id="rId6"/>
    <p:sldId id="273" r:id="rId7"/>
    <p:sldId id="274" r:id="rId8"/>
    <p:sldId id="283" r:id="rId9"/>
    <p:sldId id="275" r:id="rId10"/>
    <p:sldId id="277" r:id="rId11"/>
    <p:sldId id="264" r:id="rId12"/>
    <p:sldId id="271" r:id="rId13"/>
    <p:sldId id="276" r:id="rId14"/>
    <p:sldId id="270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Projectmatige</a:t>
            </a:r>
            <a:r>
              <a:rPr lang="en-US" dirty="0"/>
              <a:t> </a:t>
            </a:r>
            <a:r>
              <a:rPr lang="en-US" dirty="0" err="1" smtClean="0"/>
              <a:t>steun</a:t>
            </a:r>
            <a:r>
              <a:rPr lang="en-US" dirty="0" smtClean="0"/>
              <a:t>: </a:t>
            </a:r>
            <a:r>
              <a:rPr lang="en-US" dirty="0" err="1" smtClean="0"/>
              <a:t>totaal</a:t>
            </a:r>
            <a:r>
              <a:rPr lang="en-US" dirty="0" smtClean="0"/>
              <a:t> 180,2 </a:t>
            </a:r>
            <a:r>
              <a:rPr lang="en-US" dirty="0" err="1" smtClean="0"/>
              <a:t>Meur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    (2010)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Projectmatige steun</c:v>
                </c:pt>
              </c:strCache>
            </c:strRef>
          </c:tx>
          <c:explosion val="25"/>
          <c:dLbls>
            <c:dLbl>
              <c:idx val="0"/>
              <c:layout/>
              <c:dLblPos val="inEnd"/>
              <c:showVal val="1"/>
            </c:dLbl>
            <c:dLbl>
              <c:idx val="1"/>
              <c:layout/>
              <c:dLblPos val="inEnd"/>
              <c:showVal val="1"/>
            </c:dLbl>
            <c:dLbl>
              <c:idx val="2"/>
              <c:layout/>
              <c:dLblPos val="inEnd"/>
              <c:showVal val="1"/>
            </c:dLbl>
            <c:dLbl>
              <c:idx val="3"/>
              <c:layout/>
              <c:dLblPos val="inEnd"/>
              <c:showVal val="1"/>
            </c:dLbl>
            <c:delete val="1"/>
            <c:dLblPos val="inEnd"/>
          </c:dLbls>
          <c:cat>
            <c:strRef>
              <c:f>Sheet1!$A$2:$A$5</c:f>
              <c:strCache>
                <c:ptCount val="4"/>
                <c:pt idx="0">
                  <c:v>EU netwerken </c:v>
                </c:pt>
                <c:pt idx="1">
                  <c:v>open projecten </c:v>
                </c:pt>
                <c:pt idx="2">
                  <c:v>subsidie aan buitenl</c:v>
                </c:pt>
                <c:pt idx="3">
                  <c:v>Vlaamse projecten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14.5</c:v>
                </c:pt>
                <c:pt idx="1">
                  <c:v>42.1</c:v>
                </c:pt>
                <c:pt idx="2">
                  <c:v>7.8</c:v>
                </c:pt>
                <c:pt idx="3">
                  <c:v>115.8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B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973AC-90EA-4FFB-95EA-7291F1E44320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F4151-A2DD-4E1A-8423-87D080ED003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latin typeface="Frutiger 55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3DCB91-7D16-4AED-B1FC-1144E1A344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4151-A2DD-4E1A-8423-87D080ED003A}" type="slidenum">
              <a:rPr lang="nl-BE" smtClean="0"/>
              <a:pPr/>
              <a:t>17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E0F50-E356-4438-A670-4692F6EE7237}" type="datetimeFigureOut">
              <a:rPr lang="nl-BE" smtClean="0"/>
              <a:pPr/>
              <a:t>9/01/2012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8EF6F-7C25-4F37-96C9-D5B17DF356D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en.iwt.be/" TargetMode="External"/><Relationship Id="rId3" Type="http://schemas.openxmlformats.org/officeDocument/2006/relationships/hyperlink" Target="http://www.iwt.be/" TargetMode="External"/><Relationship Id="rId7" Type="http://schemas.openxmlformats.org/officeDocument/2006/relationships/hyperlink" Target="http://www.europrogs.be/" TargetMode="Externa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novatiefaanbesteden.be/" TargetMode="External"/><Relationship Id="rId11" Type="http://schemas.openxmlformats.org/officeDocument/2006/relationships/image" Target="../media/image15.png"/><Relationship Id="rId5" Type="http://schemas.openxmlformats.org/officeDocument/2006/relationships/hyperlink" Target="http://www.innovatienetwerk.be/" TargetMode="External"/><Relationship Id="rId10" Type="http://schemas.openxmlformats.org/officeDocument/2006/relationships/image" Target="../media/image10.png"/><Relationship Id="rId4" Type="http://schemas.openxmlformats.org/officeDocument/2006/relationships/hyperlink" Target="mailto:info@iwt.be" TargetMode="Externa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uroprogs.b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	IWT </a:t>
            </a:r>
            <a:r>
              <a:rPr lang="nl-BE" dirty="0" smtClean="0"/>
              <a:t>in de Europese </a:t>
            </a:r>
            <a:br>
              <a:rPr lang="nl-BE" dirty="0" smtClean="0"/>
            </a:br>
            <a:r>
              <a:rPr lang="nl-BE" dirty="0" smtClean="0"/>
              <a:t>	</a:t>
            </a:r>
            <a:r>
              <a:rPr lang="nl-BE" dirty="0" err="1" smtClean="0"/>
              <a:t>Onderzoeks</a:t>
            </a:r>
            <a:r>
              <a:rPr lang="nl-BE" dirty="0" smtClean="0"/>
              <a:t>- </a:t>
            </a:r>
            <a:r>
              <a:rPr lang="nl-BE" dirty="0" smtClean="0"/>
              <a:t>en Innovatieruimte</a:t>
            </a:r>
            <a:r>
              <a:rPr lang="nl-BE" sz="3100" dirty="0" smtClean="0"/>
              <a:t/>
            </a:r>
            <a:br>
              <a:rPr lang="nl-BE" sz="3100" dirty="0" smtClean="0"/>
            </a:br>
            <a:r>
              <a:rPr lang="nl-BE" sz="3100" dirty="0" smtClean="0"/>
              <a:t/>
            </a:r>
            <a:br>
              <a:rPr lang="nl-BE" sz="3100" dirty="0" smtClean="0"/>
            </a:br>
            <a:r>
              <a:rPr lang="nl-BE" sz="3100" dirty="0" smtClean="0"/>
              <a:t>	9 </a:t>
            </a:r>
            <a:r>
              <a:rPr lang="nl-BE" sz="3100" dirty="0" smtClean="0"/>
              <a:t>januari 2012</a:t>
            </a:r>
            <a:br>
              <a:rPr lang="nl-BE" sz="3100" dirty="0" smtClean="0"/>
            </a:br>
            <a:r>
              <a:rPr lang="nl-BE" sz="3100" dirty="0" smtClean="0"/>
              <a:t>	Symposium  </a:t>
            </a:r>
            <a:r>
              <a:rPr lang="nl-BE" sz="3100" dirty="0" smtClean="0"/>
              <a:t>Vlaams Europa Platform </a:t>
            </a:r>
            <a:r>
              <a:rPr lang="nl-BE" sz="3600" dirty="0" smtClean="0"/>
              <a:t/>
            </a:r>
            <a:br>
              <a:rPr lang="nl-BE" sz="3600" dirty="0" smtClean="0"/>
            </a:br>
            <a:endParaRPr lang="en-US" sz="3600" dirty="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524328" y="5733256"/>
          <a:ext cx="1395412" cy="928688"/>
        </p:xfrm>
        <a:graphic>
          <a:graphicData uri="http://schemas.openxmlformats.org/presentationml/2006/ole">
            <p:oleObj spid="_x0000_s2050" name="Photo Editor Photo" r:id="rId3" imgW="3247619" imgH="2161905" progId="">
              <p:embed/>
            </p:oleObj>
          </a:graphicData>
        </a:graphic>
      </p:graphicFrame>
      <p:pic>
        <p:nvPicPr>
          <p:cNvPr id="4" name="Picture 3" descr="250px-EEA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1"/>
            <a:ext cx="2381250" cy="1628800"/>
          </a:xfrm>
          <a:prstGeom prst="rect">
            <a:avLst/>
          </a:prstGeom>
        </p:spPr>
      </p:pic>
      <p:pic>
        <p:nvPicPr>
          <p:cNvPr id="5" name="Picture 4" descr="5441980058_1b5f2ceaea_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584176" cy="1628800"/>
          </a:xfrm>
          <a:prstGeom prst="rect">
            <a:avLst/>
          </a:prstGeom>
        </p:spPr>
      </p:pic>
      <p:pic>
        <p:nvPicPr>
          <p:cNvPr id="6" name="Picture 5" descr="medical-technolog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0"/>
            <a:ext cx="2022004" cy="1628800"/>
          </a:xfrm>
          <a:prstGeom prst="rect">
            <a:avLst/>
          </a:prstGeom>
        </p:spPr>
      </p:pic>
      <p:pic>
        <p:nvPicPr>
          <p:cNvPr id="9" name="Picture 8" descr="eu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5738274"/>
            <a:ext cx="1440160" cy="940270"/>
          </a:xfrm>
          <a:prstGeom prst="rect">
            <a:avLst/>
          </a:prstGeom>
        </p:spPr>
      </p:pic>
      <p:pic>
        <p:nvPicPr>
          <p:cNvPr id="14" name="Picture 13" descr="mone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72199" y="0"/>
            <a:ext cx="1757561" cy="1628799"/>
          </a:xfrm>
          <a:prstGeom prst="rect">
            <a:avLst/>
          </a:prstGeom>
        </p:spPr>
      </p:pic>
      <p:pic>
        <p:nvPicPr>
          <p:cNvPr id="12" name="Picture 11" descr="Glastuin AP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24328" y="0"/>
            <a:ext cx="1619672" cy="1619672"/>
          </a:xfrm>
          <a:prstGeom prst="rect">
            <a:avLst/>
          </a:prstGeom>
        </p:spPr>
      </p:pic>
      <p:pic>
        <p:nvPicPr>
          <p:cNvPr id="15" name="Picture 14" descr="Vlaandere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67944" y="5574014"/>
            <a:ext cx="1514103" cy="1283986"/>
          </a:xfrm>
          <a:prstGeom prst="rect">
            <a:avLst/>
          </a:prstGeom>
        </p:spPr>
      </p:pic>
      <p:pic>
        <p:nvPicPr>
          <p:cNvPr id="17" name="Picture 16" descr="high tech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0"/>
            <a:ext cx="10668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>Steun voor Vlaamse deelname </a:t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3200" b="1" dirty="0" smtClean="0">
                <a:solidFill>
                  <a:srgbClr val="C00000"/>
                </a:solidFill>
              </a:rPr>
              <a:t>aan Europese netwerken</a:t>
            </a: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nl-BE" sz="2600" b="1" dirty="0" smtClean="0"/>
              <a:t>Subsidie via bestaande steunkanalen IWT</a:t>
            </a:r>
          </a:p>
          <a:p>
            <a:pPr lvl="1"/>
            <a:r>
              <a:rPr lang="nl-BE" sz="1900" dirty="0" smtClean="0"/>
              <a:t>Voor EUREKA/ EUROSTARS : bedrijfssteun en </a:t>
            </a:r>
            <a:r>
              <a:rPr lang="nl-BE" sz="1900" dirty="0" err="1" smtClean="0"/>
              <a:t>KMO-programma</a:t>
            </a:r>
            <a:endParaRPr lang="nl-BE" sz="1900" dirty="0" smtClean="0"/>
          </a:p>
          <a:p>
            <a:pPr lvl="1"/>
            <a:r>
              <a:rPr lang="nl-BE" sz="1900" dirty="0" smtClean="0"/>
              <a:t>Voor </a:t>
            </a:r>
            <a:r>
              <a:rPr lang="nl-BE" sz="1900" dirty="0" err="1" smtClean="0"/>
              <a:t>ERAnetten</a:t>
            </a:r>
            <a:r>
              <a:rPr lang="nl-BE" sz="1900" dirty="0" smtClean="0"/>
              <a:t> : bedrijfssteun, KMO, TETRA, </a:t>
            </a:r>
            <a:r>
              <a:rPr lang="nl-BE" sz="1900" dirty="0" err="1" smtClean="0"/>
              <a:t>VIScollectief</a:t>
            </a:r>
            <a:r>
              <a:rPr lang="nl-BE" sz="1900" dirty="0" smtClean="0"/>
              <a:t>, SBO</a:t>
            </a:r>
          </a:p>
          <a:p>
            <a:pPr lvl="1"/>
            <a:r>
              <a:rPr lang="nl-BE" sz="1900" dirty="0" smtClean="0"/>
              <a:t>Voor Joint </a:t>
            </a:r>
            <a:r>
              <a:rPr lang="nl-BE" sz="1900" dirty="0" err="1" smtClean="0"/>
              <a:t>Programming</a:t>
            </a:r>
            <a:r>
              <a:rPr lang="nl-BE" sz="1900" dirty="0" smtClean="0"/>
              <a:t> : (voorlopig) enkel bedrijfssteun en KMO</a:t>
            </a:r>
          </a:p>
          <a:p>
            <a:pPr lvl="1"/>
            <a:endParaRPr lang="nl-BE" sz="1600" dirty="0" smtClean="0"/>
          </a:p>
          <a:p>
            <a:pPr>
              <a:buFont typeface="Wingdings" pitchFamily="2" charset="2"/>
              <a:buChar char="q"/>
            </a:pPr>
            <a:r>
              <a:rPr lang="nl-BE" sz="2600" b="1" dirty="0" err="1" smtClean="0"/>
              <a:t>Rationale</a:t>
            </a:r>
            <a:r>
              <a:rPr lang="nl-BE" sz="2600" b="1" dirty="0" smtClean="0"/>
              <a:t> &amp; doel</a:t>
            </a:r>
          </a:p>
          <a:p>
            <a:pPr lvl="1"/>
            <a:r>
              <a:rPr lang="nl-BE" sz="2000" dirty="0" smtClean="0"/>
              <a:t>krachtenbundeling in Europa </a:t>
            </a:r>
          </a:p>
          <a:p>
            <a:pPr lvl="1"/>
            <a:r>
              <a:rPr lang="nl-BE" sz="2000" dirty="0" smtClean="0"/>
              <a:t>Strategisch belang en dynamiek van Europese consortia</a:t>
            </a:r>
          </a:p>
          <a:p>
            <a:pPr lvl="1"/>
            <a:r>
              <a:rPr lang="nl-BE" sz="2000" dirty="0" smtClean="0"/>
              <a:t>shift </a:t>
            </a:r>
            <a:r>
              <a:rPr lang="nl-BE" sz="2000" dirty="0" smtClean="0">
                <a:sym typeface="Symbol"/>
              </a:rPr>
              <a:t> cofinanciering door lidstaten en regio’s </a:t>
            </a:r>
          </a:p>
          <a:p>
            <a:pPr lvl="1"/>
            <a:endParaRPr lang="nl-BE" sz="2000" dirty="0" smtClean="0">
              <a:sym typeface="Symbol"/>
            </a:endParaRPr>
          </a:p>
          <a:p>
            <a:pPr>
              <a:buFont typeface="Wingdings" pitchFamily="2" charset="2"/>
              <a:buChar char="q"/>
            </a:pPr>
            <a:r>
              <a:rPr lang="nl-BE" sz="2600" b="1" dirty="0" smtClean="0">
                <a:sym typeface="Symbol"/>
              </a:rPr>
              <a:t>Criteria voor IWT om in te stappen in </a:t>
            </a:r>
            <a:r>
              <a:rPr lang="nl-BE" sz="2600" b="1" dirty="0" err="1" smtClean="0">
                <a:sym typeface="Symbol"/>
              </a:rPr>
              <a:t>ERAnetten</a:t>
            </a:r>
            <a:r>
              <a:rPr lang="nl-BE" sz="2600" b="1" dirty="0" smtClean="0">
                <a:sym typeface="Symbol"/>
              </a:rPr>
              <a:t> </a:t>
            </a:r>
            <a:r>
              <a:rPr lang="nl-BE" sz="2000" b="1" dirty="0" smtClean="0">
                <a:sym typeface="Symbol"/>
              </a:rPr>
              <a:t>:</a:t>
            </a:r>
          </a:p>
          <a:p>
            <a:pPr lvl="1"/>
            <a:r>
              <a:rPr lang="nl-BE" sz="2000" dirty="0" smtClean="0"/>
              <a:t>Consortium</a:t>
            </a:r>
          </a:p>
          <a:p>
            <a:pPr lvl="1"/>
            <a:r>
              <a:rPr lang="nl-BE" sz="2000" dirty="0" smtClean="0"/>
              <a:t>Potentieel in Vlaanderen</a:t>
            </a:r>
          </a:p>
          <a:p>
            <a:pPr lvl="1"/>
            <a:r>
              <a:rPr lang="nl-BE" sz="2000" dirty="0" smtClean="0"/>
              <a:t>Evaluatie procedures</a:t>
            </a:r>
          </a:p>
          <a:p>
            <a:pPr lvl="1"/>
            <a:r>
              <a:rPr lang="nl-BE" sz="2000" dirty="0" smtClean="0"/>
              <a:t>Complementariteit</a:t>
            </a:r>
          </a:p>
          <a:p>
            <a:pPr lvl="1"/>
            <a:r>
              <a:rPr lang="nl-BE" sz="2000" dirty="0" smtClean="0"/>
              <a:t>……..</a:t>
            </a:r>
            <a:endParaRPr lang="nl-B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b="1" dirty="0" smtClean="0">
                <a:solidFill>
                  <a:srgbClr val="C00000"/>
                </a:solidFill>
              </a:rPr>
              <a:t>Evolutie deelname aan </a:t>
            </a:r>
            <a:r>
              <a:rPr lang="nl-BE" sz="3600" b="1" dirty="0" err="1" smtClean="0">
                <a:solidFill>
                  <a:srgbClr val="C00000"/>
                </a:solidFill>
              </a:rPr>
              <a:t>ERAnetten</a:t>
            </a:r>
            <a:r>
              <a:rPr lang="nl-BE" sz="3600" b="1" dirty="0" smtClean="0">
                <a:solidFill>
                  <a:srgbClr val="C00000"/>
                </a:solidFill>
              </a:rPr>
              <a:t> </a:t>
            </a:r>
            <a:endParaRPr lang="nl-BE" sz="36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Chart 2"/>
          <p:cNvPicPr/>
          <p:nvPr/>
        </p:nvPicPr>
        <p:blipFill>
          <a:blip r:embed="rId2" cstate="print"/>
          <a:srcRect b="-72"/>
          <a:stretch>
            <a:fillRect/>
          </a:stretch>
        </p:blipFill>
        <p:spPr bwMode="auto">
          <a:xfrm>
            <a:off x="755576" y="1844824"/>
            <a:ext cx="3672408" cy="3456384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8" name="Chart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3672408" cy="3456384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C00000"/>
                </a:solidFill>
              </a:rPr>
              <a:t>Open IWT programma’s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nl-BE" sz="2400" dirty="0" smtClean="0"/>
          </a:p>
          <a:p>
            <a:pPr>
              <a:buNone/>
            </a:pPr>
            <a:r>
              <a:rPr lang="nl-BE" sz="2400" dirty="0" smtClean="0"/>
              <a:t>Met subsidie van IWT : </a:t>
            </a:r>
          </a:p>
          <a:p>
            <a:pPr>
              <a:buNone/>
            </a:pPr>
            <a:endParaRPr lang="nl-BE" sz="2400" dirty="0" smtClean="0"/>
          </a:p>
          <a:p>
            <a:r>
              <a:rPr lang="nl-BE" sz="2400" dirty="0" smtClean="0"/>
              <a:t>buitenlandse bedrijven en onderzoeksorganisaties – als onderaannemer – in projecten van Vlaamse bedrijven </a:t>
            </a:r>
          </a:p>
          <a:p>
            <a:endParaRPr lang="nl-BE" sz="2400" dirty="0" smtClean="0"/>
          </a:p>
          <a:p>
            <a:r>
              <a:rPr lang="nl-BE" sz="2400" dirty="0" smtClean="0"/>
              <a:t>buitenlandse onderzoeksorganisaties als partner in SBO</a:t>
            </a:r>
          </a:p>
          <a:p>
            <a:endParaRPr lang="nl-BE" sz="2400" dirty="0" smtClean="0"/>
          </a:p>
          <a:p>
            <a:r>
              <a:rPr lang="nl-BE" sz="2400" dirty="0" smtClean="0"/>
              <a:t>Doel : toegang tot expertise</a:t>
            </a:r>
          </a:p>
          <a:p>
            <a:endParaRPr lang="nl-BE" sz="2400" dirty="0" smtClean="0"/>
          </a:p>
          <a:p>
            <a:endParaRPr lang="nl-BE" sz="2400" dirty="0" smtClean="0"/>
          </a:p>
          <a:p>
            <a:endParaRPr lang="nl-B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b="1" dirty="0" smtClean="0">
                <a:solidFill>
                  <a:srgbClr val="C00000"/>
                </a:solidFill>
              </a:rPr>
              <a:t>Overzicht projectmatige steun</a:t>
            </a:r>
            <a:endParaRPr lang="nl-BE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/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3200" b="1" dirty="0" smtClean="0">
                <a:solidFill>
                  <a:srgbClr val="C00000"/>
                </a:solidFill>
              </a:rPr>
              <a:t>Recente ontwikkelingen en vooruitzichten</a:t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2700" b="1" dirty="0" smtClean="0">
                <a:solidFill>
                  <a:srgbClr val="C00000"/>
                </a:solidFill>
              </a:rPr>
              <a:t>Strategische visie “Internationalisatie”  - september 2011</a:t>
            </a:r>
            <a:r>
              <a:rPr lang="nl-BE" sz="3200" b="1" dirty="0" smtClean="0"/>
              <a:t/>
            </a:r>
            <a:br>
              <a:rPr lang="nl-BE" sz="3200" b="1" dirty="0" smtClean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nl-BE" sz="2600" dirty="0" smtClean="0"/>
              <a:t>Versterken Vlaamse deelname aan internationale O&amp;</a:t>
            </a:r>
            <a:r>
              <a:rPr lang="nl-BE" sz="2600" dirty="0" err="1" smtClean="0"/>
              <a:t>O-netwerken</a:t>
            </a:r>
            <a:r>
              <a:rPr lang="nl-BE" sz="2600" dirty="0" smtClean="0"/>
              <a:t> door ruimere inzet van </a:t>
            </a:r>
            <a:r>
              <a:rPr lang="nl-BE" sz="2600" dirty="0" err="1" smtClean="0"/>
              <a:t>IWT-programma’s</a:t>
            </a:r>
            <a:endParaRPr lang="nl-BE" sz="2600" dirty="0" smtClean="0"/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Nu ongeveer 8 % , maar moet beduidend toenemen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Per programma geoormerkt budget  </a:t>
            </a:r>
            <a:r>
              <a:rPr lang="nl-BE" sz="1800" dirty="0" smtClean="0">
                <a:sym typeface="Wingdings" pitchFamily="2" charset="2"/>
              </a:rPr>
              <a:t> </a:t>
            </a:r>
            <a:r>
              <a:rPr lang="nl-BE" sz="1800" dirty="0" smtClean="0"/>
              <a:t> flexibel in te zetten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Gescheiden portfolio bij evaluatie en selectie </a:t>
            </a:r>
            <a:r>
              <a:rPr lang="nl-BE" sz="1800" dirty="0" err="1" smtClean="0"/>
              <a:t>tav</a:t>
            </a:r>
            <a:r>
              <a:rPr lang="nl-BE" sz="1800" dirty="0" smtClean="0"/>
              <a:t> regulier programma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Relevantie voor Vlaanderen 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Keuzes af te stemmen op Vlaams niveau </a:t>
            </a:r>
          </a:p>
          <a:p>
            <a:pPr lvl="2"/>
            <a:endParaRPr lang="nl-BE" sz="2100" dirty="0" smtClean="0"/>
          </a:p>
          <a:p>
            <a:pPr>
              <a:buFont typeface="Wingdings" pitchFamily="2" charset="2"/>
              <a:buChar char="q"/>
            </a:pPr>
            <a:r>
              <a:rPr lang="nl-BE" sz="2400" dirty="0" smtClean="0"/>
              <a:t>Bevorderen internationale mobiliteit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Belang van buitenlandse kenniswerkers voor bedrijven en innovatie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Prioriteit  voor ‘internationaliseren’ </a:t>
            </a:r>
            <a:r>
              <a:rPr lang="nl-BE" sz="1800" dirty="0" err="1" smtClean="0"/>
              <a:t>Baekeland</a:t>
            </a:r>
            <a:r>
              <a:rPr lang="nl-BE" sz="1800" dirty="0" smtClean="0"/>
              <a:t> mandaten</a:t>
            </a:r>
          </a:p>
          <a:p>
            <a:pPr lvl="2">
              <a:buFont typeface="Wingdings" pitchFamily="2" charset="2"/>
              <a:buChar char="§"/>
            </a:pPr>
            <a:r>
              <a:rPr lang="nl-BE" sz="1800" dirty="0" smtClean="0"/>
              <a:t>Aandacht voor ervaring in buitenland , …. </a:t>
            </a:r>
            <a:endParaRPr lang="nl-BE" sz="2100" dirty="0" smtClean="0"/>
          </a:p>
          <a:p>
            <a:pPr lvl="2"/>
            <a:endParaRPr lang="nl-BE" sz="1500" dirty="0" smtClean="0"/>
          </a:p>
          <a:p>
            <a:pPr lvl="1"/>
            <a:endParaRPr lang="nl-BE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/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3200" b="1" dirty="0" smtClean="0">
                <a:solidFill>
                  <a:srgbClr val="C00000"/>
                </a:solidFill>
              </a:rPr>
              <a:t>Recente ontwikkelingen en vooruitzichten</a:t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2700" b="1" dirty="0" smtClean="0">
                <a:solidFill>
                  <a:srgbClr val="C00000"/>
                </a:solidFill>
              </a:rPr>
              <a:t>Strategische visie “Internationalisatie”  - september 2011</a:t>
            </a:r>
            <a:r>
              <a:rPr lang="nl-BE" sz="3200" b="1" dirty="0" smtClean="0"/>
              <a:t/>
            </a:r>
            <a:br>
              <a:rPr lang="nl-BE" sz="3200" b="1" dirty="0" smtClean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nl-BE" sz="2400" dirty="0" smtClean="0"/>
          </a:p>
          <a:p>
            <a:pPr>
              <a:buFont typeface="Wingdings" pitchFamily="2" charset="2"/>
              <a:buChar char="q"/>
            </a:pPr>
            <a:r>
              <a:rPr lang="nl-BE" sz="2400" dirty="0" smtClean="0"/>
              <a:t>Versterken van de dienstverlening : begeleiding en advies</a:t>
            </a:r>
          </a:p>
          <a:p>
            <a:pPr lvl="1"/>
            <a:r>
              <a:rPr lang="nl-BE" sz="1800" dirty="0" smtClean="0"/>
              <a:t>Meer gerichte en selectieve dienstverlening</a:t>
            </a:r>
          </a:p>
          <a:p>
            <a:pPr lvl="1"/>
            <a:r>
              <a:rPr lang="nl-BE" sz="1800" dirty="0" smtClean="0"/>
              <a:t>Meer focus op projectgeneratie </a:t>
            </a:r>
            <a:r>
              <a:rPr lang="nl-BE" sz="1800" dirty="0" err="1" smtClean="0"/>
              <a:t>ipv</a:t>
            </a:r>
            <a:r>
              <a:rPr lang="nl-BE" sz="1800" dirty="0" smtClean="0"/>
              <a:t> generieke informatieverstrekking</a:t>
            </a:r>
          </a:p>
          <a:p>
            <a:pPr lvl="1"/>
            <a:r>
              <a:rPr lang="nl-BE" sz="1800" dirty="0" smtClean="0"/>
              <a:t>Meer focus op prioritaire thema’s : bvb ICT en gezondheid; bouw, ….</a:t>
            </a:r>
          </a:p>
          <a:p>
            <a:pPr lvl="1"/>
            <a:r>
              <a:rPr lang="nl-BE" sz="1800" dirty="0" err="1" smtClean="0"/>
              <a:t>Programma-oriëntering</a:t>
            </a:r>
            <a:r>
              <a:rPr lang="nl-BE" sz="1800" dirty="0" smtClean="0"/>
              <a:t> in functie van noden van de klant</a:t>
            </a:r>
          </a:p>
          <a:p>
            <a:pPr lvl="1"/>
            <a:r>
              <a:rPr lang="nl-BE" sz="1800" dirty="0" smtClean="0"/>
              <a:t>Meer synergie tussen EEN en NCP rollen, meer synergie met </a:t>
            </a:r>
            <a:r>
              <a:rPr lang="nl-BE" sz="1800" dirty="0" err="1" smtClean="0"/>
              <a:t>IWT-projecten</a:t>
            </a:r>
            <a:r>
              <a:rPr lang="nl-BE" sz="1800" dirty="0" smtClean="0"/>
              <a:t>, ..</a:t>
            </a:r>
          </a:p>
          <a:p>
            <a:pPr lvl="1"/>
            <a:r>
              <a:rPr lang="nl-BE" sz="1800" dirty="0" smtClean="0"/>
              <a:t>Samenwerking binnen Europa platform</a:t>
            </a:r>
          </a:p>
          <a:p>
            <a:pPr lvl="1"/>
            <a:endParaRPr lang="nl-BE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/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3200" b="1" dirty="0" smtClean="0">
                <a:solidFill>
                  <a:srgbClr val="C00000"/>
                </a:solidFill>
              </a:rPr>
              <a:t>Aandachtspunten</a:t>
            </a:r>
            <a:r>
              <a:rPr lang="nl-BE" sz="3200" b="1" dirty="0" smtClean="0"/>
              <a:t/>
            </a:r>
            <a:br>
              <a:rPr lang="nl-BE" sz="3200" b="1" dirty="0" smtClean="0"/>
            </a:b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nl-BE" sz="2600" dirty="0" smtClean="0"/>
              <a:t>fragmentatie door veelheid van initiatieven</a:t>
            </a:r>
          </a:p>
          <a:p>
            <a:pPr>
              <a:buFont typeface="Wingdings" pitchFamily="2" charset="2"/>
              <a:buChar char="§"/>
            </a:pPr>
            <a:r>
              <a:rPr lang="nl-BE" sz="2600" dirty="0" smtClean="0"/>
              <a:t>grote diversiteit in aanpak bij Europese initiatieven</a:t>
            </a:r>
          </a:p>
          <a:p>
            <a:pPr>
              <a:buFont typeface="Wingdings" pitchFamily="2" charset="2"/>
              <a:buChar char="§"/>
            </a:pPr>
            <a:r>
              <a:rPr lang="nl-BE" sz="2600" dirty="0" smtClean="0"/>
              <a:t>complexiteit bij evaluatie- selectieproces en bij financiële opvolging</a:t>
            </a:r>
          </a:p>
          <a:p>
            <a:pPr>
              <a:buFont typeface="Wingdings" pitchFamily="2" charset="2"/>
              <a:buChar char="§"/>
            </a:pPr>
            <a:endParaRPr lang="nl-BE" sz="2600" dirty="0" smtClean="0"/>
          </a:p>
          <a:p>
            <a:pPr>
              <a:buFont typeface="Wingdings" pitchFamily="2" charset="2"/>
              <a:buChar char="§"/>
            </a:pPr>
            <a:r>
              <a:rPr lang="nl-BE" sz="2600" dirty="0" smtClean="0"/>
              <a:t>deelname van kennisinstellingen aan programma’s met industriële finaliteit maar zonder Vlaams bedrijf</a:t>
            </a:r>
          </a:p>
          <a:p>
            <a:pPr>
              <a:buFont typeface="Wingdings" pitchFamily="2" charset="2"/>
              <a:buChar char="§"/>
            </a:pPr>
            <a:r>
              <a:rPr lang="nl-BE" sz="2600" dirty="0" smtClean="0"/>
              <a:t> ‘grote initiatieven’ die draagkracht individuele agentschappen overstijgen</a:t>
            </a:r>
          </a:p>
          <a:p>
            <a:pPr>
              <a:buFont typeface="Wingdings" pitchFamily="2" charset="2"/>
              <a:buChar char="§"/>
            </a:pPr>
            <a:endParaRPr lang="nl-BE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 smtClean="0">
                <a:solidFill>
                  <a:srgbClr val="C00000"/>
                </a:solidFill>
              </a:rPr>
              <a:t>Meer info IWT</a:t>
            </a:r>
            <a:endParaRPr lang="nl-BE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IWT website : </a:t>
            </a:r>
            <a:r>
              <a:rPr lang="nl-BE" sz="1800" dirty="0" err="1" smtClean="0">
                <a:hlinkClick r:id="rId3"/>
              </a:rPr>
              <a:t>www.iwt.be</a:t>
            </a: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IWT mailbox : </a:t>
            </a:r>
            <a:r>
              <a:rPr lang="nl-BE" sz="1800" dirty="0" smtClean="0">
                <a:hlinkClick r:id="rId4"/>
              </a:rPr>
              <a:t>info@</a:t>
            </a:r>
            <a:r>
              <a:rPr lang="nl-BE" sz="1800" dirty="0" err="1" smtClean="0">
                <a:hlinkClick r:id="rId4"/>
              </a:rPr>
              <a:t>iwt.be</a:t>
            </a: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nl-BE" sz="1800" dirty="0" smtClean="0"/>
          </a:p>
          <a:p>
            <a:pPr>
              <a:buClr>
                <a:srgbClr val="FF0000"/>
              </a:buClr>
              <a:buNone/>
            </a:pP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innovatienetwerk : </a:t>
            </a:r>
            <a:r>
              <a:rPr lang="nl-BE" sz="1800" dirty="0" err="1" smtClean="0">
                <a:hlinkClick r:id="rId5"/>
              </a:rPr>
              <a:t>www.innovatienetwerk.be</a:t>
            </a: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innovatiecentra (1 per provincie) vindt u daar ook</a:t>
            </a:r>
          </a:p>
          <a:p>
            <a:pPr>
              <a:buClr>
                <a:srgbClr val="FF0000"/>
              </a:buClr>
              <a:buNone/>
            </a:pPr>
            <a:endParaRPr lang="nl-BE" sz="1800" dirty="0" smtClean="0"/>
          </a:p>
          <a:p>
            <a:pPr>
              <a:buClr>
                <a:srgbClr val="FF0000"/>
              </a:buClr>
              <a:buNone/>
            </a:pP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voor innovatief aanbesteden : </a:t>
            </a:r>
            <a:r>
              <a:rPr lang="nl-BE" sz="1800" dirty="0" err="1" smtClean="0">
                <a:hlinkClick r:id="rId6"/>
              </a:rPr>
              <a:t>www.innovatiefaanbesteden.be</a:t>
            </a:r>
            <a:endParaRPr lang="nl-BE" sz="1800" dirty="0" smtClean="0"/>
          </a:p>
          <a:p>
            <a:pPr>
              <a:buClr>
                <a:srgbClr val="FF0000"/>
              </a:buClr>
              <a:buNone/>
            </a:pPr>
            <a:endParaRPr lang="nl-BE" sz="1800" dirty="0" smtClean="0"/>
          </a:p>
          <a:p>
            <a:pPr>
              <a:buClr>
                <a:srgbClr val="FF0000"/>
              </a:buClr>
              <a:buNone/>
            </a:pP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voor Europese programma’s : </a:t>
            </a:r>
            <a:r>
              <a:rPr lang="nl-BE" sz="1800" dirty="0" err="1" smtClean="0">
                <a:hlinkClick r:id="rId7"/>
              </a:rPr>
              <a:t>www.europrogs.be</a:t>
            </a:r>
            <a:endParaRPr lang="nl-BE" sz="18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nl-BE" sz="1800" dirty="0" smtClean="0"/>
              <a:t>voor EEN : </a:t>
            </a:r>
            <a:r>
              <a:rPr lang="nl-BE" sz="1800" dirty="0" smtClean="0">
                <a:hlinkClick r:id="rId8"/>
              </a:rPr>
              <a:t>http://een.iwt.be</a:t>
            </a:r>
            <a:endParaRPr lang="nl-BE" sz="1800" dirty="0" smtClean="0"/>
          </a:p>
          <a:p>
            <a:pPr>
              <a:buClr>
                <a:srgbClr val="FF0000"/>
              </a:buClr>
              <a:buNone/>
            </a:pPr>
            <a:endParaRPr lang="nl-BE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3284984"/>
            <a:ext cx="12879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4221088"/>
            <a:ext cx="1676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6296" y="4869160"/>
            <a:ext cx="121301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0272" y="2060848"/>
            <a:ext cx="1379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40769"/>
            <a:ext cx="8104414" cy="48245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endParaRPr lang="nl-BE" sz="24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nl-BE" sz="2400" b="1" dirty="0" smtClean="0"/>
              <a:t>Over het IWT</a:t>
            </a:r>
          </a:p>
          <a:p>
            <a:pPr>
              <a:buFont typeface="Wingdings" pitchFamily="2" charset="2"/>
              <a:buChar char="q"/>
              <a:defRPr/>
            </a:pPr>
            <a:endParaRPr lang="nl-BE" sz="2400" b="1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nl-BE" sz="2400" b="1" dirty="0" smtClean="0"/>
              <a:t>Huidige rol van IWT in de Europese Onderzoeksruimte</a:t>
            </a:r>
          </a:p>
          <a:p>
            <a:pPr>
              <a:buFont typeface="Wingdings" pitchFamily="2" charset="2"/>
              <a:buChar char="q"/>
              <a:defRPr/>
            </a:pPr>
            <a:endParaRPr lang="nl-BE" sz="2400" b="1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nl-BE" sz="2400" b="1" dirty="0" smtClean="0"/>
              <a:t>Recente ontwikkelingen en vooruitzichten </a:t>
            </a:r>
          </a:p>
          <a:p>
            <a:pPr>
              <a:buFont typeface="Wingdings" pitchFamily="2" charset="2"/>
              <a:buChar char="q"/>
              <a:defRPr/>
            </a:pPr>
            <a:endParaRPr lang="nl-BE" sz="2400" b="1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nl-BE" sz="2400" b="1" dirty="0" smtClean="0"/>
              <a:t>Aandachtspunten  </a:t>
            </a:r>
          </a:p>
          <a:p>
            <a:pPr lvl="2">
              <a:buNone/>
              <a:defRPr/>
            </a:pPr>
            <a:endParaRPr lang="nl-BE" sz="1000" dirty="0" smtClean="0"/>
          </a:p>
          <a:p>
            <a:pPr lvl="2">
              <a:defRPr/>
            </a:pPr>
            <a:endParaRPr lang="nl-BE" sz="1000" dirty="0" smtClean="0"/>
          </a:p>
          <a:p>
            <a:pPr lvl="2">
              <a:defRPr/>
            </a:pPr>
            <a:endParaRPr lang="nl-BE" sz="1000" dirty="0" smtClean="0"/>
          </a:p>
          <a:p>
            <a:pPr lvl="1">
              <a:defRPr/>
            </a:pPr>
            <a:endParaRPr lang="nl-BE" sz="1800" dirty="0" smtClean="0"/>
          </a:p>
          <a:p>
            <a:pPr lvl="1">
              <a:defRPr/>
            </a:pPr>
            <a:endParaRPr lang="nl-BE" sz="1800" dirty="0" smtClean="0"/>
          </a:p>
          <a:p>
            <a:pPr lvl="2">
              <a:defRPr/>
            </a:pPr>
            <a:endParaRPr lang="nl-BE" sz="1600" dirty="0" smtClean="0"/>
          </a:p>
          <a:p>
            <a:pPr lvl="1">
              <a:defRPr/>
            </a:pPr>
            <a:endParaRPr lang="nl-BE" sz="2000" dirty="0" smtClean="0"/>
          </a:p>
          <a:p>
            <a:pPr lvl="1">
              <a:defRPr/>
            </a:pPr>
            <a:endParaRPr lang="nl-BE" sz="2000" dirty="0"/>
          </a:p>
          <a:p>
            <a:pPr>
              <a:defRPr/>
            </a:pPr>
            <a:endParaRPr lang="nl-BE" sz="2400" dirty="0" smtClean="0"/>
          </a:p>
          <a:p>
            <a:pPr>
              <a:defRPr/>
            </a:pPr>
            <a:endParaRPr lang="nl-BE" sz="2400" dirty="0" smtClean="0"/>
          </a:p>
          <a:p>
            <a:pPr>
              <a:defRPr/>
            </a:pPr>
            <a:endParaRPr lang="nl-BE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5FB10-DAD8-45EF-BA71-3F14BDBAEDF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12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pPr algn="l"/>
            <a:r>
              <a:rPr lang="nl-BE" sz="3600" b="1" dirty="0" smtClean="0">
                <a:solidFill>
                  <a:srgbClr val="C00000"/>
                </a:solidFill>
              </a:rPr>
              <a:t>Overzicht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329642" cy="1214446"/>
          </a:xfrm>
        </p:spPr>
        <p:txBody>
          <a:bodyPr/>
          <a:lstStyle/>
          <a:p>
            <a:pPr algn="l" eaLnBrk="1" hangingPunct="1"/>
            <a:r>
              <a:rPr lang="nl-BE" sz="3200" b="1" dirty="0" smtClean="0">
                <a:solidFill>
                  <a:srgbClr val="C00000"/>
                </a:solidFill>
              </a:rPr>
              <a:t>agentschap voor Innovatie </a:t>
            </a:r>
            <a:br>
              <a:rPr lang="nl-BE" sz="3200" b="1" dirty="0" smtClean="0">
                <a:solidFill>
                  <a:srgbClr val="C00000"/>
                </a:solidFill>
              </a:rPr>
            </a:br>
            <a:r>
              <a:rPr lang="nl-BE" sz="3200" b="1" dirty="0" smtClean="0">
                <a:solidFill>
                  <a:srgbClr val="C00000"/>
                </a:solidFill>
              </a:rPr>
              <a:t>door Wetenschap en Technologie</a:t>
            </a:r>
            <a:endParaRPr lang="en-GB" sz="3200" b="1" dirty="0" smtClean="0">
              <a:solidFill>
                <a:srgbClr val="C00000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928802"/>
            <a:ext cx="7943909" cy="35719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endParaRPr lang="nl-BE" sz="20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nl-BE" sz="2400" dirty="0" smtClean="0"/>
              <a:t>opgericht in 1991 door de Vlaamse Regering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l-BE" sz="2400" dirty="0" smtClean="0"/>
              <a:t>vanaf 2010  : extern agentschap van de Vlaamse overheid</a:t>
            </a:r>
          </a:p>
          <a:p>
            <a:pPr eaLnBrk="1" hangingPunct="1">
              <a:buFont typeface="Arial" pitchFamily="34" charset="0"/>
              <a:buChar char="•"/>
            </a:pPr>
            <a:endParaRPr lang="nl-BE" sz="24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nl-BE" sz="2400" dirty="0" smtClean="0"/>
              <a:t>opdrachten zijn bepaald door het “</a:t>
            </a:r>
            <a:r>
              <a:rPr lang="nl-BE" sz="2400" dirty="0" err="1" smtClean="0"/>
              <a:t>Wetenschaps</a:t>
            </a:r>
            <a:r>
              <a:rPr lang="nl-BE" sz="2400" dirty="0" smtClean="0"/>
              <a:t> &amp; Innovatiedecreet” van 30 april 2009</a:t>
            </a:r>
          </a:p>
          <a:p>
            <a:pPr eaLnBrk="1" hangingPunct="1">
              <a:buFont typeface="Arial" pitchFamily="34" charset="0"/>
              <a:buChar char="•"/>
            </a:pPr>
            <a:endParaRPr lang="nl-BE" sz="24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nl-BE" sz="2400" dirty="0" smtClean="0"/>
              <a:t>Budget 2011 : ca. 300 miljoen euro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l-BE" sz="2400" dirty="0" smtClean="0"/>
              <a:t>122 VTE</a:t>
            </a:r>
            <a:endParaRPr lang="nl-BE" sz="2400" dirty="0"/>
          </a:p>
          <a:p>
            <a:pPr eaLnBrk="1" hangingPunct="1">
              <a:buFont typeface="Arial" pitchFamily="34" charset="0"/>
              <a:buChar char="•"/>
            </a:pPr>
            <a:endParaRPr lang="nl-BE" sz="2000" dirty="0" smtClean="0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7451725" y="333375"/>
          <a:ext cx="1395413" cy="928688"/>
        </p:xfrm>
        <a:graphic>
          <a:graphicData uri="http://schemas.openxmlformats.org/presentationml/2006/ole">
            <p:oleObj spid="_x0000_s16386" name="Photo Editor Photo" r:id="rId3" imgW="3247619" imgH="21619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b="1" dirty="0" smtClean="0">
                <a:solidFill>
                  <a:srgbClr val="C00000"/>
                </a:solidFill>
              </a:rPr>
              <a:t>IWT - missie </a:t>
            </a:r>
            <a:endParaRPr lang="nl-B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nl-BE" sz="2400" i="1" dirty="0" smtClean="0"/>
          </a:p>
          <a:p>
            <a:pPr>
              <a:buNone/>
            </a:pPr>
            <a:r>
              <a:rPr lang="nl-BE" sz="2400" b="1" i="1" dirty="0" smtClean="0">
                <a:solidFill>
                  <a:srgbClr val="C00000"/>
                </a:solidFill>
              </a:rPr>
              <a:t>IWT</a:t>
            </a:r>
            <a:r>
              <a:rPr lang="nl-BE" sz="2400" b="1" dirty="0" smtClean="0"/>
              <a:t> </a:t>
            </a:r>
            <a:r>
              <a:rPr lang="nl-BE" sz="2400" dirty="0" smtClean="0"/>
              <a:t>, </a:t>
            </a:r>
            <a:r>
              <a:rPr lang="nl-BE" sz="2000" dirty="0" smtClean="0"/>
              <a:t>het agentschap voor innovatie van de Vlaamse overheid,</a:t>
            </a:r>
          </a:p>
          <a:p>
            <a:pPr>
              <a:buNone/>
            </a:pPr>
            <a:r>
              <a:rPr lang="nl-BE" sz="2000" dirty="0" smtClean="0"/>
              <a:t> </a:t>
            </a:r>
          </a:p>
          <a:p>
            <a:pPr>
              <a:buNone/>
            </a:pPr>
            <a:r>
              <a:rPr lang="nl-BE" sz="2400" b="1" i="1" dirty="0" smtClean="0">
                <a:solidFill>
                  <a:srgbClr val="C00000"/>
                </a:solidFill>
              </a:rPr>
              <a:t>Stimuleert</a:t>
            </a:r>
            <a:r>
              <a:rPr lang="nl-BE" sz="2400" dirty="0" smtClean="0"/>
              <a:t> </a:t>
            </a:r>
            <a:r>
              <a:rPr lang="nl-BE" sz="2000" dirty="0" smtClean="0"/>
              <a:t>door financiële steun, advies en coördinatie,</a:t>
            </a:r>
          </a:p>
          <a:p>
            <a:pPr>
              <a:buNone/>
            </a:pPr>
            <a:r>
              <a:rPr lang="nl-BE" sz="2000" dirty="0" smtClean="0"/>
              <a:t> </a:t>
            </a:r>
          </a:p>
          <a:p>
            <a:pPr>
              <a:buNone/>
            </a:pPr>
            <a:r>
              <a:rPr lang="nl-BE" sz="2400" b="1" i="1" dirty="0" smtClean="0">
                <a:solidFill>
                  <a:srgbClr val="C00000"/>
                </a:solidFill>
              </a:rPr>
              <a:t>Kennisopbouw</a:t>
            </a:r>
            <a:r>
              <a:rPr lang="nl-BE" sz="2400" dirty="0" smtClean="0">
                <a:solidFill>
                  <a:srgbClr val="FF0000"/>
                </a:solidFill>
              </a:rPr>
              <a:t> </a:t>
            </a:r>
            <a:r>
              <a:rPr lang="nl-BE" sz="2000" dirty="0" smtClean="0"/>
              <a:t>in bedrijven, onderzoeksinstellingen en overige organisaties,</a:t>
            </a:r>
          </a:p>
          <a:p>
            <a:pPr>
              <a:buNone/>
            </a:pPr>
            <a:endParaRPr lang="nl-BE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nl-BE" sz="2400" b="1" i="1" dirty="0" smtClean="0">
                <a:solidFill>
                  <a:srgbClr val="C00000"/>
                </a:solidFill>
              </a:rPr>
              <a:t>Voor meer innovatie</a:t>
            </a:r>
            <a:r>
              <a:rPr lang="nl-BE" sz="2400" dirty="0" smtClean="0"/>
              <a:t>, </a:t>
            </a:r>
            <a:r>
              <a:rPr lang="nl-BE" sz="2000" dirty="0" smtClean="0"/>
              <a:t>meer nieuwe producten, processen, diensten, ….</a:t>
            </a:r>
          </a:p>
          <a:p>
            <a:pPr>
              <a:buNone/>
            </a:pPr>
            <a:endParaRPr lang="nl-BE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nl-BE" sz="2400" b="1" i="1" dirty="0" smtClean="0">
                <a:solidFill>
                  <a:srgbClr val="C00000"/>
                </a:solidFill>
              </a:rPr>
              <a:t>Met toegevoegde economische en maatschappelijke waarde  </a:t>
            </a:r>
            <a:endParaRPr lang="nl-BE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>IWT taken</a:t>
            </a: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FC70-6E49-440A-970C-4149E4DF7B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357290" y="1643050"/>
            <a:ext cx="7429552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</a:endParaRPr>
          </a:p>
          <a:p>
            <a:r>
              <a:rPr lang="nl-BE" sz="2000" dirty="0" smtClean="0">
                <a:solidFill>
                  <a:schemeClr val="tx1"/>
                </a:solidFill>
              </a:rPr>
              <a:t>1. Financiële steun verlenen aan projecten </a:t>
            </a:r>
          </a:p>
          <a:p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57290" y="2428868"/>
            <a:ext cx="7429552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sz="2000" dirty="0" smtClean="0">
              <a:solidFill>
                <a:schemeClr val="tx1"/>
              </a:solidFill>
            </a:endParaRPr>
          </a:p>
          <a:p>
            <a:r>
              <a:rPr lang="nl-BE" sz="2000" dirty="0" smtClean="0">
                <a:solidFill>
                  <a:schemeClr val="tx1"/>
                </a:solidFill>
              </a:rPr>
              <a:t>2. Advies en gespecialiseerde dienstverlening aanbieden</a:t>
            </a:r>
          </a:p>
          <a:p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57290" y="4643446"/>
            <a:ext cx="7429552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nl-BE" sz="2000" dirty="0" smtClean="0">
                <a:solidFill>
                  <a:schemeClr val="tx1"/>
                </a:solidFill>
              </a:rPr>
              <a:t>5. Bevorderen deelname aan internationale programma’s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57290" y="3929066"/>
            <a:ext cx="7429552" cy="5000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nl-BE" sz="2000" dirty="0" smtClean="0">
                <a:solidFill>
                  <a:schemeClr val="tx1"/>
                </a:solidFill>
              </a:rPr>
              <a:t>4. Stimulering netwerkvorming en samenwerking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357290" y="3143248"/>
            <a:ext cx="7429552" cy="571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nl-BE" sz="2000" dirty="0" smtClean="0">
                <a:solidFill>
                  <a:schemeClr val="tx1"/>
                </a:solidFill>
              </a:rPr>
              <a:t>3. Coördinatie van innovatie actoren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57290" y="6000768"/>
            <a:ext cx="7429552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</a:rPr>
              <a:t> 7. </a:t>
            </a:r>
            <a:r>
              <a:rPr lang="nl-BE" sz="2000" dirty="0" smtClean="0">
                <a:solidFill>
                  <a:schemeClr val="tx1"/>
                </a:solidFill>
              </a:rPr>
              <a:t>Bijdragen tot beleidsvoorbereiding </a:t>
            </a:r>
            <a:endParaRPr lang="nl-BE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57290" y="5357826"/>
            <a:ext cx="7429552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</a:rPr>
              <a:t> 6. </a:t>
            </a:r>
            <a:r>
              <a:rPr lang="nl-BE" sz="2000" dirty="0" smtClean="0">
                <a:solidFill>
                  <a:schemeClr val="tx1"/>
                </a:solidFill>
              </a:rPr>
              <a:t>Beheer specifieke initiatieven Vlaamse Regering </a:t>
            </a:r>
            <a:endParaRPr lang="nl-B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 smtClean="0">
                <a:solidFill>
                  <a:srgbClr val="C00000"/>
                </a:solidFill>
              </a:rPr>
              <a:t>IWT programma’s </a:t>
            </a:r>
            <a:endParaRPr lang="nl-BE" sz="32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714612" y="2276872"/>
            <a:ext cx="4953732" cy="5806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O&amp;</a:t>
            </a:r>
            <a:r>
              <a:rPr lang="nl-BE" sz="1600" dirty="0" err="1" smtClean="0">
                <a:solidFill>
                  <a:schemeClr val="tx1"/>
                </a:solidFill>
              </a:rPr>
              <a:t>O-bedrijfsprojecten</a:t>
            </a:r>
            <a:r>
              <a:rPr lang="nl-BE" sz="1600" dirty="0" smtClean="0">
                <a:solidFill>
                  <a:schemeClr val="tx1"/>
                </a:solidFill>
              </a:rPr>
              <a:t>  &amp;  kmo-programma</a:t>
            </a:r>
            <a:endParaRPr lang="nl-BE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71800" y="3140968"/>
            <a:ext cx="1584176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Strategisch Basisonderzoek </a:t>
            </a:r>
            <a:endParaRPr lang="nl-BE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3568" y="3933056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VIS en inter-mediairen</a:t>
            </a:r>
            <a:endParaRPr lang="nl-BE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683568" y="3140968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onderzoeks-instellingen </a:t>
            </a:r>
            <a:endParaRPr lang="nl-BE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683568" y="2276872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bedrijven</a:t>
            </a:r>
            <a:endParaRPr lang="nl-BE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427984" y="3140968"/>
            <a:ext cx="1080120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TETRA</a:t>
            </a:r>
            <a:r>
              <a:rPr lang="nl-BE" sz="1100" dirty="0" smtClean="0">
                <a:solidFill>
                  <a:schemeClr val="tx1"/>
                </a:solidFill>
              </a:rPr>
              <a:t> </a:t>
            </a:r>
            <a:endParaRPr lang="nl-BE" sz="11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80112" y="3140968"/>
            <a:ext cx="1152128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Landbouw</a:t>
            </a:r>
            <a:r>
              <a:rPr lang="nl-BE" sz="1400" dirty="0" smtClean="0">
                <a:solidFill>
                  <a:schemeClr val="tx1"/>
                </a:solidFill>
              </a:rPr>
              <a:t> 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3568" y="4725144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personen</a:t>
            </a:r>
            <a:endParaRPr lang="nl-BE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6228184" y="4725144"/>
            <a:ext cx="1440160" cy="5732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Innovatie mandaat </a:t>
            </a:r>
            <a:endParaRPr lang="nl-BE" sz="16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427984" y="4725144"/>
            <a:ext cx="1512168" cy="5732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Baekeland mandaat </a:t>
            </a:r>
            <a:endParaRPr lang="nl-BE" sz="16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71800" y="4725144"/>
            <a:ext cx="1353332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tx1"/>
                </a:solidFill>
              </a:rPr>
              <a:t>Doctoraats</a:t>
            </a:r>
            <a:r>
              <a:rPr lang="nl-BE" sz="16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beurs </a:t>
            </a:r>
            <a:endParaRPr lang="nl-BE" sz="16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71800" y="3933056"/>
            <a:ext cx="4896544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Collectieve Innovatietrajecten</a:t>
            </a:r>
            <a:endParaRPr lang="nl-BE" sz="16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804248" y="3140968"/>
            <a:ext cx="864096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tx1"/>
                </a:solidFill>
              </a:rPr>
              <a:t>TBM</a:t>
            </a:r>
            <a:r>
              <a:rPr lang="nl-BE" sz="1100" dirty="0" smtClean="0">
                <a:solidFill>
                  <a:schemeClr val="tx1"/>
                </a:solidFill>
              </a:rPr>
              <a:t> </a:t>
            </a:r>
            <a:endParaRPr lang="nl-BE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604250" cy="925512"/>
          </a:xfrm>
        </p:spPr>
        <p:txBody>
          <a:bodyPr/>
          <a:lstStyle/>
          <a:p>
            <a:pPr algn="l"/>
            <a:r>
              <a:rPr lang="en-GB" sz="3200" b="1" dirty="0" err="1" smtClean="0">
                <a:solidFill>
                  <a:srgbClr val="C00000"/>
                </a:solidFill>
              </a:rPr>
              <a:t>Rol</a:t>
            </a:r>
            <a:r>
              <a:rPr lang="en-GB" sz="3200" b="1" dirty="0" smtClean="0">
                <a:solidFill>
                  <a:srgbClr val="C00000"/>
                </a:solidFill>
              </a:rPr>
              <a:t> van IWT </a:t>
            </a:r>
            <a:r>
              <a:rPr lang="en-GB" sz="3200" b="1" dirty="0" err="1" smtClean="0">
                <a:solidFill>
                  <a:srgbClr val="C00000"/>
                </a:solidFill>
              </a:rPr>
              <a:t>bij</a:t>
            </a:r>
            <a:r>
              <a:rPr lang="en-GB" sz="3200" b="1" dirty="0" smtClean="0">
                <a:solidFill>
                  <a:srgbClr val="C00000"/>
                </a:solidFill>
              </a:rPr>
              <a:t> EU-</a:t>
            </a:r>
            <a:r>
              <a:rPr lang="en-GB" sz="3200" b="1" dirty="0" err="1" smtClean="0">
                <a:solidFill>
                  <a:srgbClr val="C00000"/>
                </a:solidFill>
              </a:rPr>
              <a:t>programma’s</a:t>
            </a:r>
            <a:endParaRPr lang="en-GB" sz="3200" b="1" dirty="0" smtClean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704138" cy="453665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666750" algn="l"/>
              </a:tabLst>
            </a:pPr>
            <a:r>
              <a:rPr lang="nl-BE" b="1" dirty="0" smtClean="0"/>
              <a:t>Dienstverlening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66750" algn="l"/>
              </a:tabLst>
            </a:pPr>
            <a:r>
              <a:rPr lang="nl-BE" dirty="0" smtClean="0"/>
              <a:t>Informatie, advies, begeleiding, ….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66750" algn="l"/>
              </a:tabLst>
            </a:pPr>
            <a:r>
              <a:rPr lang="nl-BE" dirty="0" smtClean="0"/>
              <a:t>NCP/VCP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66750" algn="l"/>
              </a:tabLst>
            </a:pPr>
            <a:r>
              <a:rPr lang="nl-BE" dirty="0" err="1" smtClean="0"/>
              <a:t>Enterprise</a:t>
            </a:r>
            <a:r>
              <a:rPr lang="nl-BE" dirty="0" smtClean="0"/>
              <a:t> </a:t>
            </a:r>
            <a:r>
              <a:rPr lang="nl-BE" dirty="0" err="1" smtClean="0"/>
              <a:t>Europe</a:t>
            </a:r>
            <a:r>
              <a:rPr lang="nl-BE" dirty="0" smtClean="0"/>
              <a:t> </a:t>
            </a:r>
            <a:r>
              <a:rPr lang="nl-BE" dirty="0" err="1" smtClean="0"/>
              <a:t>Network</a:t>
            </a:r>
            <a:r>
              <a:rPr lang="nl-BE" dirty="0" smtClean="0"/>
              <a:t> </a:t>
            </a:r>
            <a:r>
              <a:rPr lang="nl-BE" dirty="0" smtClean="0"/>
              <a:t>– agentschap ondernemen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666750" algn="l"/>
              </a:tabLst>
            </a:pPr>
            <a:r>
              <a:rPr lang="nl-BE" b="1" dirty="0" smtClean="0"/>
              <a:t>Subsidies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66750" algn="l"/>
              </a:tabLst>
            </a:pPr>
            <a:r>
              <a:rPr lang="nl-BE" dirty="0" smtClean="0"/>
              <a:t>Deelname aan EU-netwerken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666750" algn="l"/>
              </a:tabLst>
            </a:pPr>
            <a:r>
              <a:rPr lang="nl-BE" dirty="0" smtClean="0"/>
              <a:t>Open </a:t>
            </a:r>
            <a:r>
              <a:rPr lang="nl-BE" dirty="0" err="1" smtClean="0"/>
              <a:t>IWT-projecten</a:t>
            </a:r>
            <a:endParaRPr lang="nl-BE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None/>
              <a:tabLst>
                <a:tab pos="666750" algn="l"/>
              </a:tabLst>
            </a:pPr>
            <a:endParaRPr lang="nl-BE" sz="1400" dirty="0" smtClean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666750" algn="l"/>
              </a:tabLst>
            </a:pPr>
            <a:endParaRPr lang="nl-BE" sz="2000" dirty="0" smtClean="0"/>
          </a:p>
          <a:p>
            <a:pPr>
              <a:tabLst>
                <a:tab pos="666750" algn="l"/>
              </a:tabLst>
            </a:pPr>
            <a:endParaRPr lang="nl-BE" dirty="0" smtClean="0"/>
          </a:p>
          <a:p>
            <a:pPr>
              <a:tabLst>
                <a:tab pos="666750" algn="l"/>
              </a:tabLst>
            </a:pPr>
            <a:endParaRPr lang="en-GB" sz="180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400300" cy="365125"/>
          </a:xfrm>
        </p:spPr>
        <p:txBody>
          <a:bodyPr/>
          <a:lstStyle/>
          <a:p>
            <a:pPr algn="l">
              <a:defRPr/>
            </a:pPr>
            <a:r>
              <a:rPr lang="nl-NL" smtClean="0"/>
              <a:t> </a:t>
            </a:r>
            <a:fld id="{3A3317DA-46A7-4679-B7BE-161FE5580E1E}" type="slidenum">
              <a:rPr lang="nl-NL" sz="1200" smtClean="0">
                <a:solidFill>
                  <a:schemeClr val="tx2"/>
                </a:solidFill>
              </a:rPr>
              <a:pPr algn="l">
                <a:defRPr/>
              </a:pPr>
              <a:t>7</a:t>
            </a:fld>
            <a:endParaRPr lang="nl-NL" sz="1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604250" cy="925512"/>
          </a:xfrm>
        </p:spPr>
        <p:txBody>
          <a:bodyPr/>
          <a:lstStyle/>
          <a:p>
            <a:pPr algn="l"/>
            <a:r>
              <a:rPr lang="nl-BE" sz="3200" b="1" dirty="0" smtClean="0">
                <a:solidFill>
                  <a:srgbClr val="C00000"/>
                </a:solidFill>
              </a:rPr>
              <a:t>National Contact Point (NCP)</a:t>
            </a:r>
            <a:endParaRPr lang="en-GB" sz="3200" b="1" dirty="0" smtClean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704138" cy="453665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666750" algn="l"/>
              </a:tabLst>
            </a:pPr>
            <a:r>
              <a:rPr lang="nl-BE" sz="2400" dirty="0" smtClean="0"/>
              <a:t>IWT erkend door de EC als officieel contactpunt voor informatiedoorstroming en begeleiding van kandidaat-deelnemers  </a:t>
            </a:r>
            <a:r>
              <a:rPr lang="nl-BE" sz="1800" dirty="0" smtClean="0">
                <a:solidFill>
                  <a:srgbClr val="0000FF"/>
                </a:solidFill>
              </a:rPr>
              <a:t>(</a:t>
            </a:r>
            <a:r>
              <a:rPr lang="nl-BE" sz="1800" dirty="0" err="1" smtClean="0">
                <a:solidFill>
                  <a:srgbClr val="0000FF"/>
                </a:solidFill>
                <a:hlinkClick r:id="rId2"/>
              </a:rPr>
              <a:t>www.europrogs.be</a:t>
            </a:r>
            <a:r>
              <a:rPr lang="nl-BE" sz="1800" dirty="0" smtClean="0">
                <a:solidFill>
                  <a:srgbClr val="0000FF"/>
                </a:solidFill>
              </a:rPr>
              <a:t>, … organisatie </a:t>
            </a:r>
            <a:r>
              <a:rPr lang="nl-BE" sz="1800" dirty="0" err="1" smtClean="0">
                <a:solidFill>
                  <a:srgbClr val="0000FF"/>
                </a:solidFill>
              </a:rPr>
              <a:t>partneringevents</a:t>
            </a:r>
            <a:r>
              <a:rPr lang="nl-BE" sz="1800" dirty="0" smtClean="0">
                <a:solidFill>
                  <a:srgbClr val="0000FF"/>
                </a:solidFill>
              </a:rPr>
              <a:t>, 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666750" algn="l"/>
              </a:tabLst>
            </a:pPr>
            <a:r>
              <a:rPr lang="nl-BE" sz="2400" dirty="0" smtClean="0"/>
              <a:t>oorspronkelijk: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666750" algn="l"/>
              </a:tabLst>
            </a:pPr>
            <a:r>
              <a:rPr lang="nl-BE" sz="2000" dirty="0" smtClean="0"/>
              <a:t>Vlaams contactpunt (VCP) samen met departement EWI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666750" algn="l"/>
              </a:tabLst>
            </a:pPr>
            <a:r>
              <a:rPr lang="nl-BE" sz="2000" dirty="0" smtClean="0"/>
              <a:t>enkel voor Kaderprogramma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666750" algn="l"/>
              </a:tabLst>
            </a:pPr>
            <a:r>
              <a:rPr lang="nl-BE" sz="2400" dirty="0" smtClean="0"/>
              <a:t>nu: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666750" algn="l"/>
              </a:tabLst>
            </a:pPr>
            <a:r>
              <a:rPr lang="nl-BE" sz="2000" dirty="0" smtClean="0"/>
              <a:t>ook voor andere Europese initiatieven, zoals  JTI, Art. 185, </a:t>
            </a:r>
            <a:r>
              <a:rPr lang="nl-BE" sz="2000" dirty="0" err="1" smtClean="0"/>
              <a:t>ERA-netten</a:t>
            </a:r>
            <a:r>
              <a:rPr lang="nl-BE" sz="2000" dirty="0" smtClean="0"/>
              <a:t>, EUREKA/EUROSTARS, CIP, … enz.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666750" algn="l"/>
              </a:tabLst>
            </a:pPr>
            <a:r>
              <a:rPr lang="nl-BE" sz="2000" dirty="0" smtClean="0"/>
              <a:t>uitgebreid met andere intermediaire actoren en administraties in Vlaams Europa Platform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666750" algn="l"/>
              </a:tabLst>
            </a:pPr>
            <a:endParaRPr lang="nl-BE" sz="2000" dirty="0" smtClean="0"/>
          </a:p>
          <a:p>
            <a:pPr>
              <a:tabLst>
                <a:tab pos="666750" algn="l"/>
              </a:tabLst>
            </a:pPr>
            <a:endParaRPr lang="nl-BE" dirty="0" smtClean="0"/>
          </a:p>
          <a:p>
            <a:pPr>
              <a:tabLst>
                <a:tab pos="666750" algn="l"/>
              </a:tabLst>
            </a:pPr>
            <a:endParaRPr lang="en-GB" sz="180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400300" cy="365125"/>
          </a:xfrm>
        </p:spPr>
        <p:txBody>
          <a:bodyPr/>
          <a:lstStyle/>
          <a:p>
            <a:pPr algn="l">
              <a:defRPr/>
            </a:pPr>
            <a:r>
              <a:rPr lang="nl-NL" smtClean="0"/>
              <a:t> </a:t>
            </a:r>
            <a:fld id="{3A3317DA-46A7-4679-B7BE-161FE5580E1E}" type="slidenum">
              <a:rPr lang="nl-NL" sz="1200" smtClean="0">
                <a:solidFill>
                  <a:schemeClr val="tx2"/>
                </a:solidFill>
              </a:rPr>
              <a:pPr algn="l">
                <a:defRPr/>
              </a:pPr>
              <a:t>8</a:t>
            </a:fld>
            <a:endParaRPr lang="nl-NL" sz="1200" smtClean="0">
              <a:solidFill>
                <a:schemeClr val="tx2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3544" y="188640"/>
            <a:ext cx="2180456" cy="7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JL-OMLAAG 18"/>
          <p:cNvSpPr/>
          <p:nvPr/>
        </p:nvSpPr>
        <p:spPr bwMode="auto">
          <a:xfrm>
            <a:off x="2483768" y="4797152"/>
            <a:ext cx="3816424" cy="72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OUT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7955360" cy="1115144"/>
          </a:xfrm>
        </p:spPr>
        <p:txBody>
          <a:bodyPr/>
          <a:lstStyle/>
          <a:p>
            <a:pPr algn="l"/>
            <a:r>
              <a:rPr lang="fr-CH" sz="2800" b="1" dirty="0" smtClean="0">
                <a:solidFill>
                  <a:srgbClr val="C00000"/>
                </a:solidFill>
              </a:rPr>
              <a:t>Transnationale </a:t>
            </a:r>
            <a:r>
              <a:rPr lang="fr-CH" sz="2800" b="1" dirty="0" err="1" smtClean="0">
                <a:solidFill>
                  <a:srgbClr val="C00000"/>
                </a:solidFill>
              </a:rPr>
              <a:t>kennistransfer</a:t>
            </a:r>
            <a:r>
              <a:rPr lang="fr-CH" sz="3000" dirty="0" smtClean="0">
                <a:solidFill>
                  <a:srgbClr val="C00000"/>
                </a:solidFill>
              </a:rPr>
              <a:t/>
            </a:r>
            <a:br>
              <a:rPr lang="fr-CH" sz="3000" dirty="0" smtClean="0">
                <a:solidFill>
                  <a:srgbClr val="C00000"/>
                </a:solidFill>
              </a:rPr>
            </a:br>
            <a:r>
              <a:rPr lang="fr-CH" sz="3000" dirty="0" smtClean="0"/>
              <a:t> </a:t>
            </a:r>
            <a:endParaRPr lang="fr-FR" b="0" dirty="0" smtClean="0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6156176" y="3789040"/>
            <a:ext cx="1219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ts val="3400"/>
              </a:lnSpc>
              <a:defRPr/>
            </a:pPr>
            <a:r>
              <a:rPr lang="en-GB" sz="2000" b="1" dirty="0">
                <a:solidFill>
                  <a:srgbClr val="003399"/>
                </a:solidFill>
              </a:rPr>
              <a:t>Sale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4355976" y="3789040"/>
            <a:ext cx="1524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ts val="3400"/>
              </a:lnSpc>
              <a:defRPr/>
            </a:pPr>
            <a:r>
              <a:rPr lang="en-GB" sz="2000" b="1" dirty="0">
                <a:solidFill>
                  <a:srgbClr val="003399"/>
                </a:solidFill>
              </a:rPr>
              <a:t>Production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2123728" y="3789040"/>
            <a:ext cx="1981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>
                <a:lumMod val="40000"/>
                <a:lumOff val="6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ts val="3400"/>
              </a:lnSpc>
              <a:defRPr/>
            </a:pPr>
            <a:r>
              <a:rPr lang="en-GB" sz="2000" b="1" dirty="0">
                <a:solidFill>
                  <a:srgbClr val="003399"/>
                </a:solidFill>
              </a:rPr>
              <a:t>Development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323528" y="3789040"/>
            <a:ext cx="1524000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ts val="3400"/>
              </a:lnSpc>
              <a:defRPr/>
            </a:pPr>
            <a:r>
              <a:rPr lang="en-GB" sz="2000" b="1" dirty="0">
                <a:solidFill>
                  <a:srgbClr val="003399"/>
                </a:solidFill>
              </a:rPr>
              <a:t>Research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907704" y="4005064"/>
            <a:ext cx="228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4139952" y="4005064"/>
            <a:ext cx="228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5940152" y="4005064"/>
            <a:ext cx="228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7696200" y="3861048"/>
            <a:ext cx="1196280" cy="38519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ts val="3400"/>
              </a:lnSpc>
            </a:pPr>
            <a:r>
              <a:rPr lang="en-GB" sz="2000" b="1" dirty="0">
                <a:solidFill>
                  <a:srgbClr val="003399"/>
                </a:solidFill>
              </a:rPr>
              <a:t>End-User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7380312" y="4005064"/>
            <a:ext cx="304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0" name="Tekstvak 19"/>
          <p:cNvSpPr txBox="1"/>
          <p:nvPr/>
        </p:nvSpPr>
        <p:spPr>
          <a:xfrm>
            <a:off x="539552" y="4293096"/>
            <a:ext cx="8604448" cy="96436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endParaRPr lang="nl-BE" sz="2800" dirty="0" smtClean="0"/>
          </a:p>
          <a:p>
            <a:endParaRPr lang="nl-BE" sz="2800" dirty="0" smtClean="0"/>
          </a:p>
        </p:txBody>
      </p:sp>
      <p:sp>
        <p:nvSpPr>
          <p:cNvPr id="22" name="PIJL-OMLAAG 21"/>
          <p:cNvSpPr/>
          <p:nvPr/>
        </p:nvSpPr>
        <p:spPr bwMode="auto">
          <a:xfrm>
            <a:off x="2411760" y="2564904"/>
            <a:ext cx="3816424" cy="72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3688" y="5301208"/>
            <a:ext cx="492737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sz="2000" i="1" dirty="0" smtClean="0"/>
          </a:p>
          <a:p>
            <a:r>
              <a:rPr lang="nl-BE" sz="2000" i="1" dirty="0" smtClean="0"/>
              <a:t>Kennis en innovatie internationaal valoriseren</a:t>
            </a:r>
          </a:p>
          <a:p>
            <a:endParaRPr lang="nl-BE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323528" y="2060848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i="1" dirty="0" smtClean="0"/>
              <a:t>	Buitenlandse ‘nieuw ontwikkelde’ kennis en technologie voor innovatie </a:t>
            </a:r>
          </a:p>
        </p:txBody>
      </p:sp>
      <p:pic>
        <p:nvPicPr>
          <p:cNvPr id="21" name="Picture 31" descr="Logo-NET-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2656"/>
            <a:ext cx="1587624" cy="134518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876256" y="4437112"/>
            <a:ext cx="567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i="1" dirty="0" smtClean="0">
              <a:solidFill>
                <a:srgbClr val="FF0000"/>
              </a:solidFill>
            </a:endParaRPr>
          </a:p>
          <a:p>
            <a:r>
              <a:rPr lang="nl-BE" sz="2400" b="1" i="1" dirty="0" smtClean="0">
                <a:solidFill>
                  <a:srgbClr val="C00000"/>
                </a:solidFill>
              </a:rPr>
              <a:t>AO</a:t>
            </a:r>
          </a:p>
          <a:p>
            <a:r>
              <a:rPr lang="nl-BE" sz="2400" b="1" i="1" dirty="0" smtClean="0">
                <a:solidFill>
                  <a:srgbClr val="C00000"/>
                </a:solidFill>
              </a:rPr>
              <a:t>FIT</a:t>
            </a:r>
            <a:endParaRPr lang="nl-BE" sz="2400" b="1" i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5656" y="4509120"/>
            <a:ext cx="6862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i="1" dirty="0" smtClean="0">
              <a:solidFill>
                <a:srgbClr val="FF0000"/>
              </a:solidFill>
            </a:endParaRPr>
          </a:p>
          <a:p>
            <a:r>
              <a:rPr lang="nl-BE" sz="2400" b="1" i="1" dirty="0" smtClean="0">
                <a:solidFill>
                  <a:srgbClr val="C00000"/>
                </a:solidFill>
              </a:rPr>
              <a:t>VCP</a:t>
            </a:r>
            <a:endParaRPr lang="nl-BE" sz="2400" b="1" i="1" dirty="0">
              <a:solidFill>
                <a:srgbClr val="C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0" y="3356992"/>
            <a:ext cx="914400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666</Words>
  <Application>Microsoft Office PowerPoint</Application>
  <PresentationFormat>On-screen Show (4:3)</PresentationFormat>
  <Paragraphs>190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Photo Editor Photo</vt:lpstr>
      <vt:lpstr>      IWT in de Europese   Onderzoeks- en Innovatieruimte   9 januari 2012  Symposium  Vlaams Europa Platform  </vt:lpstr>
      <vt:lpstr>Overzicht</vt:lpstr>
      <vt:lpstr>agentschap voor Innovatie  door Wetenschap en Technologie</vt:lpstr>
      <vt:lpstr> IWT - missie </vt:lpstr>
      <vt:lpstr>IWT taken</vt:lpstr>
      <vt:lpstr>IWT programma’s </vt:lpstr>
      <vt:lpstr>Rol van IWT bij EU-programma’s</vt:lpstr>
      <vt:lpstr>National Contact Point (NCP)</vt:lpstr>
      <vt:lpstr>Transnationale kennistransfer  </vt:lpstr>
      <vt:lpstr>Steun voor Vlaamse deelname  aan Europese netwerken</vt:lpstr>
      <vt:lpstr>Evolutie deelname aan ERAnetten </vt:lpstr>
      <vt:lpstr>Open IWT programma’s</vt:lpstr>
      <vt:lpstr>Overzicht projectmatige steun</vt:lpstr>
      <vt:lpstr> Recente ontwikkelingen en vooruitzichten Strategische visie “Internationalisatie”  - september 2011 </vt:lpstr>
      <vt:lpstr> Recente ontwikkelingen en vooruitzichten Strategische visie “Internationalisatie”  - september 2011 </vt:lpstr>
      <vt:lpstr> Aandachtspunten </vt:lpstr>
      <vt:lpstr>Meer info IWT</vt:lpstr>
    </vt:vector>
  </TitlesOfParts>
  <Company>IWT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Beheersovereenkomst IWT  12 mei 2011  Commissie – Vlaams Parlement</dc:title>
  <dc:creator>Veerle Lories</dc:creator>
  <cp:lastModifiedBy>Veerle Lories</cp:lastModifiedBy>
  <cp:revision>44</cp:revision>
  <dcterms:created xsi:type="dcterms:W3CDTF">2012-01-04T16:49:32Z</dcterms:created>
  <dcterms:modified xsi:type="dcterms:W3CDTF">2012-01-09T07:53:29Z</dcterms:modified>
</cp:coreProperties>
</file>