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14" r:id="rId3"/>
    <p:sldId id="315" r:id="rId4"/>
    <p:sldId id="316" r:id="rId5"/>
    <p:sldId id="323" r:id="rId6"/>
    <p:sldId id="263" r:id="rId7"/>
    <p:sldId id="313" r:id="rId8"/>
    <p:sldId id="317" r:id="rId9"/>
    <p:sldId id="311" r:id="rId10"/>
    <p:sldId id="264" r:id="rId11"/>
    <p:sldId id="266" r:id="rId12"/>
    <p:sldId id="267" r:id="rId13"/>
    <p:sldId id="281" r:id="rId14"/>
    <p:sldId id="282" r:id="rId15"/>
    <p:sldId id="283" r:id="rId16"/>
    <p:sldId id="322" r:id="rId17"/>
    <p:sldId id="296" r:id="rId18"/>
    <p:sldId id="297" r:id="rId19"/>
    <p:sldId id="298" r:id="rId20"/>
    <p:sldId id="301" r:id="rId21"/>
    <p:sldId id="302" r:id="rId22"/>
    <p:sldId id="304" r:id="rId23"/>
    <p:sldId id="319" r:id="rId24"/>
    <p:sldId id="320" r:id="rId25"/>
    <p:sldId id="321" r:id="rId26"/>
    <p:sldId id="312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7F7"/>
    <a:srgbClr val="DEF45A"/>
    <a:srgbClr val="CE4C18"/>
    <a:srgbClr val="544F97"/>
    <a:srgbClr val="C125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C5C25-AF1B-4229-82FB-1D6D9BA5BF9C}" type="datetimeFigureOut">
              <a:rPr lang="nl-BE" smtClean="0"/>
              <a:pPr/>
              <a:t>6/01/2012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F0118-040D-4F0C-B61E-00DB6ECA2CF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8DB4-2306-409D-B081-402034556CCA}" type="datetimeFigureOut">
              <a:rPr lang="nl-BE" smtClean="0"/>
              <a:pPr/>
              <a:t>6/01/2012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BDF4C-658F-48A3-84D0-0B1D6B8F0DE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94314-811A-42EA-8306-7A1DC29C339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DF4C-658F-48A3-84D0-0B1D6B8F0DED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DF4C-658F-48A3-84D0-0B1D6B8F0DED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DF4C-658F-48A3-84D0-0B1D6B8F0DED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nl-BE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13 februari 2009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/>
              <a:t>UHasselt, vrijdag 13 februari 2009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BC649-7ABF-45E3-8C89-F6D31C11974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97696"/>
            <a:ext cx="9144000" cy="285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4" descr="FWO_WE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-24"/>
            <a:ext cx="8651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97696"/>
            <a:ext cx="9144000" cy="285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Picture 4" descr="FWO_WE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-24"/>
            <a:ext cx="8651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13 februari 2009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UHasselt, vrijdag 13 februari 2009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E861C-B688-4E92-A000-C66A0543F0D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Aharoni" pitchFamily="2" charset="-79"/>
          <a:ea typeface="+mj-ea"/>
          <a:cs typeface="Aharoni" pitchFamily="2" charset="-79"/>
        </a:defRPr>
      </a:lvl1pPr>
    </p:titleStyle>
    <p:bodyStyle>
      <a:lvl1pPr marL="342900" indent="-342900" algn="l" defTabSz="914400" rtl="0" eaLnBrk="1" latinLnBrk="0" hangingPunct="1">
        <a:spcBef>
          <a:spcPts val="1400"/>
        </a:spcBef>
        <a:buFont typeface="Arial" pitchFamily="34" charset="0"/>
        <a:buChar char="•"/>
        <a:defRPr sz="2800" b="1" kern="1200">
          <a:solidFill>
            <a:srgbClr val="C1257E"/>
          </a:solidFill>
          <a:latin typeface="Tw Cen MT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14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Tw Cen MT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14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w Cen M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14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w Cen MT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1400"/>
        </a:spcBef>
        <a:buFont typeface="Arial" pitchFamily="34" charset="0"/>
        <a:buChar char="»"/>
        <a:defRPr sz="1800" kern="1200">
          <a:solidFill>
            <a:schemeClr val="tx1"/>
          </a:solidFill>
          <a:latin typeface="Tw Cen MT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chiedenisfwo.be/" TargetMode="External"/><Relationship Id="rId2" Type="http://schemas.openxmlformats.org/officeDocument/2006/relationships/hyperlink" Target="http://www.fwo.b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scienceeurope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71550" y="2636838"/>
            <a:ext cx="7058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nl-NL"/>
          </a:p>
        </p:txBody>
      </p:sp>
      <p:pic>
        <p:nvPicPr>
          <p:cNvPr id="14" name="Afbeelding 13" descr="FWO_w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5229200"/>
            <a:ext cx="1707668" cy="1004122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688" y="0"/>
            <a:ext cx="3770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BC649-7ABF-45E3-8C89-F6D31C11974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itel 9"/>
          <p:cNvSpPr txBox="1">
            <a:spLocks/>
          </p:cNvSpPr>
          <p:nvPr/>
        </p:nvSpPr>
        <p:spPr>
          <a:xfrm>
            <a:off x="467544" y="1071546"/>
            <a:ext cx="468052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600" b="1" noProof="0" dirty="0" smtClean="0">
              <a:solidFill>
                <a:schemeClr val="accent3">
                  <a:lumMod val="75000"/>
                </a:schemeClr>
              </a:solidFill>
              <a:latin typeface="Tw Cen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3600" b="1" baseline="0" dirty="0" smtClean="0">
                <a:solidFill>
                  <a:schemeClr val="accent3">
                    <a:lumMod val="75000"/>
                  </a:schemeClr>
                </a:solidFill>
                <a:latin typeface="Tw Cen MT" pitchFamily="34" charset="0"/>
                <a:ea typeface="+mj-ea"/>
                <a:cs typeface="+mj-cs"/>
              </a:rPr>
              <a:t>FWO : kennisgrensverleggend </a:t>
            </a:r>
            <a:r>
              <a:rPr lang="nl-BE" sz="3600" b="1" dirty="0" smtClean="0">
                <a:solidFill>
                  <a:schemeClr val="accent3">
                    <a:lumMod val="75000"/>
                  </a:schemeClr>
                </a:solidFill>
                <a:latin typeface="Tw Cen MT" pitchFamily="34" charset="0"/>
                <a:ea typeface="+mj-ea"/>
                <a:cs typeface="+mj-cs"/>
              </a:rPr>
              <a:t>ook in </a:t>
            </a:r>
            <a:r>
              <a:rPr lang="nl-BE" sz="3600" b="1" baseline="0" dirty="0" smtClean="0">
                <a:solidFill>
                  <a:schemeClr val="accent3">
                    <a:lumMod val="75000"/>
                  </a:schemeClr>
                </a:solidFill>
                <a:latin typeface="Tw Cen MT" pitchFamily="34" charset="0"/>
                <a:ea typeface="+mj-ea"/>
                <a:cs typeface="+mj-cs"/>
              </a:rPr>
              <a:t>Europa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3600" b="1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b="1" dirty="0" err="1" smtClean="0">
                <a:solidFill>
                  <a:schemeClr val="accent3">
                    <a:lumMod val="75000"/>
                  </a:schemeClr>
                </a:solidFill>
                <a:latin typeface="Tw Cen MT" pitchFamily="34" charset="0"/>
                <a:ea typeface="+mj-ea"/>
                <a:cs typeface="+mj-cs"/>
              </a:rPr>
              <a:t>d</a:t>
            </a:r>
            <a:r>
              <a:rPr lang="nl-BE" sz="2800" b="1" baseline="0" dirty="0" err="1" smtClean="0">
                <a:solidFill>
                  <a:schemeClr val="accent3">
                    <a:lumMod val="75000"/>
                  </a:schemeClr>
                </a:solidFill>
                <a:latin typeface="Tw Cen MT" pitchFamily="34" charset="0"/>
                <a:ea typeface="+mj-ea"/>
                <a:cs typeface="+mj-cs"/>
              </a:rPr>
              <a:t>r.ir</a:t>
            </a:r>
            <a:r>
              <a:rPr lang="nl-BE" sz="2800" b="1" baseline="0" dirty="0" smtClean="0">
                <a:solidFill>
                  <a:schemeClr val="accent3">
                    <a:lumMod val="75000"/>
                  </a:schemeClr>
                </a:solidFill>
                <a:latin typeface="Tw Cen MT" pitchFamily="34" charset="0"/>
                <a:ea typeface="+mj-ea"/>
                <a:cs typeface="+mj-cs"/>
              </a:rPr>
              <a:t>. Elisabeth Monard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>Secretaris-generaal</a:t>
            </a:r>
            <a:endParaRPr kumimoji="0" lang="nl-BE" sz="2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  <p:sp>
        <p:nvSpPr>
          <p:cNvPr id="9" name="Titel 9"/>
          <p:cNvSpPr txBox="1">
            <a:spLocks/>
          </p:cNvSpPr>
          <p:nvPr/>
        </p:nvSpPr>
        <p:spPr>
          <a:xfrm>
            <a:off x="755576" y="4653136"/>
            <a:ext cx="3940379" cy="20002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solidFill>
                <a:schemeClr val="accent3">
                  <a:lumMod val="75000"/>
                </a:schemeClr>
              </a:solidFill>
              <a:latin typeface="Tw Cen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solidFill>
                <a:schemeClr val="accent3">
                  <a:lumMod val="75000"/>
                </a:schemeClr>
              </a:solidFill>
              <a:latin typeface="Tw Cen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solidFill>
                <a:schemeClr val="accent3">
                  <a:lumMod val="75000"/>
                </a:schemeClr>
              </a:solidFill>
              <a:latin typeface="Tw Cen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solidFill>
                <a:schemeClr val="accent3">
                  <a:lumMod val="75000"/>
                </a:schemeClr>
              </a:solidFill>
              <a:latin typeface="Tw Cen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solidFill>
                <a:schemeClr val="accent3">
                  <a:lumMod val="75000"/>
                </a:schemeClr>
              </a:solidFill>
              <a:latin typeface="Tw Cen M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w Cen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foto's\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90060"/>
            <a:ext cx="2471420" cy="256794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ERA-NET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nl-BE" dirty="0" smtClean="0"/>
              <a:t>Deelname FWO in joint </a:t>
            </a:r>
            <a:r>
              <a:rPr lang="nl-BE" dirty="0" err="1" smtClean="0"/>
              <a:t>calls</a:t>
            </a:r>
            <a:endParaRPr lang="nl-BE" dirty="0" smtClean="0"/>
          </a:p>
          <a:p>
            <a:pPr lvl="1"/>
            <a:endParaRPr lang="nl-BE" b="1" dirty="0" smtClean="0"/>
          </a:p>
          <a:p>
            <a:pPr lvl="1"/>
            <a:r>
              <a:rPr lang="nl-BE" b="1" dirty="0" err="1" smtClean="0"/>
              <a:t>Complexity</a:t>
            </a:r>
            <a:r>
              <a:rPr lang="nl-BE" b="1" dirty="0" smtClean="0"/>
              <a:t> –Net: </a:t>
            </a:r>
            <a:r>
              <a:rPr lang="nl-BE" dirty="0" smtClean="0"/>
              <a:t>1 Vlaams project gefinancierd</a:t>
            </a:r>
          </a:p>
          <a:p>
            <a:pPr lvl="1"/>
            <a:r>
              <a:rPr lang="nl-BE" b="1" dirty="0" smtClean="0"/>
              <a:t>E-Rare2:</a:t>
            </a:r>
            <a:r>
              <a:rPr lang="nl-BE" dirty="0" smtClean="0"/>
              <a:t> 2 Vlaamse projecten gefinancierd; nieuwe </a:t>
            </a:r>
            <a:r>
              <a:rPr lang="nl-BE" dirty="0" err="1" smtClean="0"/>
              <a:t>call</a:t>
            </a:r>
            <a:r>
              <a:rPr lang="nl-BE" dirty="0" smtClean="0"/>
              <a:t> in voorbereiding</a:t>
            </a:r>
          </a:p>
          <a:p>
            <a:pPr lvl="1"/>
            <a:r>
              <a:rPr lang="nl-BE" b="1" dirty="0" smtClean="0"/>
              <a:t>New INDIGO: </a:t>
            </a:r>
            <a:r>
              <a:rPr lang="nl-BE" dirty="0" smtClean="0"/>
              <a:t>aanvraagronde afgesloten met 4 Vlaamse toekenningen</a:t>
            </a:r>
          </a:p>
          <a:p>
            <a:pPr lvl="1"/>
            <a:r>
              <a:rPr lang="nl-BE" b="1" dirty="0" smtClean="0"/>
              <a:t>TRANSCAN:</a:t>
            </a:r>
            <a:r>
              <a:rPr lang="nl-BE" dirty="0" smtClean="0"/>
              <a:t> </a:t>
            </a:r>
            <a:r>
              <a:rPr lang="nl-BE" dirty="0" err="1" smtClean="0"/>
              <a:t>call</a:t>
            </a:r>
            <a:r>
              <a:rPr lang="nl-BE" dirty="0" smtClean="0"/>
              <a:t> staat open (2012)</a:t>
            </a:r>
          </a:p>
          <a:p>
            <a:pPr lvl="1"/>
            <a:r>
              <a:rPr lang="nl-BE" b="1" dirty="0" smtClean="0"/>
              <a:t>HERA </a:t>
            </a:r>
            <a:r>
              <a:rPr lang="nl-BE" dirty="0" smtClean="0"/>
              <a:t>(ERA-NET Plus): </a:t>
            </a:r>
            <a:r>
              <a:rPr lang="nl-BE" dirty="0" err="1" smtClean="0"/>
              <a:t>call</a:t>
            </a:r>
            <a:r>
              <a:rPr lang="nl-BE" dirty="0" smtClean="0"/>
              <a:t> in voorbereiding (2012)</a:t>
            </a:r>
          </a:p>
          <a:p>
            <a:pPr lvl="1"/>
            <a:r>
              <a:rPr lang="nl-BE" b="1" dirty="0" smtClean="0"/>
              <a:t>M-ERA.NET</a:t>
            </a:r>
            <a:r>
              <a:rPr lang="nl-BE" dirty="0" smtClean="0"/>
              <a:t> – </a:t>
            </a:r>
            <a:r>
              <a:rPr lang="nl-BE" dirty="0" err="1" smtClean="0"/>
              <a:t>calls</a:t>
            </a:r>
            <a:r>
              <a:rPr lang="nl-BE" dirty="0" smtClean="0"/>
              <a:t> volgen</a:t>
            </a:r>
          </a:p>
          <a:p>
            <a:pPr lvl="1"/>
            <a:r>
              <a:rPr lang="nl-BE" b="1" dirty="0" smtClean="0"/>
              <a:t>NEURON II </a:t>
            </a:r>
            <a:r>
              <a:rPr lang="nl-BE" dirty="0" smtClean="0"/>
              <a:t>– </a:t>
            </a:r>
            <a:r>
              <a:rPr lang="nl-BE" dirty="0" err="1" smtClean="0"/>
              <a:t>calls</a:t>
            </a:r>
            <a:r>
              <a:rPr lang="nl-BE" dirty="0" smtClean="0"/>
              <a:t> volgen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ERA-NET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smtClean="0"/>
              <a:t>Voor- en nadelen van ERA-NET</a:t>
            </a:r>
          </a:p>
          <a:p>
            <a:pPr lvl="1"/>
            <a:r>
              <a:rPr lang="nl-BE" dirty="0" smtClean="0"/>
              <a:t>Voordeel</a:t>
            </a:r>
          </a:p>
          <a:p>
            <a:pPr lvl="1">
              <a:buNone/>
            </a:pPr>
            <a:r>
              <a:rPr lang="nl-BE" dirty="0" smtClean="0"/>
              <a:t>	via </a:t>
            </a:r>
            <a:r>
              <a:rPr lang="nl-BE" i="1" dirty="0" err="1" smtClean="0"/>
              <a:t>virtual</a:t>
            </a:r>
            <a:r>
              <a:rPr lang="nl-BE" i="1" dirty="0" smtClean="0"/>
              <a:t> </a:t>
            </a:r>
            <a:r>
              <a:rPr lang="nl-BE" i="1" dirty="0" err="1" smtClean="0"/>
              <a:t>common</a:t>
            </a:r>
            <a:r>
              <a:rPr lang="nl-BE" i="1" dirty="0" smtClean="0"/>
              <a:t> pot</a:t>
            </a:r>
            <a:r>
              <a:rPr lang="nl-BE" dirty="0" smtClean="0"/>
              <a:t> internationale werking met financiële garanties in Vlaanderen</a:t>
            </a:r>
          </a:p>
          <a:p>
            <a:pPr lvl="1">
              <a:buNone/>
            </a:pPr>
            <a:endParaRPr lang="nl-BE" dirty="0" smtClean="0"/>
          </a:p>
          <a:p>
            <a:pPr lvl="1"/>
            <a:r>
              <a:rPr lang="nl-BE" dirty="0" smtClean="0"/>
              <a:t>Nadeel</a:t>
            </a:r>
          </a:p>
          <a:p>
            <a:pPr lvl="2"/>
            <a:r>
              <a:rPr lang="nl-BE" dirty="0" smtClean="0"/>
              <a:t>Telkens nieuw organisatiekader</a:t>
            </a:r>
          </a:p>
          <a:p>
            <a:pPr lvl="2"/>
            <a:r>
              <a:rPr lang="nl-BE" dirty="0" smtClean="0"/>
              <a:t>Zware overhead</a:t>
            </a:r>
          </a:p>
          <a:p>
            <a:pPr lvl="2"/>
            <a:r>
              <a:rPr lang="nl-BE" dirty="0" smtClean="0"/>
              <a:t>Thematisch                  </a:t>
            </a:r>
            <a:r>
              <a:rPr lang="nl-BE" i="1" dirty="0" err="1" smtClean="0"/>
              <a:t>Bottum-up</a:t>
            </a:r>
            <a:r>
              <a:rPr lang="nl-BE" dirty="0" err="1" smtClean="0"/>
              <a:t>-principe</a:t>
            </a:r>
            <a:r>
              <a:rPr lang="nl-BE" dirty="0" smtClean="0"/>
              <a:t> FWO</a:t>
            </a:r>
            <a:endParaRPr lang="nl-BE" dirty="0"/>
          </a:p>
        </p:txBody>
      </p:sp>
      <p:sp>
        <p:nvSpPr>
          <p:cNvPr id="4" name="PIJL-LINKS en -RECHTS 3"/>
          <p:cNvSpPr/>
          <p:nvPr/>
        </p:nvSpPr>
        <p:spPr>
          <a:xfrm>
            <a:off x="2987824" y="5517232"/>
            <a:ext cx="720080" cy="1440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47105" name="Picture 1" descr="C:\foto's\s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84984"/>
            <a:ext cx="2601774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ERA-NET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nl-BE" dirty="0" smtClean="0"/>
              <a:t>Procedure voor </a:t>
            </a:r>
            <a:r>
              <a:rPr lang="nl-BE" dirty="0" err="1" smtClean="0"/>
              <a:t>FWO-deelname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Voorstel tot deelname beoordeeld door Vlaamse experts (</a:t>
            </a:r>
            <a:r>
              <a:rPr lang="nl-BE" dirty="0" err="1" smtClean="0"/>
              <a:t>FWO-panelleden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CIWC beslist</a:t>
            </a:r>
          </a:p>
          <a:p>
            <a:pPr lvl="1"/>
            <a:r>
              <a:rPr lang="nl-BE" dirty="0" smtClean="0"/>
              <a:t>Aanduiding wetenschappelijk vertegenwoordiger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46081" name="Picture 1" descr="C:\foto's\fwo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2335184" cy="241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Joint </a:t>
            </a:r>
            <a:r>
              <a:rPr lang="nl-BE" dirty="0" err="1" smtClean="0"/>
              <a:t>Programming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nl-BE" dirty="0" smtClean="0"/>
              <a:t>Benadering FWO</a:t>
            </a:r>
          </a:p>
          <a:p>
            <a:pPr lvl="1"/>
            <a:r>
              <a:rPr lang="nl-BE" dirty="0" smtClean="0"/>
              <a:t>Basisprincipes</a:t>
            </a:r>
          </a:p>
          <a:p>
            <a:pPr lvl="2"/>
            <a:r>
              <a:rPr lang="nl-BE" dirty="0" smtClean="0"/>
              <a:t>Flexibilisering bestaande kanalen</a:t>
            </a:r>
          </a:p>
          <a:p>
            <a:pPr lvl="2"/>
            <a:r>
              <a:rPr lang="nl-BE" dirty="0" smtClean="0"/>
              <a:t>Trouw aan </a:t>
            </a:r>
            <a:r>
              <a:rPr lang="nl-BE" i="1" dirty="0" err="1" smtClean="0"/>
              <a:t>bottom-up</a:t>
            </a:r>
            <a:r>
              <a:rPr lang="nl-BE" dirty="0" smtClean="0"/>
              <a:t> principe</a:t>
            </a:r>
          </a:p>
          <a:p>
            <a:pPr lvl="1"/>
            <a:r>
              <a:rPr lang="nl-BE" dirty="0" smtClean="0"/>
              <a:t>Concrete uitwerking</a:t>
            </a:r>
          </a:p>
          <a:p>
            <a:pPr lvl="2"/>
            <a:r>
              <a:rPr lang="nl-BE" dirty="0" smtClean="0"/>
              <a:t>Cf. </a:t>
            </a:r>
            <a:r>
              <a:rPr lang="nl-BE" dirty="0" err="1" smtClean="0"/>
              <a:t>ERA-net</a:t>
            </a:r>
            <a:r>
              <a:rPr lang="nl-BE" dirty="0" smtClean="0"/>
              <a:t>: </a:t>
            </a:r>
            <a:r>
              <a:rPr lang="nl-BE" dirty="0" err="1" smtClean="0"/>
              <a:t>virtual</a:t>
            </a:r>
            <a:r>
              <a:rPr lang="nl-BE" dirty="0" smtClean="0"/>
              <a:t> </a:t>
            </a:r>
            <a:r>
              <a:rPr lang="nl-BE" dirty="0" err="1" smtClean="0"/>
              <a:t>common</a:t>
            </a:r>
            <a:r>
              <a:rPr lang="nl-BE" dirty="0" smtClean="0"/>
              <a:t> pot</a:t>
            </a:r>
          </a:p>
          <a:p>
            <a:pPr lvl="2"/>
            <a:r>
              <a:rPr lang="nl-BE" dirty="0" smtClean="0"/>
              <a:t>Evt. bonus aan reguliere projecten die zich inschrijven in JP (cf. basisintentie JP)</a:t>
            </a:r>
          </a:p>
          <a:p>
            <a:pPr lvl="1"/>
            <a:r>
              <a:rPr lang="nl-BE" dirty="0" err="1" smtClean="0"/>
              <a:t>Ihkv</a:t>
            </a:r>
            <a:r>
              <a:rPr lang="nl-BE" smtClean="0"/>
              <a:t>. </a:t>
            </a:r>
            <a:r>
              <a:rPr lang="nl-BE" dirty="0" smtClean="0"/>
              <a:t>speerpuntenbeleid/innovatieknooppunten 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45057" name="Picture 1" descr="C:\foto's\v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280587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Joint </a:t>
            </a:r>
            <a:r>
              <a:rPr lang="nl-BE" dirty="0" err="1" smtClean="0"/>
              <a:t>Programming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smtClean="0"/>
              <a:t>JP en Innovatieknooppunten</a:t>
            </a:r>
          </a:p>
          <a:p>
            <a:pPr lvl="1"/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foto's\h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509120"/>
            <a:ext cx="6372200" cy="1883374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Joint </a:t>
            </a:r>
            <a:r>
              <a:rPr lang="nl-BE" dirty="0" err="1" smtClean="0"/>
              <a:t>Programming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smtClean="0"/>
              <a:t>Concrete uitwerking</a:t>
            </a:r>
          </a:p>
          <a:p>
            <a:pPr lvl="1"/>
            <a:r>
              <a:rPr lang="nl-BE" dirty="0" smtClean="0"/>
              <a:t>Beslissingen over al dan niet deelnemen aan </a:t>
            </a:r>
            <a:r>
              <a:rPr lang="nl-BE" dirty="0" err="1" smtClean="0"/>
              <a:t>calls</a:t>
            </a:r>
            <a:endParaRPr lang="nl-BE" dirty="0" smtClean="0"/>
          </a:p>
          <a:p>
            <a:pPr lvl="2"/>
            <a:r>
              <a:rPr lang="nl-BE" dirty="0" smtClean="0"/>
              <a:t>relatief beperkte budgetten: </a:t>
            </a:r>
            <a:r>
              <a:rPr lang="nl-BE" dirty="0" err="1" smtClean="0"/>
              <a:t>cfr</a:t>
            </a:r>
            <a:r>
              <a:rPr lang="nl-BE" dirty="0" smtClean="0"/>
              <a:t>.  </a:t>
            </a:r>
            <a:r>
              <a:rPr lang="nl-BE" dirty="0" err="1" smtClean="0"/>
              <a:t>ERA-netten</a:t>
            </a:r>
            <a:r>
              <a:rPr lang="nl-BE" dirty="0" smtClean="0"/>
              <a:t> /bonussen</a:t>
            </a:r>
          </a:p>
          <a:p>
            <a:pPr lvl="2"/>
            <a:r>
              <a:rPr lang="nl-BE" dirty="0" smtClean="0"/>
              <a:t>Grote budgetten:  </a:t>
            </a:r>
            <a:r>
              <a:rPr lang="nl-BE" b="1" dirty="0" smtClean="0"/>
              <a:t>strategisch beslissingskader </a:t>
            </a:r>
            <a:r>
              <a:rPr lang="nl-BE" dirty="0" smtClean="0"/>
              <a:t>gewenst</a:t>
            </a:r>
          </a:p>
          <a:p>
            <a:pPr lvl="2"/>
            <a:r>
              <a:rPr lang="nl-BE" dirty="0" smtClean="0"/>
              <a:t>Strategisch </a:t>
            </a:r>
            <a:r>
              <a:rPr lang="nl-BE" b="1" dirty="0" smtClean="0"/>
              <a:t>overleg op overkoepelend niveau</a:t>
            </a:r>
            <a:r>
              <a:rPr lang="nl-BE" dirty="0" smtClean="0"/>
              <a:t> wenselijk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&amp; Emerging Technologies (FET)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16</a:t>
            </a:fld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57403"/>
          </a:xfrm>
        </p:spPr>
        <p:txBody>
          <a:bodyPr>
            <a:normAutofit fontScale="62500" lnSpcReduction="20000"/>
          </a:bodyPr>
          <a:lstStyle/>
          <a:p>
            <a:endParaRPr lang="nl-BE" sz="2000" b="0" dirty="0" smtClean="0">
              <a:solidFill>
                <a:schemeClr val="tx1"/>
              </a:solidFill>
            </a:endParaRPr>
          </a:p>
          <a:p>
            <a:endParaRPr lang="nl-BE" sz="2000" b="0" dirty="0" smtClean="0">
              <a:solidFill>
                <a:schemeClr val="tx1"/>
              </a:solidFill>
            </a:endParaRPr>
          </a:p>
          <a:p>
            <a:endParaRPr lang="nl-BE" sz="2000" b="0" dirty="0" smtClean="0">
              <a:solidFill>
                <a:schemeClr val="tx1"/>
              </a:solidFill>
            </a:endParaRPr>
          </a:p>
          <a:p>
            <a:r>
              <a:rPr lang="nl-BE" sz="3200" b="0" dirty="0" smtClean="0">
                <a:solidFill>
                  <a:schemeClr val="tx1"/>
                </a:solidFill>
              </a:rPr>
              <a:t>Grootschalig en lange termijnonderzoek in ICT op basis van samenwerking tussen academie en industrie in </a:t>
            </a:r>
            <a:r>
              <a:rPr lang="nl-BE" sz="3200" b="0" dirty="0" err="1" smtClean="0">
                <a:solidFill>
                  <a:schemeClr val="tx1"/>
                </a:solidFill>
              </a:rPr>
              <a:t>European</a:t>
            </a:r>
            <a:r>
              <a:rPr lang="nl-BE" sz="3200" b="0" dirty="0" smtClean="0">
                <a:solidFill>
                  <a:schemeClr val="tx1"/>
                </a:solidFill>
              </a:rPr>
              <a:t> Research </a:t>
            </a:r>
            <a:r>
              <a:rPr lang="nl-BE" sz="3200" b="0" dirty="0" err="1" smtClean="0">
                <a:solidFill>
                  <a:schemeClr val="tx1"/>
                </a:solidFill>
              </a:rPr>
              <a:t>Area</a:t>
            </a:r>
            <a:r>
              <a:rPr lang="nl-BE" sz="3200" b="0" dirty="0" smtClean="0">
                <a:solidFill>
                  <a:schemeClr val="tx1"/>
                </a:solidFill>
              </a:rPr>
              <a:t> (ERA)</a:t>
            </a:r>
          </a:p>
          <a:p>
            <a:r>
              <a:rPr lang="nl-BE" sz="3200" b="0" dirty="0" smtClean="0">
                <a:solidFill>
                  <a:schemeClr val="tx1"/>
                </a:solidFill>
              </a:rPr>
              <a:t>Basisonderzoek met hoog risico maar mogelijk grote impact op technologie en samenleving</a:t>
            </a:r>
          </a:p>
          <a:p>
            <a:r>
              <a:rPr lang="nl-BE" sz="3200" b="0" dirty="0" smtClean="0">
                <a:solidFill>
                  <a:schemeClr val="tx1"/>
                </a:solidFill>
              </a:rPr>
              <a:t>Doel: 5 FET </a:t>
            </a:r>
            <a:r>
              <a:rPr lang="nl-BE" sz="3200" b="0" dirty="0" err="1" smtClean="0">
                <a:solidFill>
                  <a:schemeClr val="tx1"/>
                </a:solidFill>
              </a:rPr>
              <a:t>Flagships</a:t>
            </a:r>
            <a:r>
              <a:rPr lang="nl-BE" sz="3200" b="0" dirty="0" smtClean="0">
                <a:solidFill>
                  <a:schemeClr val="tx1"/>
                </a:solidFill>
              </a:rPr>
              <a:t> 1 M €/jaar voor 10 jaar</a:t>
            </a:r>
          </a:p>
          <a:p>
            <a:r>
              <a:rPr lang="en-GB" sz="3200" b="0" dirty="0" smtClean="0">
                <a:solidFill>
                  <a:schemeClr val="tx1"/>
                </a:solidFill>
              </a:rPr>
              <a:t>6 Pilots: </a:t>
            </a:r>
            <a:r>
              <a:rPr lang="en-GB" sz="3200" b="0" dirty="0" err="1" smtClean="0">
                <a:solidFill>
                  <a:schemeClr val="tx1"/>
                </a:solidFill>
              </a:rPr>
              <a:t>FuturICT</a:t>
            </a:r>
            <a:r>
              <a:rPr lang="en-GB" sz="3200" b="0" dirty="0" smtClean="0">
                <a:solidFill>
                  <a:schemeClr val="tx1"/>
                </a:solidFill>
              </a:rPr>
              <a:t>, </a:t>
            </a:r>
            <a:r>
              <a:rPr lang="en-GB" sz="3200" b="0" dirty="0" err="1" smtClean="0">
                <a:solidFill>
                  <a:schemeClr val="tx1"/>
                </a:solidFill>
              </a:rPr>
              <a:t>Graphene</a:t>
            </a:r>
            <a:r>
              <a:rPr lang="en-GB" sz="3200" b="0" dirty="0" smtClean="0">
                <a:solidFill>
                  <a:schemeClr val="tx1"/>
                </a:solidFill>
              </a:rPr>
              <a:t>-CA, Guardian Angels, HBP, </a:t>
            </a:r>
            <a:r>
              <a:rPr lang="en-GB" sz="3200" b="0" dirty="0" err="1" smtClean="0">
                <a:solidFill>
                  <a:schemeClr val="tx1"/>
                </a:solidFill>
              </a:rPr>
              <a:t>ITFoM</a:t>
            </a:r>
            <a:r>
              <a:rPr lang="en-GB" sz="3200" b="0" dirty="0" smtClean="0">
                <a:solidFill>
                  <a:schemeClr val="tx1"/>
                </a:solidFill>
              </a:rPr>
              <a:t>, CA-</a:t>
            </a:r>
            <a:r>
              <a:rPr lang="en-GB" sz="3200" b="0" dirty="0" err="1" smtClean="0">
                <a:solidFill>
                  <a:schemeClr val="tx1"/>
                </a:solidFill>
              </a:rPr>
              <a:t>RoboCom</a:t>
            </a:r>
            <a:r>
              <a:rPr lang="en-GB" sz="3200" b="0" dirty="0" smtClean="0">
                <a:solidFill>
                  <a:schemeClr val="tx1"/>
                </a:solidFill>
              </a:rPr>
              <a:t>.</a:t>
            </a:r>
            <a:endParaRPr lang="nl-BE" sz="3200" b="0" dirty="0" smtClean="0">
              <a:solidFill>
                <a:schemeClr val="tx1"/>
              </a:solidFill>
            </a:endParaRPr>
          </a:p>
          <a:p>
            <a:r>
              <a:rPr lang="nl-BE" sz="3200" b="0" dirty="0" smtClean="0">
                <a:solidFill>
                  <a:schemeClr val="tx1"/>
                </a:solidFill>
              </a:rPr>
              <a:t>2013: eerste lancering</a:t>
            </a:r>
          </a:p>
          <a:p>
            <a:r>
              <a:rPr lang="nl-BE" sz="3200" b="0" u="sng" dirty="0" smtClean="0">
                <a:solidFill>
                  <a:schemeClr val="tx1"/>
                </a:solidFill>
              </a:rPr>
              <a:t>FWO is mogelijke partner voor zover het om fundamenteel onderzoek gaat</a:t>
            </a:r>
          </a:p>
          <a:p>
            <a:endParaRPr lang="nl-BE" sz="3200" b="0" u="sng" dirty="0" smtClean="0">
              <a:solidFill>
                <a:schemeClr val="tx1"/>
              </a:solidFill>
            </a:endParaRPr>
          </a:p>
          <a:p>
            <a:endParaRPr lang="nl-BE" dirty="0"/>
          </a:p>
        </p:txBody>
      </p:sp>
      <p:pic>
        <p:nvPicPr>
          <p:cNvPr id="7" name="Picture 14" descr="eutema0110FETflagship5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353273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FWO als nationaal contactpunt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smtClean="0"/>
              <a:t>Context </a:t>
            </a:r>
          </a:p>
          <a:p>
            <a:pPr lvl="1"/>
            <a:r>
              <a:rPr lang="nl-BE" dirty="0" smtClean="0"/>
              <a:t>Vlaams nationaal contactpunt (VCP) (2002)</a:t>
            </a:r>
          </a:p>
          <a:p>
            <a:pPr lvl="1"/>
            <a:r>
              <a:rPr lang="nl-BE" dirty="0" smtClean="0"/>
              <a:t>VCP – Coördinatieplatform tussen EWI en IWT</a:t>
            </a:r>
          </a:p>
          <a:p>
            <a:pPr lvl="2"/>
            <a:r>
              <a:rPr lang="nl-BE" dirty="0" smtClean="0"/>
              <a:t>EWI: programmavertegenwoordiging</a:t>
            </a:r>
          </a:p>
          <a:p>
            <a:pPr lvl="2"/>
            <a:r>
              <a:rPr lang="nl-BE" dirty="0" smtClean="0"/>
              <a:t>IWT: NCP (KP7: </a:t>
            </a:r>
            <a:r>
              <a:rPr lang="nl-BE" dirty="0" err="1" smtClean="0"/>
              <a:t>Cooperation</a:t>
            </a:r>
            <a:r>
              <a:rPr lang="nl-BE" dirty="0" smtClean="0"/>
              <a:t>, </a:t>
            </a:r>
            <a:r>
              <a:rPr lang="nl-BE" dirty="0" err="1" smtClean="0"/>
              <a:t>Ideas</a:t>
            </a:r>
            <a:r>
              <a:rPr lang="nl-BE" dirty="0" smtClean="0"/>
              <a:t>, </a:t>
            </a:r>
            <a:r>
              <a:rPr lang="nl-BE" dirty="0" err="1" smtClean="0"/>
              <a:t>People</a:t>
            </a:r>
            <a:r>
              <a:rPr lang="nl-BE" dirty="0" smtClean="0"/>
              <a:t> en </a:t>
            </a:r>
            <a:r>
              <a:rPr lang="nl-BE" dirty="0" err="1" smtClean="0"/>
              <a:t>Capacities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17</a:t>
            </a:fld>
            <a:endParaRPr lang="nl-BE"/>
          </a:p>
        </p:txBody>
      </p:sp>
      <p:pic>
        <p:nvPicPr>
          <p:cNvPr id="39938" name="Picture 2" descr="C:\foto's\Contactpunt_europees_kaderprogramma_kleu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93096"/>
            <a:ext cx="302255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eel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7" y="4797152"/>
            <a:ext cx="3616687" cy="136815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FWO als nationaal contactpunt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dirty="0" smtClean="0"/>
              <a:t>Vanaf 2012</a:t>
            </a:r>
          </a:p>
          <a:p>
            <a:pPr lvl="1"/>
            <a:r>
              <a:rPr lang="nl-BE" dirty="0" smtClean="0"/>
              <a:t>Duidelijke taakverdeling IWT en FWO</a:t>
            </a:r>
          </a:p>
          <a:p>
            <a:pPr lvl="1"/>
            <a:r>
              <a:rPr lang="nl-BE" dirty="0" smtClean="0"/>
              <a:t>FWO wordt NCP voor </a:t>
            </a:r>
            <a:r>
              <a:rPr lang="nl-BE" dirty="0" err="1" smtClean="0"/>
              <a:t>Ideas</a:t>
            </a:r>
            <a:r>
              <a:rPr lang="nl-BE" dirty="0" smtClean="0"/>
              <a:t> (ERC), </a:t>
            </a:r>
            <a:r>
              <a:rPr lang="nl-BE" dirty="0" err="1" smtClean="0"/>
              <a:t>People</a:t>
            </a:r>
            <a:r>
              <a:rPr lang="nl-BE" dirty="0" smtClean="0"/>
              <a:t> (</a:t>
            </a:r>
            <a:r>
              <a:rPr lang="nl-BE" dirty="0" err="1" smtClean="0"/>
              <a:t>Marie-Curie</a:t>
            </a:r>
            <a:r>
              <a:rPr lang="nl-BE" dirty="0" smtClean="0"/>
              <a:t>) en </a:t>
            </a:r>
            <a:r>
              <a:rPr lang="nl-BE" dirty="0" err="1" smtClean="0"/>
              <a:t>Socio-economic</a:t>
            </a:r>
            <a:r>
              <a:rPr lang="nl-BE" dirty="0" smtClean="0"/>
              <a:t> Sciences and </a:t>
            </a:r>
            <a:r>
              <a:rPr lang="nl-BE" dirty="0" err="1" smtClean="0"/>
              <a:t>Humanities</a:t>
            </a:r>
            <a:r>
              <a:rPr lang="nl-BE" dirty="0" smtClean="0"/>
              <a:t> (luik binnen </a:t>
            </a:r>
            <a:r>
              <a:rPr lang="nl-BE" dirty="0" err="1" smtClean="0"/>
              <a:t>cooperation</a:t>
            </a:r>
            <a:r>
              <a:rPr lang="nl-BE" dirty="0" smtClean="0"/>
              <a:t>)</a:t>
            </a:r>
          </a:p>
          <a:p>
            <a:pPr lvl="1"/>
            <a:r>
              <a:rPr lang="nl-BE" dirty="0" smtClean="0"/>
              <a:t>FWO wordt doorgeefluik voor </a:t>
            </a:r>
            <a:r>
              <a:rPr lang="nl-BE" dirty="0" err="1" smtClean="0"/>
              <a:t>European</a:t>
            </a:r>
            <a:r>
              <a:rPr lang="nl-BE" dirty="0" smtClean="0"/>
              <a:t> </a:t>
            </a:r>
            <a:r>
              <a:rPr lang="nl-BE" dirty="0" err="1" smtClean="0"/>
              <a:t>Cooperation</a:t>
            </a:r>
            <a:r>
              <a:rPr lang="nl-BE" dirty="0" smtClean="0"/>
              <a:t> in </a:t>
            </a:r>
            <a:r>
              <a:rPr lang="nl-BE" dirty="0" err="1" smtClean="0"/>
              <a:t>Science</a:t>
            </a:r>
            <a:r>
              <a:rPr lang="nl-BE" dirty="0" smtClean="0"/>
              <a:t> and </a:t>
            </a:r>
            <a:r>
              <a:rPr lang="nl-BE" dirty="0" err="1" smtClean="0"/>
              <a:t>Technology</a:t>
            </a:r>
            <a:r>
              <a:rPr lang="nl-BE" dirty="0" smtClean="0"/>
              <a:t> (COST)</a:t>
            </a:r>
          </a:p>
          <a:p>
            <a:pPr lvl="1">
              <a:buNone/>
            </a:pPr>
            <a:endParaRPr lang="nl-BE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18</a:t>
            </a:fld>
            <a:endParaRPr lang="nl-BE"/>
          </a:p>
        </p:txBody>
      </p:sp>
      <p:grpSp>
        <p:nvGrpSpPr>
          <p:cNvPr id="8" name="Groep 8"/>
          <p:cNvGrpSpPr/>
          <p:nvPr/>
        </p:nvGrpSpPr>
        <p:grpSpPr>
          <a:xfrm>
            <a:off x="7884368" y="5301208"/>
            <a:ext cx="755576" cy="516011"/>
            <a:chOff x="5073899" y="3929066"/>
            <a:chExt cx="2928926" cy="2052018"/>
          </a:xfrm>
        </p:grpSpPr>
        <p:pic>
          <p:nvPicPr>
            <p:cNvPr id="9" name="Afbeelding 8" descr="FWO_web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6864" y="3929066"/>
              <a:ext cx="1974795" cy="1214446"/>
            </a:xfrm>
            <a:prstGeom prst="rect">
              <a:avLst/>
            </a:prstGeom>
          </p:spPr>
        </p:pic>
        <p:sp>
          <p:nvSpPr>
            <p:cNvPr id="10" name="Rechthoek 9"/>
            <p:cNvSpPr/>
            <p:nvPr/>
          </p:nvSpPr>
          <p:spPr>
            <a:xfrm>
              <a:off x="5073899" y="5124329"/>
              <a:ext cx="2928926" cy="85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nl-BE" sz="800" dirty="0" smtClean="0">
                <a:solidFill>
                  <a:srgbClr val="CC0066"/>
                </a:solidFill>
              </a:endParaRPr>
            </a:p>
          </p:txBody>
        </p:sp>
      </p:grpSp>
      <p:sp>
        <p:nvSpPr>
          <p:cNvPr id="12" name="Tekstvak 11"/>
          <p:cNvSpPr txBox="1"/>
          <p:nvPr/>
        </p:nvSpPr>
        <p:spPr>
          <a:xfrm>
            <a:off x="3851920" y="472514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3419872" y="4581128"/>
            <a:ext cx="36004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Picture 2" descr="C:\foto's\Contactpunt_europees_kaderprogramma_kleu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437112"/>
            <a:ext cx="1777975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FWO als nationaal contactpunt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smtClean="0"/>
              <a:t>Taken NCP</a:t>
            </a:r>
          </a:p>
          <a:p>
            <a:pPr lvl="1"/>
            <a:r>
              <a:rPr lang="nl-BE" dirty="0" smtClean="0"/>
              <a:t>Informatieverstrekking</a:t>
            </a:r>
          </a:p>
          <a:p>
            <a:pPr lvl="2"/>
            <a:r>
              <a:rPr lang="nl-BE" dirty="0" smtClean="0"/>
              <a:t>Via </a:t>
            </a:r>
            <a:r>
              <a:rPr lang="nl-BE" dirty="0" err="1" smtClean="0"/>
              <a:t>FWO-communicatiekanalen</a:t>
            </a:r>
            <a:endParaRPr lang="nl-BE" dirty="0" smtClean="0"/>
          </a:p>
          <a:p>
            <a:pPr lvl="2"/>
            <a:r>
              <a:rPr lang="nl-BE" dirty="0" smtClean="0"/>
              <a:t>Via </a:t>
            </a:r>
            <a:r>
              <a:rPr lang="nl-BE" dirty="0" err="1" smtClean="0"/>
              <a:t>Europrogs</a:t>
            </a:r>
            <a:r>
              <a:rPr lang="nl-BE" dirty="0" smtClean="0"/>
              <a:t> (website/nieuwsbrief)</a:t>
            </a:r>
          </a:p>
          <a:p>
            <a:pPr lvl="2"/>
            <a:r>
              <a:rPr lang="nl-BE" dirty="0" smtClean="0"/>
              <a:t>Via infosessies</a:t>
            </a:r>
          </a:p>
          <a:p>
            <a:pPr lvl="2"/>
            <a:r>
              <a:rPr lang="nl-BE" dirty="0" smtClean="0"/>
              <a:t>Wisselwerking met EU-cellen / onderzoekscoördinatie universiteiten</a:t>
            </a:r>
          </a:p>
          <a:p>
            <a:pPr lvl="1"/>
            <a:r>
              <a:rPr lang="nl-BE" dirty="0" smtClean="0"/>
              <a:t>Bijwonen </a:t>
            </a:r>
            <a:r>
              <a:rPr lang="nl-BE" dirty="0" err="1" smtClean="0"/>
              <a:t>NCP-meetings</a:t>
            </a:r>
            <a:r>
              <a:rPr lang="nl-BE" dirty="0" smtClean="0"/>
              <a:t> ‘EU-commissies’ / </a:t>
            </a:r>
            <a:r>
              <a:rPr lang="nl-BE" dirty="0" err="1" smtClean="0"/>
              <a:t>CIS-overleggroepen</a:t>
            </a:r>
            <a:endParaRPr lang="nl-BE" dirty="0" smtClean="0"/>
          </a:p>
          <a:p>
            <a:pPr lvl="1"/>
            <a:r>
              <a:rPr lang="nl-BE" dirty="0" smtClean="0"/>
              <a:t>Helpdesk specifieke vragen van aanvragers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19</a:t>
            </a:fld>
            <a:endParaRPr lang="nl-BE"/>
          </a:p>
        </p:txBody>
      </p:sp>
      <p:pic>
        <p:nvPicPr>
          <p:cNvPr id="37890" name="Picture 2" descr="http://www.fwo.be/fotos/Kennismakers_Dag_van_de_Onderzoeker_2008/fwo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84784"/>
            <a:ext cx="7800975" cy="954107"/>
          </a:xfrm>
        </p:spPr>
        <p:txBody>
          <a:bodyPr>
            <a:spAutoFit/>
          </a:bodyPr>
          <a:lstStyle/>
          <a:p>
            <a:pPr marL="514350" indent="-514350"/>
            <a:r>
              <a:rPr lang="nl-BE" sz="2800" b="1" dirty="0" smtClean="0">
                <a:latin typeface="Arial" pitchFamily="34" charset="0"/>
                <a:cs typeface="Arial" pitchFamily="34" charset="0"/>
              </a:rPr>
              <a:t>Missie van het FWO</a:t>
            </a:r>
            <a:br>
              <a:rPr lang="nl-BE" sz="2800" b="1" dirty="0" smtClean="0">
                <a:latin typeface="Arial" pitchFamily="34" charset="0"/>
                <a:cs typeface="Arial" pitchFamily="34" charset="0"/>
              </a:rPr>
            </a:b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676456" cy="388843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endParaRPr lang="nl-BE" sz="22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Financiering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fundamenteel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wetenschappelijk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onderzoek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Vlaanderen</a:t>
            </a:r>
            <a:endParaRPr lang="en-GB" sz="2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Actief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onderzoeksdisciplines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initiatief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van de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onderzoeker</a:t>
            </a:r>
            <a:endParaRPr lang="en-GB" sz="2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Selectie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 basis van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wetenschappelijke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excellentie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interuniversitaire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competitie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nl-NL" sz="2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Divers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instrumentarium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afgestemd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op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stadia in de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wetenschappelijke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onderzoeksloopbaan</a:t>
            </a:r>
            <a:endParaRPr lang="en-GB" sz="2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beleid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aandacht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voor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gelijke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kansen</a:t>
            </a:r>
            <a:endParaRPr lang="en-GB" sz="2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nl-BE" sz="2200" b="1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1CF30-C2BB-4525-AAF6-7B84601B449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2" name="Groep 5"/>
          <p:cNvGrpSpPr/>
          <p:nvPr/>
        </p:nvGrpSpPr>
        <p:grpSpPr>
          <a:xfrm>
            <a:off x="0" y="-24"/>
            <a:ext cx="9144000" cy="598487"/>
            <a:chOff x="0" y="-24"/>
            <a:chExt cx="9144000" cy="598487"/>
          </a:xfrm>
        </p:grpSpPr>
        <p:sp>
          <p:nvSpPr>
            <p:cNvPr id="8" name="Rechthoek 7"/>
            <p:cNvSpPr/>
            <p:nvPr/>
          </p:nvSpPr>
          <p:spPr>
            <a:xfrm>
              <a:off x="0" y="97696"/>
              <a:ext cx="9144000" cy="2857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9" name="Picture 4" descr="FWO_WE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9586" y="-24"/>
              <a:ext cx="865188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Afbeelding 9" descr="HighlightNieuwsbrief.jpg"/>
          <p:cNvPicPr>
            <a:picLocks noChangeAspect="1"/>
          </p:cNvPicPr>
          <p:nvPr/>
        </p:nvPicPr>
        <p:blipFill>
          <a:blip r:embed="rId4" cstate="print">
            <a:lum bright="1000"/>
          </a:blip>
          <a:stretch>
            <a:fillRect/>
          </a:stretch>
        </p:blipFill>
        <p:spPr>
          <a:xfrm>
            <a:off x="0" y="332656"/>
            <a:ext cx="2160240" cy="174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Europe</a:t>
            </a:r>
            <a:r>
              <a:rPr lang="nl-BE" dirty="0" smtClean="0"/>
              <a:t>, opvolger van ESF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nl-BE" dirty="0" smtClean="0"/>
              <a:t>The </a:t>
            </a:r>
            <a:r>
              <a:rPr lang="nl-BE" dirty="0" err="1" smtClean="0"/>
              <a:t>European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dirty="0" smtClean="0"/>
              <a:t> Foundation</a:t>
            </a:r>
          </a:p>
          <a:p>
            <a:pPr lvl="1"/>
            <a:r>
              <a:rPr lang="nl-BE" dirty="0" smtClean="0"/>
              <a:t>Strategisch platform voor het Europees onderzoeksbeleid</a:t>
            </a:r>
          </a:p>
          <a:p>
            <a:pPr lvl="2"/>
            <a:r>
              <a:rPr lang="nl-BE" dirty="0" smtClean="0"/>
              <a:t>Opgericht in 1974</a:t>
            </a:r>
          </a:p>
          <a:p>
            <a:pPr lvl="2"/>
            <a:r>
              <a:rPr lang="nl-BE" dirty="0" smtClean="0"/>
              <a:t>78 MO</a:t>
            </a:r>
          </a:p>
          <a:p>
            <a:pPr lvl="2"/>
            <a:r>
              <a:rPr lang="nl-BE" dirty="0" smtClean="0"/>
              <a:t>5 Standing 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Committees</a:t>
            </a:r>
            <a:endParaRPr lang="nl-BE" dirty="0" smtClean="0"/>
          </a:p>
          <a:p>
            <a:pPr lvl="2"/>
            <a:r>
              <a:rPr lang="nl-BE" dirty="0" err="1" smtClean="0"/>
              <a:t>MO-fora</a:t>
            </a:r>
            <a:r>
              <a:rPr lang="nl-BE" dirty="0" smtClean="0"/>
              <a:t> (</a:t>
            </a:r>
            <a:r>
              <a:rPr lang="nl-BE" dirty="0" err="1" smtClean="0"/>
              <a:t>peer-review</a:t>
            </a:r>
            <a:r>
              <a:rPr lang="nl-BE" dirty="0" smtClean="0"/>
              <a:t>, </a:t>
            </a:r>
            <a:r>
              <a:rPr lang="nl-BE" dirty="0" err="1" smtClean="0"/>
              <a:t>evaluation</a:t>
            </a:r>
            <a:r>
              <a:rPr lang="nl-BE" dirty="0" smtClean="0"/>
              <a:t>, </a:t>
            </a:r>
            <a:r>
              <a:rPr lang="nl-BE" dirty="0" err="1" smtClean="0"/>
              <a:t>science</a:t>
            </a:r>
            <a:r>
              <a:rPr lang="nl-BE" dirty="0" smtClean="0"/>
              <a:t> in society, research </a:t>
            </a:r>
            <a:r>
              <a:rPr lang="nl-BE" dirty="0" err="1" smtClean="0"/>
              <a:t>careers</a:t>
            </a:r>
            <a:r>
              <a:rPr lang="nl-BE" dirty="0" smtClean="0"/>
              <a:t>, etc.)</a:t>
            </a:r>
          </a:p>
          <a:p>
            <a:pPr lvl="2"/>
            <a:r>
              <a:rPr lang="nl-BE" dirty="0" err="1" smtClean="0"/>
              <a:t>Forward</a:t>
            </a:r>
            <a:r>
              <a:rPr lang="nl-BE" dirty="0" smtClean="0"/>
              <a:t> </a:t>
            </a:r>
            <a:r>
              <a:rPr lang="nl-BE" dirty="0" err="1" smtClean="0"/>
              <a:t>looks</a:t>
            </a:r>
            <a:endParaRPr lang="nl-BE" dirty="0" smtClean="0"/>
          </a:p>
          <a:p>
            <a:pPr lvl="1"/>
            <a:r>
              <a:rPr lang="nl-BE" dirty="0" err="1" smtClean="0"/>
              <a:t>Financierings</a:t>
            </a:r>
            <a:r>
              <a:rPr lang="nl-BE" dirty="0" smtClean="0"/>
              <a:t>- en ondersteunende kanalen</a:t>
            </a:r>
          </a:p>
          <a:p>
            <a:pPr lvl="2"/>
            <a:r>
              <a:rPr lang="nl-BE" dirty="0" smtClean="0"/>
              <a:t>EUROCORES</a:t>
            </a:r>
          </a:p>
          <a:p>
            <a:pPr lvl="2"/>
            <a:r>
              <a:rPr lang="nl-BE" dirty="0" err="1" smtClean="0"/>
              <a:t>Network</a:t>
            </a:r>
            <a:r>
              <a:rPr lang="nl-BE" dirty="0" smtClean="0"/>
              <a:t> </a:t>
            </a:r>
            <a:r>
              <a:rPr lang="nl-BE" dirty="0" err="1" smtClean="0"/>
              <a:t>activities</a:t>
            </a:r>
            <a:r>
              <a:rPr lang="nl-BE" dirty="0" smtClean="0"/>
              <a:t> (</a:t>
            </a:r>
            <a:r>
              <a:rPr lang="nl-BE" dirty="0" err="1" smtClean="0"/>
              <a:t>RNP’s</a:t>
            </a:r>
            <a:r>
              <a:rPr lang="nl-BE" dirty="0" smtClean="0"/>
              <a:t>) </a:t>
            </a:r>
          </a:p>
          <a:p>
            <a:pPr lvl="2"/>
            <a:r>
              <a:rPr lang="nl-BE" dirty="0" smtClean="0"/>
              <a:t>EURYI </a:t>
            </a:r>
            <a:r>
              <a:rPr lang="nl-BE" dirty="0" err="1" smtClean="0"/>
              <a:t>Award</a:t>
            </a:r>
            <a:endParaRPr lang="nl-BE" dirty="0" smtClean="0"/>
          </a:p>
          <a:p>
            <a:pPr lvl="2"/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20</a:t>
            </a:fld>
            <a:endParaRPr lang="nl-BE"/>
          </a:p>
        </p:txBody>
      </p:sp>
      <p:pic>
        <p:nvPicPr>
          <p:cNvPr id="7" name="Picture 14" descr="http://t2.gstatic.com/images?q=tbn:ANd9GcSBd4akmyEn9SiaEUxxSXrCPX3_37dVHZMSVkDpFPdSTvk2CvT1iBA7fu7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445224"/>
            <a:ext cx="180732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Europe</a:t>
            </a:r>
            <a:r>
              <a:rPr lang="nl-BE" dirty="0" smtClean="0"/>
              <a:t>, opvolger van ESF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smtClean="0"/>
              <a:t>The </a:t>
            </a:r>
            <a:r>
              <a:rPr lang="nl-BE" dirty="0" err="1" smtClean="0"/>
              <a:t>European</a:t>
            </a:r>
            <a:r>
              <a:rPr lang="nl-BE" dirty="0" smtClean="0"/>
              <a:t> </a:t>
            </a:r>
            <a:r>
              <a:rPr lang="nl-BE" dirty="0" err="1" smtClean="0"/>
              <a:t>Science</a:t>
            </a:r>
            <a:r>
              <a:rPr lang="nl-BE" dirty="0" smtClean="0"/>
              <a:t> Foundation vandaag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ESF wordt afgebouwd</a:t>
            </a:r>
          </a:p>
          <a:p>
            <a:pPr lvl="1"/>
            <a:r>
              <a:rPr lang="nl-BE" dirty="0" smtClean="0"/>
              <a:t>Oprichting nieuwe entiteit in Brussel ‘Science Europe’</a:t>
            </a:r>
          </a:p>
          <a:p>
            <a:pPr lvl="1"/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Europe</a:t>
            </a:r>
            <a:r>
              <a:rPr lang="nl-BE" dirty="0" smtClean="0"/>
              <a:t> gehuisvest in gebouw FWO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21</a:t>
            </a:fld>
            <a:endParaRPr lang="nl-BE"/>
          </a:p>
        </p:txBody>
      </p:sp>
      <p:pic>
        <p:nvPicPr>
          <p:cNvPr id="7" name="Picture 2" descr="http://t0.gstatic.com/images?q=tbn:ANd9GcTz7l3mMy32gWGRf8Zqy0hEkGf8cZvQJaSqBZaHg_E_ARv_Wz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25144"/>
            <a:ext cx="229031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foto's\4018729-ondertekening-en-de-close-up-van-een-vul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653136"/>
            <a:ext cx="2945904" cy="1959026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Europe</a:t>
            </a:r>
            <a:r>
              <a:rPr lang="nl-BE" dirty="0" smtClean="0"/>
              <a:t>, opvolger van ESF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Europe</a:t>
            </a:r>
            <a:endParaRPr lang="nl-BE" dirty="0" smtClean="0"/>
          </a:p>
          <a:p>
            <a:pPr lvl="1"/>
            <a:r>
              <a:rPr lang="nl-BE" dirty="0" smtClean="0"/>
              <a:t>Statuten getekend op 6 september 2011 (o.a. FWO)</a:t>
            </a:r>
          </a:p>
          <a:p>
            <a:pPr lvl="1"/>
            <a:r>
              <a:rPr lang="nl-BE" dirty="0" err="1" smtClean="0"/>
              <a:t>Pilot</a:t>
            </a:r>
            <a:r>
              <a:rPr lang="nl-BE" dirty="0" smtClean="0"/>
              <a:t> Board en </a:t>
            </a:r>
            <a:r>
              <a:rPr lang="nl-BE" dirty="0" err="1" smtClean="0"/>
              <a:t>Pilot</a:t>
            </a:r>
            <a:r>
              <a:rPr lang="nl-BE" dirty="0" smtClean="0"/>
              <a:t> Office in Brussel in 2011</a:t>
            </a:r>
          </a:p>
          <a:p>
            <a:pPr lvl="1"/>
            <a:r>
              <a:rPr lang="nl-BE" dirty="0" smtClean="0"/>
              <a:t>Officiële oprichting op 21 oktober 2011 in Berlijn</a:t>
            </a:r>
          </a:p>
          <a:p>
            <a:pPr lvl="1"/>
            <a:r>
              <a:rPr lang="nl-BE" dirty="0" smtClean="0"/>
              <a:t>FWO is stichtend lid en SG is lid van de </a:t>
            </a:r>
            <a:r>
              <a:rPr lang="nl-BE" dirty="0" err="1" smtClean="0"/>
              <a:t>Governing</a:t>
            </a:r>
            <a:r>
              <a:rPr lang="nl-BE" dirty="0" smtClean="0"/>
              <a:t> Board</a:t>
            </a:r>
          </a:p>
          <a:p>
            <a:pPr lvl="1"/>
            <a:r>
              <a:rPr lang="nl-BE" dirty="0" smtClean="0"/>
              <a:t>52 MO</a:t>
            </a:r>
          </a:p>
          <a:p>
            <a:pPr lvl="1"/>
            <a:r>
              <a:rPr lang="nl-BE" dirty="0" smtClean="0"/>
              <a:t>Stem Europees onderzoeksveld in de uitbouw van ERA</a:t>
            </a:r>
          </a:p>
          <a:p>
            <a:pPr lvl="1"/>
            <a:r>
              <a:rPr lang="nl-BE" dirty="0" smtClean="0"/>
              <a:t>Zes nieuwe ‘</a:t>
            </a:r>
            <a:r>
              <a:rPr lang="nl-BE" dirty="0" err="1" smtClean="0"/>
              <a:t>Scientific</a:t>
            </a:r>
            <a:r>
              <a:rPr lang="nl-BE" dirty="0" smtClean="0"/>
              <a:t> </a:t>
            </a:r>
            <a:r>
              <a:rPr lang="nl-BE" dirty="0" err="1" smtClean="0"/>
              <a:t>Committees</a:t>
            </a:r>
            <a:r>
              <a:rPr lang="nl-BE" dirty="0" smtClean="0"/>
              <a:t>’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Europe</a:t>
            </a:r>
            <a:r>
              <a:rPr lang="nl-BE" dirty="0" smtClean="0"/>
              <a:t> en </a:t>
            </a:r>
            <a:r>
              <a:rPr lang="nl-BE" dirty="0" err="1" smtClean="0"/>
              <a:t>ERA-framework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None/>
            </a:pPr>
            <a:endParaRPr lang="nl-BE" dirty="0" smtClean="0"/>
          </a:p>
          <a:p>
            <a:pPr lvl="1">
              <a:buNone/>
            </a:pPr>
            <a:r>
              <a:rPr lang="nl-BE" u="sng" dirty="0" smtClean="0"/>
              <a:t>Antwoord SE </a:t>
            </a:r>
            <a:r>
              <a:rPr lang="nl-BE" u="sng" dirty="0" err="1" smtClean="0"/>
              <a:t>EC-bevraging</a:t>
            </a:r>
            <a:r>
              <a:rPr lang="nl-BE" u="sng" dirty="0" smtClean="0"/>
              <a:t> </a:t>
            </a:r>
            <a:r>
              <a:rPr lang="nl-BE" u="sng" dirty="0" err="1" smtClean="0"/>
              <a:t>ERA-Framework</a:t>
            </a:r>
            <a:r>
              <a:rPr lang="nl-BE" u="sng" dirty="0" smtClean="0"/>
              <a:t> </a:t>
            </a:r>
          </a:p>
          <a:p>
            <a:pPr lvl="1"/>
            <a:r>
              <a:rPr lang="nl-BE" dirty="0" smtClean="0"/>
              <a:t>Onderzoeksloopbanen en Mobiliteit</a:t>
            </a:r>
          </a:p>
          <a:p>
            <a:pPr lvl="2"/>
            <a:r>
              <a:rPr lang="nl-BE" dirty="0" smtClean="0"/>
              <a:t>Creatie van aantrekkelijke loopbaan moet talent aanmoedigen</a:t>
            </a:r>
          </a:p>
          <a:p>
            <a:pPr lvl="2"/>
            <a:r>
              <a:rPr lang="nl-BE" dirty="0" smtClean="0"/>
              <a:t>Vaardigheden ontwikkelen die ook buiten het onderzoek bruikbaar zijn</a:t>
            </a:r>
          </a:p>
          <a:p>
            <a:pPr lvl="2"/>
            <a:r>
              <a:rPr lang="nl-BE" dirty="0" smtClean="0"/>
              <a:t>Mobiliteit is geen doel op zich</a:t>
            </a:r>
          </a:p>
          <a:p>
            <a:pPr lvl="1"/>
            <a:r>
              <a:rPr lang="nl-BE" dirty="0" smtClean="0"/>
              <a:t>Grensoverschrijdende samenwerking</a:t>
            </a:r>
          </a:p>
          <a:p>
            <a:pPr lvl="2"/>
            <a:r>
              <a:rPr lang="nl-BE" dirty="0" smtClean="0"/>
              <a:t>‘Money </a:t>
            </a:r>
            <a:r>
              <a:rPr lang="nl-BE" dirty="0" err="1" smtClean="0"/>
              <a:t>follows</a:t>
            </a:r>
            <a:r>
              <a:rPr lang="nl-BE" dirty="0" smtClean="0"/>
              <a:t> </a:t>
            </a:r>
            <a:r>
              <a:rPr lang="nl-BE" dirty="0" err="1" smtClean="0"/>
              <a:t>Cooperation</a:t>
            </a:r>
            <a:r>
              <a:rPr lang="nl-BE" dirty="0" smtClean="0"/>
              <a:t>’</a:t>
            </a:r>
          </a:p>
          <a:p>
            <a:pPr lvl="2"/>
            <a:r>
              <a:rPr lang="nl-BE" dirty="0" smtClean="0"/>
              <a:t>‘</a:t>
            </a:r>
            <a:r>
              <a:rPr lang="nl-BE" dirty="0" err="1" smtClean="0"/>
              <a:t>Lead</a:t>
            </a:r>
            <a:r>
              <a:rPr lang="nl-BE" dirty="0" smtClean="0"/>
              <a:t> </a:t>
            </a:r>
            <a:r>
              <a:rPr lang="nl-BE" dirty="0" err="1" smtClean="0"/>
              <a:t>Agency</a:t>
            </a:r>
            <a:r>
              <a:rPr lang="nl-BE" dirty="0" smtClean="0"/>
              <a:t>’-procedure</a:t>
            </a:r>
          </a:p>
          <a:p>
            <a:pPr lvl="2"/>
            <a:r>
              <a:rPr lang="nl-BE" dirty="0" smtClean="0"/>
              <a:t>Verschillende modellen (ook ERA-NET, JPI) voor verschillende situaties</a:t>
            </a:r>
          </a:p>
          <a:p>
            <a:pPr lvl="2"/>
            <a:endParaRPr lang="nl-BE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23</a:t>
            </a:fld>
            <a:endParaRPr lang="nl-BE"/>
          </a:p>
        </p:txBody>
      </p:sp>
      <p:pic>
        <p:nvPicPr>
          <p:cNvPr id="8" name="Picture 2" descr="http://www.dfg.de/zentralablage/bildversionen/bildversionen_598x449/3_bo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872208" cy="1405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Europe</a:t>
            </a:r>
            <a:r>
              <a:rPr lang="nl-BE" dirty="0" smtClean="0"/>
              <a:t> en </a:t>
            </a:r>
            <a:r>
              <a:rPr lang="nl-BE" dirty="0" err="1" smtClean="0"/>
              <a:t>ERA-framework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l-BE" dirty="0" smtClean="0"/>
              <a:t>Onderzoeksinfrastructuur</a:t>
            </a:r>
          </a:p>
          <a:p>
            <a:pPr lvl="2"/>
            <a:r>
              <a:rPr lang="nl-BE" dirty="0" smtClean="0"/>
              <a:t>Europese coördinatie via ESFRI en </a:t>
            </a:r>
            <a:r>
              <a:rPr lang="nl-BE" dirty="0" err="1" smtClean="0"/>
              <a:t>MERIL-project</a:t>
            </a:r>
            <a:endParaRPr lang="nl-BE" dirty="0" smtClean="0"/>
          </a:p>
          <a:p>
            <a:pPr lvl="2"/>
            <a:r>
              <a:rPr lang="nl-BE" dirty="0" smtClean="0"/>
              <a:t>Structurele fondsen als basis</a:t>
            </a:r>
          </a:p>
          <a:p>
            <a:pPr lvl="2"/>
            <a:r>
              <a:rPr lang="nl-BE" dirty="0" smtClean="0"/>
              <a:t>Aanvullende nationale middelen voor o.m. toegang eigen onderzoekers</a:t>
            </a:r>
          </a:p>
          <a:p>
            <a:pPr lvl="1"/>
            <a:r>
              <a:rPr lang="nl-BE" dirty="0" smtClean="0"/>
              <a:t>Verspreiding, overdracht en gebruik van onderzoeksresultaten</a:t>
            </a:r>
          </a:p>
          <a:p>
            <a:pPr lvl="2"/>
            <a:r>
              <a:rPr lang="nl-BE" dirty="0" smtClean="0"/>
              <a:t>Open Access</a:t>
            </a:r>
          </a:p>
          <a:p>
            <a:pPr lvl="2"/>
            <a:r>
              <a:rPr lang="nl-BE" dirty="0" smtClean="0"/>
              <a:t>Commercialisering van intellectuele eigendom</a:t>
            </a:r>
          </a:p>
          <a:p>
            <a:pPr lvl="2"/>
            <a:r>
              <a:rPr lang="nl-BE" dirty="0" smtClean="0"/>
              <a:t>Brede maatschappelijke rol van wetenschap</a:t>
            </a:r>
          </a:p>
          <a:p>
            <a:pPr lvl="2"/>
            <a:r>
              <a:rPr lang="nl-BE" dirty="0" smtClean="0"/>
              <a:t>Extra financiële stimulansen vereist</a:t>
            </a:r>
          </a:p>
          <a:p>
            <a:pPr lvl="2"/>
            <a:endParaRPr lang="nl-BE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24</a:t>
            </a:fld>
            <a:endParaRPr lang="nl-BE"/>
          </a:p>
        </p:txBody>
      </p:sp>
      <p:pic>
        <p:nvPicPr>
          <p:cNvPr id="7" name="Picture 2" descr="http://t0.gstatic.com/images?q=tbn:ANd9GcTz7l3mMy32gWGRf8Zqy0hEkGf8cZvQJaSqBZaHg_E_ARv_Wzz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3684" y="4077072"/>
            <a:ext cx="229031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Science</a:t>
            </a:r>
            <a:r>
              <a:rPr lang="nl-BE" dirty="0" smtClean="0"/>
              <a:t> </a:t>
            </a:r>
            <a:r>
              <a:rPr lang="nl-BE" dirty="0" err="1" smtClean="0"/>
              <a:t>Europe</a:t>
            </a:r>
            <a:r>
              <a:rPr lang="nl-BE" dirty="0" smtClean="0"/>
              <a:t> en </a:t>
            </a:r>
            <a:r>
              <a:rPr lang="nl-BE" dirty="0" err="1" smtClean="0"/>
              <a:t>ERA-framework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0" y="1196752"/>
            <a:ext cx="8229600" cy="4857403"/>
          </a:xfrm>
        </p:spPr>
        <p:txBody>
          <a:bodyPr>
            <a:normAutofit/>
          </a:bodyPr>
          <a:lstStyle/>
          <a:p>
            <a:pPr lvl="1"/>
            <a:r>
              <a:rPr lang="nl-BE" dirty="0" smtClean="0"/>
              <a:t>Internationale dimensie</a:t>
            </a:r>
          </a:p>
          <a:p>
            <a:pPr lvl="2"/>
            <a:r>
              <a:rPr lang="nl-BE" dirty="0" smtClean="0"/>
              <a:t>Aandacht voor samenwerking met ‘derde landen’</a:t>
            </a:r>
          </a:p>
          <a:p>
            <a:pPr lvl="2"/>
            <a:r>
              <a:rPr lang="nl-BE" dirty="0" smtClean="0"/>
              <a:t>Ook dit geen doel op zich</a:t>
            </a:r>
          </a:p>
          <a:p>
            <a:pPr lvl="2"/>
            <a:r>
              <a:rPr lang="nl-BE" dirty="0" smtClean="0"/>
              <a:t>Geen aparte kanalen, maar integratie van deze dimensie in andere</a:t>
            </a:r>
          </a:p>
          <a:p>
            <a:pPr lvl="2"/>
            <a:r>
              <a:rPr lang="nl-BE" dirty="0" smtClean="0"/>
              <a:t>Extra Europese middelen als prikkel, maar volgens nationale/regionale behoeften</a:t>
            </a:r>
          </a:p>
          <a:p>
            <a:pPr lvl="2"/>
            <a:endParaRPr lang="nl-BE" dirty="0" smtClean="0"/>
          </a:p>
          <a:p>
            <a:pPr lvl="2"/>
            <a:endParaRPr lang="nl-BE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25</a:t>
            </a:fld>
            <a:endParaRPr lang="nl-BE"/>
          </a:p>
        </p:txBody>
      </p:sp>
      <p:pic>
        <p:nvPicPr>
          <p:cNvPr id="20482" name="Picture 2" descr="http://www.dfg.de/zentralablage/bildversionen/bildversionen_598x449/ax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77072"/>
            <a:ext cx="2743622" cy="2060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 meer informatie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88632"/>
          </a:xfrm>
        </p:spPr>
        <p:txBody>
          <a:bodyPr>
            <a:normAutofit lnSpcReduction="10000"/>
          </a:bodyPr>
          <a:lstStyle/>
          <a:p>
            <a:endParaRPr lang="nl-BE" dirty="0" smtClean="0"/>
          </a:p>
          <a:p>
            <a:r>
              <a:rPr lang="nl-BE" dirty="0" smtClean="0"/>
              <a:t>Website FWO: </a:t>
            </a:r>
            <a:r>
              <a:rPr lang="nl-BE" dirty="0" err="1" smtClean="0">
                <a:hlinkClick r:id="rId2"/>
              </a:rPr>
              <a:t>www.fwo.be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Module geschiedenis FWO (overzicht financiering): </a:t>
            </a:r>
            <a:r>
              <a:rPr lang="nl-BE" dirty="0" smtClean="0">
                <a:hlinkClick r:id="rId3"/>
              </a:rPr>
              <a:t>http://www.geschiedenisfwo.be/</a:t>
            </a:r>
            <a:r>
              <a:rPr lang="nl-BE" dirty="0" smtClean="0"/>
              <a:t> 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Science Europe: </a:t>
            </a:r>
            <a:r>
              <a:rPr lang="nl-BE" dirty="0" err="1" smtClean="0">
                <a:hlinkClick r:id="rId4"/>
              </a:rPr>
              <a:t>www.scienceeurope.org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26</a:t>
            </a:fld>
            <a:endParaRPr lang="nl-BE"/>
          </a:p>
        </p:txBody>
      </p:sp>
      <p:pic>
        <p:nvPicPr>
          <p:cNvPr id="5" name="Afbeelding 4" descr="7407_1_Dan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573016"/>
            <a:ext cx="2592288" cy="1726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fwo in short.jpg"/>
          <p:cNvPicPr>
            <a:picLocks noChangeAspect="1"/>
          </p:cNvPicPr>
          <p:nvPr/>
        </p:nvPicPr>
        <p:blipFill>
          <a:blip r:embed="rId3" cstate="print"/>
          <a:srcRect r="8378"/>
          <a:stretch>
            <a:fillRect/>
          </a:stretch>
        </p:blipFill>
        <p:spPr>
          <a:xfrm rot="21086010">
            <a:off x="6703642" y="680305"/>
            <a:ext cx="1893986" cy="1691522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7800975" cy="523220"/>
          </a:xfrm>
        </p:spPr>
        <p:txBody>
          <a:bodyPr>
            <a:spAutoFit/>
          </a:bodyPr>
          <a:lstStyle/>
          <a:p>
            <a:pPr marL="514350" indent="-514350"/>
            <a:r>
              <a:rPr lang="nl-BE" sz="2800" b="1" dirty="0" smtClean="0">
                <a:latin typeface="Arial" pitchFamily="34" charset="0"/>
                <a:cs typeface="Arial" pitchFamily="34" charset="0"/>
              </a:rPr>
              <a:t>Kerngegevens van het FWO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8886799" cy="48577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nl-BE" sz="22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Budget: 200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miljoen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euro/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jaar</a:t>
            </a:r>
            <a:endParaRPr lang="en-GB" sz="2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4.500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aanvragen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</a:rPr>
              <a:t>/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</a:rPr>
              <a:t>jaar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</a:rPr>
              <a:t>: mandaten, projecten, reiskredieten, ...</a:t>
            </a:r>
            <a:endParaRPr lang="en-GB" sz="2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850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predoctorale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 850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postdoctorale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onderzoekers</a:t>
            </a:r>
            <a:r>
              <a:rPr lang="en-GB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12 % </a:t>
            </a:r>
            <a:r>
              <a:rPr lang="en-GB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buitenlanders</a:t>
            </a:r>
            <a:endParaRPr lang="en-GB" sz="2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nl-BE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1201 lopende projecten, waarop 1022 onderzoekers tewerkgesteld</a:t>
            </a: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nl-BE" sz="2200" b="0" dirty="0" smtClean="0">
                <a:solidFill>
                  <a:schemeClr val="tx1"/>
                </a:solidFill>
                <a:latin typeface="Arial" pitchFamily="34" charset="0"/>
              </a:rPr>
              <a:t>15 internationale uitwisselingsakkoorden</a:t>
            </a: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nl-BE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bilaterale akkoorden voor gezamenlijke onderzoeksprojecten</a:t>
            </a: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nl-BE" sz="2200" b="0" dirty="0" smtClean="0">
                <a:solidFill>
                  <a:schemeClr val="tx1"/>
                </a:solidFill>
                <a:latin typeface="Arial" pitchFamily="34" charset="0"/>
              </a:rPr>
              <a:t>1200 reiskredieten (congressen, onderzoeksverblijven)  </a:t>
            </a:r>
            <a:endParaRPr lang="nl-NL" sz="2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nl-BE" sz="2200" b="1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1CF30-C2BB-4525-AAF6-7B84601B449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ep 5"/>
          <p:cNvGrpSpPr/>
          <p:nvPr/>
        </p:nvGrpSpPr>
        <p:grpSpPr>
          <a:xfrm>
            <a:off x="0" y="-24"/>
            <a:ext cx="9144000" cy="598487"/>
            <a:chOff x="0" y="-24"/>
            <a:chExt cx="9144000" cy="598487"/>
          </a:xfrm>
        </p:grpSpPr>
        <p:sp>
          <p:nvSpPr>
            <p:cNvPr id="8" name="Rechthoek 7"/>
            <p:cNvSpPr/>
            <p:nvPr/>
          </p:nvSpPr>
          <p:spPr>
            <a:xfrm>
              <a:off x="0" y="97696"/>
              <a:ext cx="9144000" cy="2857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9" name="Picture 4" descr="FWO_W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29586" y="-24"/>
              <a:ext cx="865188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00115" y="864856"/>
            <a:ext cx="7800975" cy="523220"/>
          </a:xfrm>
        </p:spPr>
        <p:txBody>
          <a:bodyPr>
            <a:spAutoFit/>
          </a:bodyPr>
          <a:lstStyle/>
          <a:p>
            <a:pPr marL="514350" indent="-514350"/>
            <a:r>
              <a:rPr lang="nl-BE" sz="2800" b="1" dirty="0" smtClean="0">
                <a:latin typeface="Arial" pitchFamily="34" charset="0"/>
                <a:cs typeface="Arial" pitchFamily="34" charset="0"/>
              </a:rPr>
              <a:t>Internationale mobiliteit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28736"/>
            <a:ext cx="8563271" cy="48577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nl-BE" sz="22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nl-BE" sz="2200" b="1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1CF30-C2BB-4525-AAF6-7B84601B449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2" name="Groep 5"/>
          <p:cNvGrpSpPr/>
          <p:nvPr/>
        </p:nvGrpSpPr>
        <p:grpSpPr>
          <a:xfrm>
            <a:off x="0" y="-24"/>
            <a:ext cx="9144000" cy="598487"/>
            <a:chOff x="0" y="-24"/>
            <a:chExt cx="9144000" cy="598487"/>
          </a:xfrm>
        </p:grpSpPr>
        <p:sp>
          <p:nvSpPr>
            <p:cNvPr id="8" name="Rechthoek 7"/>
            <p:cNvSpPr/>
            <p:nvPr/>
          </p:nvSpPr>
          <p:spPr>
            <a:xfrm>
              <a:off x="0" y="97696"/>
              <a:ext cx="9144000" cy="2857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9" name="Picture 4" descr="FWO_WE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9586" y="-24"/>
              <a:ext cx="865188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Afbeelding 9" descr="wereldkaar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844824"/>
            <a:ext cx="8208912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48680"/>
            <a:ext cx="7800975" cy="523220"/>
          </a:xfrm>
        </p:spPr>
        <p:txBody>
          <a:bodyPr>
            <a:spAutoFit/>
          </a:bodyPr>
          <a:lstStyle/>
          <a:p>
            <a:pPr marL="514350" indent="-514350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Traditie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internationale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projecten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8886799" cy="48577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nl-BE" sz="22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22313" indent="-269875">
              <a:spcBef>
                <a:spcPct val="50000"/>
              </a:spcBef>
              <a:buSzPct val="100000"/>
              <a:buFont typeface="Wingdings" pitchFamily="2" charset="2"/>
              <a:buChar char="§"/>
              <a:defRPr/>
            </a:pPr>
            <a:r>
              <a:rPr lang="nl-NL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Zuidpoolexpeditie van Gaston de </a:t>
            </a:r>
            <a:r>
              <a:rPr lang="nl-NL" sz="22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Gerlache</a:t>
            </a:r>
            <a:r>
              <a:rPr lang="nl-NL" sz="2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1957</a:t>
            </a:r>
          </a:p>
          <a:p>
            <a:pPr marL="457200" indent="-457200">
              <a:buNone/>
            </a:pPr>
            <a:endParaRPr lang="nl-BE" sz="2200" b="1" dirty="0" smtClean="0">
              <a:solidFill>
                <a:schemeClr val="accent3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1CF30-C2BB-4525-AAF6-7B84601B449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" name="Groep 5"/>
          <p:cNvGrpSpPr/>
          <p:nvPr/>
        </p:nvGrpSpPr>
        <p:grpSpPr>
          <a:xfrm>
            <a:off x="0" y="-24"/>
            <a:ext cx="9144000" cy="598487"/>
            <a:chOff x="0" y="-24"/>
            <a:chExt cx="9144000" cy="598487"/>
          </a:xfrm>
        </p:grpSpPr>
        <p:sp>
          <p:nvSpPr>
            <p:cNvPr id="8" name="Rechthoek 7"/>
            <p:cNvSpPr/>
            <p:nvPr/>
          </p:nvSpPr>
          <p:spPr>
            <a:xfrm>
              <a:off x="0" y="97696"/>
              <a:ext cx="9144000" cy="2857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pic>
          <p:nvPicPr>
            <p:cNvPr id="9" name="Picture 4" descr="FWO_WE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29586" y="-24"/>
              <a:ext cx="865188" cy="598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" descr="C:\foto's\t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636912"/>
            <a:ext cx="2471420" cy="2567940"/>
          </a:xfrm>
          <a:prstGeom prst="rect">
            <a:avLst/>
          </a:prstGeom>
          <a:noFill/>
        </p:spPr>
      </p:pic>
      <p:pic>
        <p:nvPicPr>
          <p:cNvPr id="12" name="Picture 1" descr="C:\foto's\sch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2601774" cy="1512168"/>
          </a:xfrm>
          <a:prstGeom prst="rect">
            <a:avLst/>
          </a:prstGeom>
          <a:noFill/>
        </p:spPr>
      </p:pic>
      <p:pic>
        <p:nvPicPr>
          <p:cNvPr id="13" name="Picture 1" descr="C:\foto's\vl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348880"/>
            <a:ext cx="2805871" cy="2736304"/>
          </a:xfrm>
          <a:prstGeom prst="rect">
            <a:avLst/>
          </a:prstGeom>
          <a:noFill/>
        </p:spPr>
      </p:pic>
      <p:pic>
        <p:nvPicPr>
          <p:cNvPr id="14" name="Picture 2" descr="C:\foto's\hon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437112"/>
            <a:ext cx="6372200" cy="1883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Beleidsplan 2012-2016</a:t>
            </a:r>
            <a:endParaRPr lang="nl-B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248472"/>
          </a:xfrm>
        </p:spPr>
        <p:txBody>
          <a:bodyPr>
            <a:normAutofit/>
          </a:bodyPr>
          <a:lstStyle/>
          <a:p>
            <a:pPr lvl="1"/>
            <a:endParaRPr lang="nl-BE" sz="2600" dirty="0" smtClean="0">
              <a:solidFill>
                <a:srgbClr val="C1257E"/>
              </a:solidFill>
            </a:endParaRPr>
          </a:p>
        </p:txBody>
      </p:sp>
      <p:sp>
        <p:nvSpPr>
          <p:cNvPr id="27652" name="AutoShape 4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6</a:t>
            </a:fld>
            <a:endParaRPr lang="nl-BE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95536" y="1052736"/>
          <a:ext cx="8496944" cy="5251637"/>
        </p:xfrm>
        <a:graphic>
          <a:graphicData uri="http://schemas.openxmlformats.org/presentationml/2006/ole">
            <p:oleObj spid="_x0000_s1027" name="Acrobat Document" r:id="rId4" imgW="7543800" imgH="5829300" progId="AcroExch.Document.7">
              <p:embed/>
            </p:oleObj>
          </a:graphicData>
        </a:graphic>
      </p:graphicFrame>
      <p:sp>
        <p:nvSpPr>
          <p:cNvPr id="14" name="Ovaal 13"/>
          <p:cNvSpPr/>
          <p:nvPr/>
        </p:nvSpPr>
        <p:spPr>
          <a:xfrm>
            <a:off x="1691680" y="2708920"/>
            <a:ext cx="1872208" cy="720080"/>
          </a:xfrm>
          <a:prstGeom prst="ellipse">
            <a:avLst/>
          </a:prstGeom>
          <a:noFill/>
          <a:ln w="50800">
            <a:solidFill>
              <a:srgbClr val="A35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FWO en de </a:t>
            </a:r>
            <a:r>
              <a:rPr lang="nl-BE" dirty="0" err="1" smtClean="0"/>
              <a:t>European</a:t>
            </a:r>
            <a:r>
              <a:rPr lang="nl-BE" dirty="0" smtClean="0"/>
              <a:t> Research </a:t>
            </a:r>
            <a:r>
              <a:rPr lang="nl-BE" dirty="0" err="1" smtClean="0"/>
              <a:t>Area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00600"/>
          </a:xfrm>
        </p:spPr>
        <p:txBody>
          <a:bodyPr>
            <a:normAutofit/>
          </a:bodyPr>
          <a:lstStyle/>
          <a:p>
            <a:pPr lvl="1"/>
            <a:endParaRPr lang="nl-BE" sz="2600" dirty="0" smtClean="0"/>
          </a:p>
          <a:p>
            <a:pPr lvl="1"/>
            <a:r>
              <a:rPr lang="nl-BE" sz="2600" dirty="0" smtClean="0"/>
              <a:t>Ondertekenaar Charter en Code</a:t>
            </a:r>
          </a:p>
          <a:p>
            <a:pPr lvl="1"/>
            <a:r>
              <a:rPr lang="nl-BE" sz="2600" dirty="0" smtClean="0"/>
              <a:t>Ontving label </a:t>
            </a:r>
            <a:r>
              <a:rPr lang="nl-BE" sz="2600" dirty="0" err="1" smtClean="0"/>
              <a:t>HR-Excellence</a:t>
            </a:r>
            <a:r>
              <a:rPr lang="nl-BE" sz="2600" dirty="0" smtClean="0"/>
              <a:t> in Research</a:t>
            </a:r>
          </a:p>
          <a:p>
            <a:pPr lvl="1"/>
            <a:r>
              <a:rPr lang="nl-BE" sz="2600" dirty="0" err="1" smtClean="0"/>
              <a:t>European</a:t>
            </a:r>
            <a:r>
              <a:rPr lang="nl-BE" sz="2600" dirty="0" smtClean="0"/>
              <a:t> Science Foundation (ESF)</a:t>
            </a:r>
          </a:p>
          <a:p>
            <a:pPr lvl="1"/>
            <a:r>
              <a:rPr lang="nl-BE" sz="2600" dirty="0" err="1" smtClean="0"/>
              <a:t>ERA-net</a:t>
            </a:r>
            <a:r>
              <a:rPr lang="nl-BE" sz="2600" dirty="0" smtClean="0"/>
              <a:t>/ JPI</a:t>
            </a:r>
          </a:p>
          <a:p>
            <a:pPr lvl="1"/>
            <a:r>
              <a:rPr lang="nl-BE" sz="2600" dirty="0" smtClean="0"/>
              <a:t>Science Europe (SE): </a:t>
            </a:r>
            <a:r>
              <a:rPr lang="nl-BE" sz="2600" dirty="0" err="1" smtClean="0"/>
              <a:t>founding</a:t>
            </a:r>
            <a:r>
              <a:rPr lang="nl-BE" sz="2600" dirty="0" smtClean="0"/>
              <a:t> </a:t>
            </a:r>
            <a:r>
              <a:rPr lang="nl-BE" sz="2600" dirty="0" err="1" smtClean="0"/>
              <a:t>member</a:t>
            </a:r>
            <a:r>
              <a:rPr lang="nl-BE" sz="2600" dirty="0" smtClean="0"/>
              <a:t>/ </a:t>
            </a:r>
            <a:r>
              <a:rPr lang="nl-BE" sz="2600" dirty="0" err="1" smtClean="0"/>
              <a:t>member</a:t>
            </a:r>
            <a:r>
              <a:rPr lang="nl-BE" sz="2600" dirty="0" smtClean="0"/>
              <a:t> </a:t>
            </a:r>
            <a:r>
              <a:rPr lang="nl-BE" sz="2600" dirty="0" err="1" smtClean="0"/>
              <a:t>governing</a:t>
            </a:r>
            <a:r>
              <a:rPr lang="nl-BE" sz="2600" dirty="0" smtClean="0"/>
              <a:t> board </a:t>
            </a:r>
          </a:p>
          <a:p>
            <a:pPr lvl="1"/>
            <a:r>
              <a:rPr lang="nl-BE" sz="2600" dirty="0" smtClean="0"/>
              <a:t>NCP </a:t>
            </a:r>
            <a:r>
              <a:rPr lang="nl-BE" sz="2600" dirty="0" err="1" smtClean="0"/>
              <a:t>Ideas</a:t>
            </a:r>
            <a:r>
              <a:rPr lang="nl-BE" sz="2600" dirty="0" smtClean="0"/>
              <a:t> / </a:t>
            </a:r>
            <a:r>
              <a:rPr lang="nl-BE" sz="2600" dirty="0" err="1" smtClean="0"/>
              <a:t>People</a:t>
            </a:r>
            <a:r>
              <a:rPr lang="nl-BE" sz="2600" dirty="0" smtClean="0"/>
              <a:t> / </a:t>
            </a:r>
            <a:r>
              <a:rPr lang="nl-BE" sz="2600" dirty="0" err="1" smtClean="0"/>
              <a:t>Social</a:t>
            </a:r>
            <a:r>
              <a:rPr lang="nl-BE" sz="2600" dirty="0" smtClean="0"/>
              <a:t> Sciences &amp; </a:t>
            </a:r>
            <a:r>
              <a:rPr lang="nl-BE" sz="2600" dirty="0" err="1" smtClean="0"/>
              <a:t>Humanities</a:t>
            </a:r>
            <a:endParaRPr lang="nl-BE" sz="2600" dirty="0" smtClean="0"/>
          </a:p>
          <a:p>
            <a:pPr lvl="1"/>
            <a:endParaRPr lang="nl-BE" sz="2600" dirty="0" smtClean="0"/>
          </a:p>
        </p:txBody>
      </p:sp>
      <p:pic>
        <p:nvPicPr>
          <p:cNvPr id="27650" name="Picture 2" descr="http://t0.gstatic.com/images?q=tbn:ANd9GcTz7l3mMy32gWGRf8Zqy0hEkGf8cZvQJaSqBZaHg_E_ARv_Wzz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45224"/>
            <a:ext cx="2290316" cy="1224136"/>
          </a:xfrm>
          <a:prstGeom prst="rect">
            <a:avLst/>
          </a:prstGeom>
          <a:noFill/>
        </p:spPr>
      </p:pic>
      <p:sp>
        <p:nvSpPr>
          <p:cNvPr id="27652" name="AutoShape 4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7660" name="Picture 12" descr="http://t0.gstatic.com/images?q=tbn:ANd9GcTBU7lflo_VA-9P2XK2bCRKele6ge3af3c_pv_LdzfNBjm1DyU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589240"/>
            <a:ext cx="1487700" cy="1008112"/>
          </a:xfrm>
          <a:prstGeom prst="rect">
            <a:avLst/>
          </a:prstGeom>
          <a:noFill/>
        </p:spPr>
      </p:pic>
      <p:pic>
        <p:nvPicPr>
          <p:cNvPr id="27662" name="Picture 14" descr="http://t2.gstatic.com/images?q=tbn:ANd9GcSBd4akmyEn9SiaEUxxSXrCPX3_37dVHZMSVkDpFPdSTvk2CvT1iBA7fu7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445224"/>
            <a:ext cx="1807328" cy="1080120"/>
          </a:xfrm>
          <a:prstGeom prst="rect">
            <a:avLst/>
          </a:prstGeom>
          <a:noFill/>
        </p:spPr>
      </p:pic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7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FWO en de </a:t>
            </a:r>
            <a:r>
              <a:rPr lang="nl-BE" dirty="0" err="1" smtClean="0"/>
              <a:t>European</a:t>
            </a:r>
            <a:r>
              <a:rPr lang="nl-BE" dirty="0" smtClean="0"/>
              <a:t> Research </a:t>
            </a:r>
            <a:r>
              <a:rPr lang="nl-BE" dirty="0" err="1" smtClean="0"/>
              <a:t>Area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400600"/>
          </a:xfrm>
        </p:spPr>
        <p:txBody>
          <a:bodyPr>
            <a:normAutofit/>
          </a:bodyPr>
          <a:lstStyle/>
          <a:p>
            <a:pPr lvl="1"/>
            <a:endParaRPr lang="nl-BE" dirty="0" smtClean="0">
              <a:latin typeface="Arial" pitchFamily="34" charset="0"/>
            </a:endParaRPr>
          </a:p>
          <a:p>
            <a:pPr lvl="1"/>
            <a:r>
              <a:rPr lang="nl-BE" dirty="0" smtClean="0">
                <a:latin typeface="Arial" pitchFamily="34" charset="0"/>
              </a:rPr>
              <a:t>Extra </a:t>
            </a:r>
            <a:r>
              <a:rPr lang="nl-BE" dirty="0" err="1" smtClean="0">
                <a:latin typeface="Arial" pitchFamily="34" charset="0"/>
              </a:rPr>
              <a:t>FWO-middelen</a:t>
            </a:r>
            <a:r>
              <a:rPr lang="nl-BE" dirty="0" smtClean="0">
                <a:latin typeface="Arial" pitchFamily="34" charset="0"/>
              </a:rPr>
              <a:t> 2012</a:t>
            </a:r>
          </a:p>
          <a:p>
            <a:pPr lvl="1"/>
            <a:r>
              <a:rPr lang="nl-BE" dirty="0" smtClean="0">
                <a:latin typeface="Arial" pitchFamily="34" charset="0"/>
              </a:rPr>
              <a:t>Meer inzetten op Europese programma’s </a:t>
            </a:r>
          </a:p>
          <a:p>
            <a:pPr lvl="1"/>
            <a:r>
              <a:rPr lang="nl-BE" dirty="0" smtClean="0">
                <a:latin typeface="Arial" pitchFamily="34" charset="0"/>
              </a:rPr>
              <a:t>Basislijn: </a:t>
            </a:r>
          </a:p>
          <a:p>
            <a:pPr lvl="2"/>
            <a:r>
              <a:rPr lang="nl-BE" dirty="0" smtClean="0">
                <a:latin typeface="Arial" pitchFamily="34" charset="0"/>
              </a:rPr>
              <a:t>deelname onderzoekers uit Vlaanderen stimuleren</a:t>
            </a:r>
          </a:p>
          <a:p>
            <a:pPr lvl="2"/>
            <a:r>
              <a:rPr lang="nl-BE" dirty="0" smtClean="0">
                <a:latin typeface="Arial" pitchFamily="34" charset="0"/>
              </a:rPr>
              <a:t>financieel ondersteunen</a:t>
            </a:r>
          </a:p>
          <a:p>
            <a:pPr lvl="2"/>
            <a:r>
              <a:rPr lang="nl-BE" dirty="0" smtClean="0">
                <a:latin typeface="Arial" pitchFamily="34" charset="0"/>
              </a:rPr>
              <a:t>fundamenteel onderzoek</a:t>
            </a:r>
          </a:p>
          <a:p>
            <a:pPr lvl="1"/>
            <a:r>
              <a:rPr lang="nl-BE" dirty="0" err="1" smtClean="0">
                <a:latin typeface="Arial" pitchFamily="34" charset="0"/>
              </a:rPr>
              <a:t>ERA-netten</a:t>
            </a:r>
            <a:r>
              <a:rPr lang="nl-BE" dirty="0" smtClean="0">
                <a:latin typeface="Arial" pitchFamily="34" charset="0"/>
              </a:rPr>
              <a:t>,  </a:t>
            </a:r>
            <a:r>
              <a:rPr lang="nl-BE" dirty="0" err="1" smtClean="0">
                <a:latin typeface="Arial" pitchFamily="34" charset="0"/>
              </a:rPr>
              <a:t>JPI-programma’s</a:t>
            </a:r>
            <a:r>
              <a:rPr lang="nl-BE" dirty="0" smtClean="0">
                <a:latin typeface="Arial" pitchFamily="34" charset="0"/>
              </a:rPr>
              <a:t>, FET </a:t>
            </a:r>
            <a:r>
              <a:rPr lang="nl-BE" dirty="0" err="1" smtClean="0">
                <a:latin typeface="Arial" pitchFamily="34" charset="0"/>
              </a:rPr>
              <a:t>Flagships</a:t>
            </a:r>
            <a:endParaRPr lang="nl-BE" dirty="0" smtClean="0">
              <a:latin typeface="Arial" pitchFamily="34" charset="0"/>
            </a:endParaRPr>
          </a:p>
        </p:txBody>
      </p:sp>
      <p:sp>
        <p:nvSpPr>
          <p:cNvPr id="27652" name="AutoShape 4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IAL8DASIAAhEBAxEB/8QAHAABAAICAwEAAAAAAAAAAAAAAAQHAQUDBggC/8QAQhAAAQQBAQUEBgcGAwkAAAAAAQACAwQRBQYHEiExEzZBUSJhcXSBshQycnORobMjMzd1scJSwfAVJCZCYpKT0eH/xAAbAQEAAgMBAQAAAAAAAAAAAAAAAwQBAgUGB//EACkRAQACAgEBBwQDAQAAAAAAAAABAgMRBCESEzEyM0GBBTRxwRRCglH/2gAMAwEAAhEDEQA/ALxREQEREBERAREQYygVS7yNrNd0PbAVtNvGOsKkUnYmNpaXFzwTzGf+UeK7Lu924G0wlp3ImQ6hC3iIjPoyN6cQHgcnmFPbjXrSL+zTtxvTuyLGVlQNxERAREQEREBERAREQEREBERAREQEREBERBRO+PvwfcIfmkUPdjK6PbzS+E/vO1Y72dm4/wBWhTd8ffg+4Q/NItdu27+aP95J+k9dusb43x+lS3qfL0IvpYCLhrbKKHevR0m5ky5x6NHUrVjaB/Fzrjhz04uao8j6lxuPfsZLdU1OPkvG6w7Aii07sdyPijPMdR4hSVbx5aZaxek7iUVqzWdSyiIpGBERAREQEREBERAREQEREBERBRW+PvwfcIfmkWu3bd+9H+8k/Setjvj78H3CH5pFrt2vfvSPtyfpPXbr9t/n9KlvU+XoUIqQ2x2v2h0/a/VK1PVZY68E4bHEGMLQOBpxzbnqT4qZoG9a/BKyPW6sdmAn0poBwSN9fD0d+S538PJNYtHVN3td6d41h7najLxdGnhHswoa2M5r61Vi1XSJW2IJgDlh/wBc/UteGPLuEMfxf4eE5Xzb6lxs2Lk2jJE9Z6PQcfJS2KNSn6G9zb4A6PBB/quz5XXqjIdIrTalqcjII4283POA0Kv9f3sXJZXxaDUZBCDhtiwOJ7ufUN6Ae0k+oL130Hhcj+Nq0e7l83NTvOi4soDnoqL2X2x2jv7U6dDa1aV0Es4bJEGMDXDB5fVz+avNowutmw2xTEWVqXi3gyiIomwiIgIiICIiAiIgIiICIiCit8ffg+4Q/NItdu1P/Hekfbk/Setjvj78H3CH5pFrt23fvR/vJP0nrt1+2/z+lO/n+Xb9rd2uq6nreo6rTuVXCzJxtge1zXDDQMcXMeHkq01Kha0y9LSvwuhsRHDmO8j0I8wvUGOq6Dvh0mG1s2dSawfSKUjTxeJY4hpH559oVPj8u3ailvBLkxR4wr3d9tPLs9rcYkkP0C04MsMceQJ5B/tHj6lfwweYxzXlgtDhwuAIPIg+SvrTdWmG6+LVJCXzx6WXOJPNzmtwT+IW/OwxuLR79GMNtRMKz3kbUSbQaw+tE7/cKUrmxN/xvBLS/wDrj1e1dYo07GoXI6dKJ01iU4Yxg5n/AOLgHQE81cu5vR4YNFl1ZzAbNqQsDj1axpxge08/wVnJevHxdEdY7dmq2W3aatR1ahqVy3VjEEgkfC0Fzj6s8graCwAvpcjLmvlndlqtYr4CIijbCIiAiIgIiICIiAiIgIiIKK3x9+D7hD80i127bv5o/wB5J+k9bDfH34PuEPzSLX7tQTt3pGPB8hP/AInrt1+2+P0qX8/y9ChdV3odxNV+wz9Rq7UF1Xeh3E1X7DPnauRh9Sv5Wb+WXn9XPS/gnJ/K5f7lTKual/BOT+Vy/wBy6nL/AK/lWx+6mFfO6buVU+8k+YqhlfO6buVU+8k+YrXn+nH5bYfM7kiIuSsiIiAiIgIiICIiAiIgIiICIiCit8Xfg+4Q/NIvvc/p0trar6eBivTifxO/63DAb7cEn8FY2v7CaRtBrQ1TUXWXSdi2LsmScLMNLj4DOfSPit/pWmUtJpsqafXZBCzo1g8fM+ZV63Lr3MY48UPdz29ymBaTbTTZdY2X1GhX/fSxfsx5uBDgPxC3iwQMKlWezMSlmNxp5Wc1zXua5pa5ri1zT1aRyIPxVzUv4JyfyuX+5braHYPQtesOs2IHwWnfWmru4HO9vgfipsOzdWLZQ7OCac1TXdAZCR2nCc5PTGeZ8FezcquSK/8AYlDXHMbecfLkTnoAMk+r2r0TsDpk2kbJ0KtppZPwdpIw9Wlxzj4ZUXZ/d/oOh2G2oYZLFln1JbL+ItPmB0H4Lti05XJjLEVr4NseOa9ZERFTSiIiAiIgIiICIiAiIgIiICIiDCLKICIiAsfBZRAREQEREBERAREQEREGD0UGW8+OtLKIwSycRAZ6guDc/mp3gtJY0psjJZOycZzaa9p4z0D2nOM46BZjW+rEvuLUrnKeaOA1XWDCQ3Iez0+AHyPPGenVSbdi39Lir1OwbxRue50rS7oWgAAEea11bTbEVivNKHyxtsyOdAXDhZlxLHjzx6/PPgufV60ct+tLNRktRshe0cGPQJLfWPAH8FtqNsRty3NUk09zRbYx3HGBEY+XaS5+oAfPIx8VmO3ftOcysyCPsvRllkBcC/HNrQCOQz1z8Co81GS81jGsfVhrxh1fPUS9QcA9G8hjPPJWaUt2mHdvTkfHKTIOyIJjcebmkE9OLJBHgfDHNqNG3MbOpunjr8FWKXs3PeTxPBw7Ax06jn6vzUqCzI63JXlDOKOFjy5uRkuLgfh6K1VyL6VbgsW9KlkaInNDAWks9IdeY6j2rnje+reLo6FgwvrxNaGBvoEF2QefkQkwJDtQl/2TPbYxnaM7Thac4y1xAz+C4b93UdOpmeSOvZeZY2NjjDmEhzwHdSeeCSPWFEc2w7SbWnvoWC5wmw7DeF+XOIA5+IK+202OjaKenS1nCeF7uPADgHgnxPTGU1B1TLGrxwvjdgPgfB2rXN6uOWhoHt4gssk1YcMksVPhJ9KEOdxNH2+hI9gWtn0ew6/I2LhbW7MyQOJ/dydo1/CR5cTc/EhbFl6y/hjdp07ZCcPy5vA3zOc8x5ck1HsdX1pk16zFBYnNYRSxh/AxjuIZGRzJ/wAlxahqlisy0YKwldBJE1rOLBeHEZ+PPko2g1YqwrtOmyw2GRcL5nYwTjn0Pj7Fz2qkz5rLmsJD54HtORzDSM/hgpqNspUOoCezWZFwvinruma8eotx8yj2r92OS3JBHA+GrjjY7Ie4cPEcHoOXqXxXozV9dL2NBpuikc05+o9zmkt9hwT8SuG9p88stuVvaPjdMxxrtcA2dgaA4f664x0SNbEuhbvXXPlYaza7ZnMDSxxcWg465xk+xcNfVrMlO5bLK5ZDHI7sg4iSJzc+g/1kc/DHr6qLTpNitTuk0yQ2HWZHsnOC3BJLT16Yx4LN+G1qEbnMoOr2RXkZK8lpD8tIDAQfSHFggnHLyWdRtjq29Z9xoc+7JW7Phz+zY5uPPOSVCh1mWzpZtRwCKXtmxhkmTgOcA0nHm1wOFF+hMlqy1q2nTVTYaI5XvwPQP1sekeeM/ivu1pcsUz2VHTOhsdmZC6TJjcx7cEE+bSf+0LGo92eqQ7VLNeSStYgjks4aYRE7hbKHEjx+rjBz15c/UuSWxqlWCSeZlSVjY3OIZxNLCASOueLy8P8AJQ26bZimlla0zWYZmyxTSv8A3zcOHAfLALh0xzB8SpVmxYt1poI9PsMMkLwXSFoDSWkAcjzSdezHVI+nP+k04uBuLEbnk56YDf8A2pq01bTBWv0ZoonNDIHtkJeTzIbgcz6itytba9m0MoiLAIiICIiAiIgIiICIiAiIgIiICIiAiIgIiICIiD//2Q=="/>
          <p:cNvSpPr>
            <a:spLocks noChangeAspect="1" noChangeArrowheads="1"/>
          </p:cNvSpPr>
          <p:nvPr/>
        </p:nvSpPr>
        <p:spPr bwMode="auto">
          <a:xfrm>
            <a:off x="63500" y="-552450"/>
            <a:ext cx="1590675" cy="1133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8</a:t>
            </a:fld>
            <a:endParaRPr lang="nl-BE" dirty="0"/>
          </a:p>
        </p:txBody>
      </p:sp>
      <p:pic>
        <p:nvPicPr>
          <p:cNvPr id="25602" name="Picture 2" descr="http://t2.gstatic.com/images?q=tbn:ANd9GcSmvrzAH5hQggy4-upWgWwLarJhb01-_X4A7PVQOEk-w-OUkVyf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01208"/>
            <a:ext cx="1708795" cy="1326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© European Commi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191548" cy="244827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ERA-NET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57400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nl-BE" sz="3000" dirty="0" smtClean="0"/>
              <a:t>Deelname FWO aan ERA-NET</a:t>
            </a:r>
          </a:p>
          <a:p>
            <a:pPr lvl="1"/>
            <a:endParaRPr lang="nl-BE" dirty="0" smtClean="0"/>
          </a:p>
          <a:p>
            <a:pPr lvl="1"/>
            <a:r>
              <a:rPr lang="nl-BE" sz="2600" dirty="0" smtClean="0"/>
              <a:t>FWO neemt deel aan 13 netwerken (2004-2011)</a:t>
            </a:r>
          </a:p>
          <a:p>
            <a:pPr lvl="1"/>
            <a:endParaRPr lang="nl-BE" sz="2600" dirty="0" smtClean="0"/>
          </a:p>
          <a:p>
            <a:pPr lvl="1"/>
            <a:r>
              <a:rPr lang="nl-BE" sz="2600" dirty="0" smtClean="0"/>
              <a:t>Algemene principes:</a:t>
            </a:r>
          </a:p>
          <a:p>
            <a:pPr lvl="2"/>
            <a:r>
              <a:rPr lang="nl-BE" sz="2200" dirty="0" smtClean="0"/>
              <a:t>Als participant of met beperkte deelname</a:t>
            </a:r>
          </a:p>
          <a:p>
            <a:pPr lvl="2"/>
            <a:r>
              <a:rPr lang="nl-BE" sz="2200" dirty="0" smtClean="0"/>
              <a:t>Fundamenteel</a:t>
            </a:r>
          </a:p>
          <a:p>
            <a:pPr lvl="2"/>
            <a:r>
              <a:rPr lang="nl-BE" sz="2200" dirty="0" smtClean="0"/>
              <a:t>Klemtoon:  </a:t>
            </a:r>
            <a:r>
              <a:rPr lang="nl-BE" sz="2200" i="1" dirty="0" smtClean="0"/>
              <a:t>joint </a:t>
            </a:r>
            <a:r>
              <a:rPr lang="nl-BE" sz="2200" i="1" dirty="0" err="1" smtClean="0"/>
              <a:t>call</a:t>
            </a:r>
            <a:endParaRPr lang="nl-BE" sz="2200" dirty="0" smtClean="0"/>
          </a:p>
          <a:p>
            <a:pPr lvl="2"/>
            <a:r>
              <a:rPr lang="nl-BE" sz="2200" i="1" dirty="0" err="1" smtClean="0"/>
              <a:t>Virtual</a:t>
            </a:r>
            <a:r>
              <a:rPr lang="nl-BE" sz="2200" i="1" dirty="0" smtClean="0"/>
              <a:t> </a:t>
            </a:r>
            <a:r>
              <a:rPr lang="nl-BE" sz="2200" i="1" dirty="0" err="1" smtClean="0"/>
              <a:t>common</a:t>
            </a:r>
            <a:r>
              <a:rPr lang="nl-BE" sz="2200" i="1" dirty="0" smtClean="0"/>
              <a:t> pot</a:t>
            </a:r>
            <a:endParaRPr lang="nl-BE" sz="2200" dirty="0" smtClean="0"/>
          </a:p>
          <a:p>
            <a:pPr lvl="2"/>
            <a:r>
              <a:rPr lang="nl-BE" sz="2200" dirty="0" smtClean="0"/>
              <a:t>Ca. 200.000€ per </a:t>
            </a:r>
            <a:r>
              <a:rPr lang="nl-BE" sz="2200" dirty="0" err="1" smtClean="0"/>
              <a:t>call</a:t>
            </a:r>
            <a:endParaRPr lang="nl-BE" sz="2200" dirty="0" smtClean="0"/>
          </a:p>
          <a:p>
            <a:pPr lvl="2"/>
            <a:r>
              <a:rPr lang="nl-BE" sz="2200" dirty="0" smtClean="0"/>
              <a:t>Regelgeving m.b.t. Vlaamse deelnemers:</a:t>
            </a:r>
          </a:p>
          <a:p>
            <a:pPr lvl="2">
              <a:buNone/>
            </a:pPr>
            <a:r>
              <a:rPr lang="nl-BE" sz="2200" dirty="0" smtClean="0"/>
              <a:t>	</a:t>
            </a:r>
            <a:r>
              <a:rPr lang="nl-BE" sz="2200" dirty="0" err="1" smtClean="0"/>
              <a:t>FWO-reglement</a:t>
            </a:r>
            <a:r>
              <a:rPr lang="nl-BE" sz="2200" dirty="0" smtClean="0"/>
              <a:t> Onderzoeksprojecten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861C-B688-4E92-A000-C66A0543F0D1}" type="slidenum">
              <a:rPr lang="nl-BE" smtClean="0"/>
              <a:pPr/>
              <a:t>9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ropada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europadag</Template>
  <TotalTime>1634</TotalTime>
  <Words>951</Words>
  <Application>Microsoft Office PowerPoint</Application>
  <PresentationFormat>Diavoorstelling (4:3)</PresentationFormat>
  <Paragraphs>228</Paragraphs>
  <Slides>26</Slides>
  <Notes>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8" baseType="lpstr">
      <vt:lpstr>europadag</vt:lpstr>
      <vt:lpstr>Acrobat Document</vt:lpstr>
      <vt:lpstr>Dia 1</vt:lpstr>
      <vt:lpstr>Missie van het FWO </vt:lpstr>
      <vt:lpstr>Kerngegevens van het FWO </vt:lpstr>
      <vt:lpstr>Internationale mobiliteit</vt:lpstr>
      <vt:lpstr>Traditie internationale projecten</vt:lpstr>
      <vt:lpstr>Beleidsplan 2012-2016</vt:lpstr>
      <vt:lpstr>FWO en de European Research Area</vt:lpstr>
      <vt:lpstr>FWO en de European Research Area</vt:lpstr>
      <vt:lpstr>ERA-NET</vt:lpstr>
      <vt:lpstr>ERA-NET</vt:lpstr>
      <vt:lpstr>ERA-NET</vt:lpstr>
      <vt:lpstr>ERA-NET</vt:lpstr>
      <vt:lpstr>Joint Programming</vt:lpstr>
      <vt:lpstr>Joint Programming</vt:lpstr>
      <vt:lpstr>Joint Programming</vt:lpstr>
      <vt:lpstr>Future &amp; Emerging Technologies (FET)</vt:lpstr>
      <vt:lpstr>FWO als nationaal contactpunt</vt:lpstr>
      <vt:lpstr>FWO als nationaal contactpunt</vt:lpstr>
      <vt:lpstr>FWO als nationaal contactpunt</vt:lpstr>
      <vt:lpstr>Science Europe, opvolger van ESF</vt:lpstr>
      <vt:lpstr>Science Europe, opvolger van ESF</vt:lpstr>
      <vt:lpstr>Science Europe, opvolger van ESF</vt:lpstr>
      <vt:lpstr>Science Europe en ERA-framework</vt:lpstr>
      <vt:lpstr>Science Europe en ERA-framework</vt:lpstr>
      <vt:lpstr>Science Europe en ERA-framework</vt:lpstr>
      <vt:lpstr>Voor meer informatie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evl</dc:creator>
  <cp:lastModifiedBy>avdw</cp:lastModifiedBy>
  <cp:revision>59</cp:revision>
  <dcterms:created xsi:type="dcterms:W3CDTF">2011-10-10T11:28:52Z</dcterms:created>
  <dcterms:modified xsi:type="dcterms:W3CDTF">2012-01-06T09:20:14Z</dcterms:modified>
</cp:coreProperties>
</file>