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60" r:id="rId2"/>
    <p:sldId id="282" r:id="rId3"/>
    <p:sldId id="261" r:id="rId4"/>
    <p:sldId id="267" r:id="rId5"/>
    <p:sldId id="268" r:id="rId6"/>
    <p:sldId id="270" r:id="rId7"/>
    <p:sldId id="275" r:id="rId8"/>
    <p:sldId id="271" r:id="rId9"/>
    <p:sldId id="274" r:id="rId10"/>
    <p:sldId id="273" r:id="rId11"/>
    <p:sldId id="281" r:id="rId12"/>
    <p:sldId id="276" r:id="rId13"/>
    <p:sldId id="272" r:id="rId14"/>
    <p:sldId id="277" r:id="rId15"/>
    <p:sldId id="278" r:id="rId16"/>
    <p:sldId id="280" r:id="rId17"/>
    <p:sldId id="279" r:id="rId18"/>
    <p:sldId id="266" r:id="rId19"/>
  </p:sldIdLst>
  <p:sldSz cx="9144000" cy="6858000" type="screen4x3"/>
  <p:notesSz cx="6669088" cy="9926638"/>
  <p:defaultTextStyle>
    <a:defPPr>
      <a:defRPr lang="nl-NL"/>
    </a:defPPr>
    <a:lvl1pPr algn="l" rtl="0" fontAlgn="base">
      <a:lnSpc>
        <a:spcPts val="3400"/>
      </a:lnSpc>
      <a:spcBef>
        <a:spcPct val="0"/>
      </a:spcBef>
      <a:spcAft>
        <a:spcPct val="0"/>
      </a:spcAft>
      <a:defRPr sz="2200" kern="1200">
        <a:solidFill>
          <a:schemeClr val="tx2"/>
        </a:solidFill>
        <a:latin typeface="Verdana" pitchFamily="34" charset="0"/>
        <a:ea typeface="+mn-ea"/>
        <a:cs typeface="+mn-cs"/>
      </a:defRPr>
    </a:lvl1pPr>
    <a:lvl2pPr marL="457200" algn="l" rtl="0" fontAlgn="base">
      <a:lnSpc>
        <a:spcPts val="3400"/>
      </a:lnSpc>
      <a:spcBef>
        <a:spcPct val="0"/>
      </a:spcBef>
      <a:spcAft>
        <a:spcPct val="0"/>
      </a:spcAft>
      <a:defRPr sz="2200" kern="1200">
        <a:solidFill>
          <a:schemeClr val="tx2"/>
        </a:solidFill>
        <a:latin typeface="Verdana" pitchFamily="34" charset="0"/>
        <a:ea typeface="+mn-ea"/>
        <a:cs typeface="+mn-cs"/>
      </a:defRPr>
    </a:lvl2pPr>
    <a:lvl3pPr marL="914400" algn="l" rtl="0" fontAlgn="base">
      <a:lnSpc>
        <a:spcPts val="3400"/>
      </a:lnSpc>
      <a:spcBef>
        <a:spcPct val="0"/>
      </a:spcBef>
      <a:spcAft>
        <a:spcPct val="0"/>
      </a:spcAft>
      <a:defRPr sz="2200" kern="1200">
        <a:solidFill>
          <a:schemeClr val="tx2"/>
        </a:solidFill>
        <a:latin typeface="Verdana" pitchFamily="34" charset="0"/>
        <a:ea typeface="+mn-ea"/>
        <a:cs typeface="+mn-cs"/>
      </a:defRPr>
    </a:lvl3pPr>
    <a:lvl4pPr marL="1371600" algn="l" rtl="0" fontAlgn="base">
      <a:lnSpc>
        <a:spcPts val="3400"/>
      </a:lnSpc>
      <a:spcBef>
        <a:spcPct val="0"/>
      </a:spcBef>
      <a:spcAft>
        <a:spcPct val="0"/>
      </a:spcAft>
      <a:defRPr sz="2200" kern="1200">
        <a:solidFill>
          <a:schemeClr val="tx2"/>
        </a:solidFill>
        <a:latin typeface="Verdana" pitchFamily="34" charset="0"/>
        <a:ea typeface="+mn-ea"/>
        <a:cs typeface="+mn-cs"/>
      </a:defRPr>
    </a:lvl4pPr>
    <a:lvl5pPr marL="1828800" algn="l" rtl="0" fontAlgn="base">
      <a:lnSpc>
        <a:spcPts val="3400"/>
      </a:lnSpc>
      <a:spcBef>
        <a:spcPct val="0"/>
      </a:spcBef>
      <a:spcAft>
        <a:spcPct val="0"/>
      </a:spcAft>
      <a:defRPr sz="2200" kern="1200">
        <a:solidFill>
          <a:schemeClr val="tx2"/>
        </a:solidFill>
        <a:latin typeface="Verdana" pitchFamily="34" charset="0"/>
        <a:ea typeface="+mn-ea"/>
        <a:cs typeface="+mn-cs"/>
      </a:defRPr>
    </a:lvl5pPr>
    <a:lvl6pPr marL="2286000" algn="l" defTabSz="914400" rtl="0" eaLnBrk="1" latinLnBrk="0" hangingPunct="1">
      <a:defRPr sz="2200" kern="1200">
        <a:solidFill>
          <a:schemeClr val="tx2"/>
        </a:solidFill>
        <a:latin typeface="Verdana" pitchFamily="34" charset="0"/>
        <a:ea typeface="+mn-ea"/>
        <a:cs typeface="+mn-cs"/>
      </a:defRPr>
    </a:lvl6pPr>
    <a:lvl7pPr marL="2743200" algn="l" defTabSz="914400" rtl="0" eaLnBrk="1" latinLnBrk="0" hangingPunct="1">
      <a:defRPr sz="2200" kern="1200">
        <a:solidFill>
          <a:schemeClr val="tx2"/>
        </a:solidFill>
        <a:latin typeface="Verdana" pitchFamily="34" charset="0"/>
        <a:ea typeface="+mn-ea"/>
        <a:cs typeface="+mn-cs"/>
      </a:defRPr>
    </a:lvl7pPr>
    <a:lvl8pPr marL="3200400" algn="l" defTabSz="914400" rtl="0" eaLnBrk="1" latinLnBrk="0" hangingPunct="1">
      <a:defRPr sz="2200" kern="1200">
        <a:solidFill>
          <a:schemeClr val="tx2"/>
        </a:solidFill>
        <a:latin typeface="Verdana" pitchFamily="34" charset="0"/>
        <a:ea typeface="+mn-ea"/>
        <a:cs typeface="+mn-cs"/>
      </a:defRPr>
    </a:lvl8pPr>
    <a:lvl9pPr marL="3657600" algn="l" defTabSz="914400" rtl="0" eaLnBrk="1" latinLnBrk="0" hangingPunct="1">
      <a:defRPr sz="2200" kern="1200">
        <a:solidFill>
          <a:schemeClr val="tx2"/>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0000"/>
    <a:srgbClr val="800080"/>
    <a:srgbClr val="4D4D4D"/>
    <a:srgbClr val="333333"/>
    <a:srgbClr val="E1181E"/>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2787"/>
    <p:restoredTop sz="90887" autoAdjust="0"/>
  </p:normalViewPr>
  <p:slideViewPr>
    <p:cSldViewPr showGuides="1">
      <p:cViewPr varScale="1">
        <p:scale>
          <a:sx n="94" d="100"/>
          <a:sy n="94" d="100"/>
        </p:scale>
        <p:origin x="-10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SRV09FILE.iwtlan.be\data\individueel\VC\Baekeland\IWT%20website%20en%20publicaties\Ancieniteit%20mandataris%20Baekeland%202009-20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RV09FILE.iwtlan.be\data\individueel\VC\Baekeland\IWT%20website%20en%20publicaties\masterdiploma&#180;s%202009-2010-2011-20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RV09FILE.iwtlan.be\data\individueel\VC\Innovatiemandaten\doctoraatsdiploma%2020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RV09FILE.iwtlan.be\data\individueel\VC\Baekeland\IWT%20website%20en%20publicaties\Overzicht%20verdeling%20over%20uniefs%20-%20alle%20jaren%20sam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nl-BE"/>
  <c:chart>
    <c:title>
      <c:tx>
        <c:rich>
          <a:bodyPr/>
          <a:lstStyle/>
          <a:p>
            <a:pPr>
              <a:defRPr/>
            </a:pPr>
            <a:r>
              <a:rPr lang="en-US"/>
              <a:t>Masterdiploma</a:t>
            </a:r>
            <a:r>
              <a:rPr lang="en-US" baseline="0"/>
              <a:t> behaald in ...</a:t>
            </a:r>
          </a:p>
          <a:p>
            <a:pPr>
              <a:defRPr/>
            </a:pPr>
            <a:r>
              <a:rPr lang="en-US" baseline="0"/>
              <a:t> </a:t>
            </a:r>
            <a:r>
              <a:rPr lang="en-US" sz="1000" baseline="0"/>
              <a:t>(*enkel Pos.proj. 2009 meegeteld)</a:t>
            </a:r>
            <a:endParaRPr lang="en-US" sz="1000"/>
          </a:p>
        </c:rich>
      </c:tx>
    </c:title>
    <c:plotArea>
      <c:layout>
        <c:manualLayout>
          <c:layoutTarget val="inner"/>
          <c:xMode val="edge"/>
          <c:yMode val="edge"/>
          <c:x val="4.3883840578977686E-2"/>
          <c:y val="0.14942501373374839"/>
          <c:w val="0.93215381453441581"/>
          <c:h val="0.76954566725670925"/>
        </c:manualLayout>
      </c:layout>
      <c:barChart>
        <c:barDir val="col"/>
        <c:grouping val="clustered"/>
        <c:ser>
          <c:idx val="0"/>
          <c:order val="0"/>
          <c:tx>
            <c:strRef>
              <c:f>Sheet1!$B$1</c:f>
              <c:strCache>
                <c:ptCount val="1"/>
                <c:pt idx="0">
                  <c:v>Totaal</c:v>
                </c:pt>
              </c:strCache>
            </c:strRef>
          </c:tx>
          <c:cat>
            <c:numRef>
              <c:f>Sheet1!$A$2:$A$18</c:f>
              <c:numCache>
                <c:formatCode>General</c:formatCode>
                <c:ptCount val="17"/>
                <c:pt idx="0">
                  <c:v>1984</c:v>
                </c:pt>
                <c:pt idx="1">
                  <c:v>1990</c:v>
                </c:pt>
                <c:pt idx="2">
                  <c:v>1992</c:v>
                </c:pt>
                <c:pt idx="3">
                  <c:v>1993</c:v>
                </c:pt>
                <c:pt idx="4">
                  <c:v>1997</c:v>
                </c:pt>
                <c:pt idx="5">
                  <c:v>1998</c:v>
                </c:pt>
                <c:pt idx="6">
                  <c:v>2000</c:v>
                </c:pt>
                <c:pt idx="7">
                  <c:v>2002</c:v>
                </c:pt>
                <c:pt idx="8">
                  <c:v>2003</c:v>
                </c:pt>
                <c:pt idx="9">
                  <c:v>2004</c:v>
                </c:pt>
                <c:pt idx="10">
                  <c:v>2005</c:v>
                </c:pt>
                <c:pt idx="11">
                  <c:v>2006</c:v>
                </c:pt>
                <c:pt idx="12">
                  <c:v>2007</c:v>
                </c:pt>
                <c:pt idx="13">
                  <c:v>2008</c:v>
                </c:pt>
                <c:pt idx="14">
                  <c:v>2009</c:v>
                </c:pt>
                <c:pt idx="15">
                  <c:v>2010</c:v>
                </c:pt>
                <c:pt idx="16">
                  <c:v>2011</c:v>
                </c:pt>
              </c:numCache>
            </c:numRef>
          </c:cat>
          <c:val>
            <c:numRef>
              <c:f>Sheet1!$B$2:$B$18</c:f>
              <c:numCache>
                <c:formatCode>General</c:formatCode>
                <c:ptCount val="17"/>
                <c:pt idx="0">
                  <c:v>1</c:v>
                </c:pt>
                <c:pt idx="1">
                  <c:v>2</c:v>
                </c:pt>
                <c:pt idx="2">
                  <c:v>1</c:v>
                </c:pt>
                <c:pt idx="3">
                  <c:v>1</c:v>
                </c:pt>
                <c:pt idx="4">
                  <c:v>1</c:v>
                </c:pt>
                <c:pt idx="5">
                  <c:v>3</c:v>
                </c:pt>
                <c:pt idx="6">
                  <c:v>2</c:v>
                </c:pt>
                <c:pt idx="7">
                  <c:v>3</c:v>
                </c:pt>
                <c:pt idx="8">
                  <c:v>2</c:v>
                </c:pt>
                <c:pt idx="9">
                  <c:v>3</c:v>
                </c:pt>
                <c:pt idx="10">
                  <c:v>6</c:v>
                </c:pt>
                <c:pt idx="11">
                  <c:v>8</c:v>
                </c:pt>
                <c:pt idx="12">
                  <c:v>14</c:v>
                </c:pt>
                <c:pt idx="13">
                  <c:v>21</c:v>
                </c:pt>
                <c:pt idx="14">
                  <c:v>31</c:v>
                </c:pt>
                <c:pt idx="15">
                  <c:v>29</c:v>
                </c:pt>
                <c:pt idx="16">
                  <c:v>21</c:v>
                </c:pt>
              </c:numCache>
            </c:numRef>
          </c:val>
        </c:ser>
        <c:axId val="43624704"/>
        <c:axId val="44772736"/>
      </c:barChart>
      <c:catAx>
        <c:axId val="43624704"/>
        <c:scaling>
          <c:orientation val="minMax"/>
        </c:scaling>
        <c:axPos val="b"/>
        <c:numFmt formatCode="General" sourceLinked="1"/>
        <c:tickLblPos val="nextTo"/>
        <c:crossAx val="44772736"/>
        <c:crosses val="autoZero"/>
        <c:auto val="1"/>
        <c:lblAlgn val="ctr"/>
        <c:lblOffset val="100"/>
      </c:catAx>
      <c:valAx>
        <c:axId val="44772736"/>
        <c:scaling>
          <c:orientation val="minMax"/>
        </c:scaling>
        <c:axPos val="l"/>
        <c:majorGridlines/>
        <c:numFmt formatCode="General" sourceLinked="1"/>
        <c:tickLblPos val="nextTo"/>
        <c:crossAx val="43624704"/>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nl-BE"/>
  <c:chart>
    <c:autoTitleDeleted val="1"/>
    <c:plotArea>
      <c:layout/>
      <c:pieChart>
        <c:varyColors val="1"/>
        <c:ser>
          <c:idx val="0"/>
          <c:order val="0"/>
          <c:dLbls>
            <c:dLbl>
              <c:idx val="0"/>
              <c:layout>
                <c:manualLayout>
                  <c:x val="5.1843419351986324E-3"/>
                  <c:y val="-5.3772187860631954E-2"/>
                </c:manualLayout>
              </c:layout>
              <c:showCatName val="1"/>
              <c:showPercent val="1"/>
            </c:dLbl>
            <c:dLbl>
              <c:idx val="1"/>
              <c:layout>
                <c:manualLayout>
                  <c:x val="0.24295356430981918"/>
                  <c:y val="-1.9212598425196851E-2"/>
                </c:manualLayout>
              </c:layout>
              <c:showCatName val="1"/>
              <c:showPercent val="1"/>
            </c:dLbl>
            <c:dLbl>
              <c:idx val="2"/>
              <c:layout>
                <c:manualLayout>
                  <c:x val="-4.940756835308259E-2"/>
                  <c:y val="-3.608176958802254E-2"/>
                </c:manualLayout>
              </c:layout>
              <c:showCatName val="1"/>
              <c:showPercent val="1"/>
            </c:dLbl>
            <c:dLbl>
              <c:idx val="3"/>
              <c:layout>
                <c:manualLayout>
                  <c:x val="-1.4576964658998619E-2"/>
                  <c:y val="-8.0589528852613723E-3"/>
                </c:manualLayout>
              </c:layout>
              <c:showCatName val="1"/>
              <c:showPercent val="1"/>
            </c:dLbl>
            <c:dLbl>
              <c:idx val="4"/>
              <c:layout>
                <c:manualLayout>
                  <c:x val="-3.5777619823181395E-2"/>
                  <c:y val="-4.1587488368405459E-3"/>
                </c:manualLayout>
              </c:layout>
              <c:showCatName val="1"/>
              <c:showPercent val="1"/>
            </c:dLbl>
            <c:dLbl>
              <c:idx val="5"/>
              <c:layout>
                <c:manualLayout>
                  <c:x val="-4.8181010275906634E-2"/>
                  <c:y val="6.4304879219191424E-2"/>
                </c:manualLayout>
              </c:layout>
              <c:showCatName val="1"/>
              <c:showPercent val="1"/>
            </c:dLbl>
            <c:dLbl>
              <c:idx val="6"/>
              <c:layout>
                <c:manualLayout>
                  <c:x val="-0.12390942010216953"/>
                  <c:y val="0.10424262150061152"/>
                </c:manualLayout>
              </c:layout>
              <c:showCatName val="1"/>
              <c:showPercent val="1"/>
            </c:dLbl>
            <c:dLbl>
              <c:idx val="7"/>
              <c:layout>
                <c:manualLayout>
                  <c:x val="-0.10620494289695225"/>
                  <c:y val="5.1226919369577968E-2"/>
                </c:manualLayout>
              </c:layout>
              <c:showCatName val="1"/>
              <c:showPercent val="1"/>
            </c:dLbl>
            <c:dLbl>
              <c:idx val="8"/>
              <c:layout>
                <c:manualLayout>
                  <c:x val="-0.2569635422152759"/>
                  <c:y val="2.5076340815108806E-2"/>
                </c:manualLayout>
              </c:layout>
              <c:showCatName val="1"/>
              <c:showPercent val="1"/>
            </c:dLbl>
            <c:dLbl>
              <c:idx val="9"/>
              <c:layout>
                <c:manualLayout>
                  <c:x val="-0.12125584825867761"/>
                  <c:y val="-1.0624705298165265E-2"/>
                </c:manualLayout>
              </c:layout>
              <c:tx>
                <c:rich>
                  <a:bodyPr/>
                  <a:lstStyle/>
                  <a:p>
                    <a:r>
                      <a:rPr lang="en-US" sz="900"/>
                      <a:t>P</a:t>
                    </a:r>
                    <a:r>
                      <a:rPr lang="en-US" sz="800"/>
                      <a:t>sychologie/pedagogie
2%</a:t>
                    </a:r>
                  </a:p>
                </c:rich>
              </c:tx>
              <c:showCatName val="1"/>
              <c:showPercent val="1"/>
            </c:dLbl>
            <c:dLbl>
              <c:idx val="11"/>
              <c:layout>
                <c:manualLayout>
                  <c:x val="8.9925507830845255E-2"/>
                  <c:y val="-1.2168629954641998E-2"/>
                </c:manualLayout>
              </c:layout>
              <c:showCatName val="1"/>
              <c:showPercent val="1"/>
            </c:dLbl>
            <c:dLbl>
              <c:idx val="12"/>
              <c:layout>
                <c:manualLayout>
                  <c:x val="0.18941926227460867"/>
                  <c:y val="3.30147841217781E-2"/>
                </c:manualLayout>
              </c:layout>
              <c:showCatName val="1"/>
              <c:showPercent val="1"/>
            </c:dLbl>
            <c:txPr>
              <a:bodyPr/>
              <a:lstStyle/>
              <a:p>
                <a:pPr>
                  <a:defRPr sz="900"/>
                </a:pPr>
                <a:endParaRPr lang="nl-BE"/>
              </a:p>
            </c:txPr>
            <c:showCatName val="1"/>
            <c:showPercent val="1"/>
            <c:showLeaderLines val="1"/>
          </c:dLbls>
          <c:cat>
            <c:strRef>
              <c:f>Sheet1!$A$2:$A$14</c:f>
              <c:strCache>
                <c:ptCount val="13"/>
                <c:pt idx="0">
                  <c:v>Ingenieurswetenschappen Industriële wetenschappen</c:v>
                </c:pt>
                <c:pt idx="1">
                  <c:v>Bio-ingenieurswetenschappen</c:v>
                </c:pt>
                <c:pt idx="2">
                  <c:v>(Toegepaste) Economische Wetenschappen Handelsingenieur</c:v>
                </c:pt>
                <c:pt idx="3">
                  <c:v>Biomedische Wetenschappen</c:v>
                </c:pt>
                <c:pt idx="4">
                  <c:v>(Toegepaste) Informatica</c:v>
                </c:pt>
                <c:pt idx="5">
                  <c:v>Wetenschappen (Biologie, biochemie, chemie, geologie, geografie)</c:v>
                </c:pt>
                <c:pt idx="6">
                  <c:v>Farmaceutische Wetenschappen</c:v>
                </c:pt>
                <c:pt idx="7">
                  <c:v>Geneeskunde</c:v>
                </c:pt>
                <c:pt idx="8">
                  <c:v>Revalidatiewetenschappen &amp; Kinesitherapie</c:v>
                </c:pt>
                <c:pt idx="9">
                  <c:v>Psychologie/pedagogie</c:v>
                </c:pt>
                <c:pt idx="10">
                  <c:v>Diergeneeskunde</c:v>
                </c:pt>
                <c:pt idx="11">
                  <c:v>Letteren en Wijsbegeerte</c:v>
                </c:pt>
                <c:pt idx="12">
                  <c:v>Master of Design (interieurarchitectuur)</c:v>
                </c:pt>
              </c:strCache>
            </c:strRef>
          </c:cat>
          <c:val>
            <c:numRef>
              <c:f>Sheet1!$B$2:$B$14</c:f>
              <c:numCache>
                <c:formatCode>General</c:formatCode>
                <c:ptCount val="13"/>
                <c:pt idx="0">
                  <c:v>78</c:v>
                </c:pt>
                <c:pt idx="1">
                  <c:v>19</c:v>
                </c:pt>
                <c:pt idx="2">
                  <c:v>18</c:v>
                </c:pt>
                <c:pt idx="3">
                  <c:v>10</c:v>
                </c:pt>
                <c:pt idx="4">
                  <c:v>5</c:v>
                </c:pt>
                <c:pt idx="5">
                  <c:v>32</c:v>
                </c:pt>
                <c:pt idx="6">
                  <c:v>6</c:v>
                </c:pt>
                <c:pt idx="7">
                  <c:v>3</c:v>
                </c:pt>
                <c:pt idx="8">
                  <c:v>2</c:v>
                </c:pt>
                <c:pt idx="9">
                  <c:v>3</c:v>
                </c:pt>
                <c:pt idx="10">
                  <c:v>1</c:v>
                </c:pt>
                <c:pt idx="11">
                  <c:v>2</c:v>
                </c:pt>
                <c:pt idx="12">
                  <c:v>1</c:v>
                </c:pt>
              </c:numCache>
            </c:numRef>
          </c:val>
        </c:ser>
        <c:dLbls>
          <c:showPercent val="1"/>
        </c:dLbls>
        <c:firstSliceAng val="0"/>
      </c:pie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nl-BE"/>
  <c:chart>
    <c:title>
      <c:tx>
        <c:rich>
          <a:bodyPr/>
          <a:lstStyle/>
          <a:p>
            <a:pPr>
              <a:defRPr/>
            </a:pPr>
            <a:r>
              <a:rPr lang="en-US" dirty="0"/>
              <a:t>PhD-diploma</a:t>
            </a:r>
            <a:r>
              <a:rPr lang="en-US" baseline="0" dirty="0"/>
              <a:t> van </a:t>
            </a:r>
            <a:r>
              <a:rPr lang="en-US" baseline="0" dirty="0" err="1"/>
              <a:t>kandidaten</a:t>
            </a:r>
            <a:r>
              <a:rPr lang="en-US" baseline="0" dirty="0"/>
              <a:t> IM</a:t>
            </a:r>
            <a:endParaRPr lang="en-US" dirty="0"/>
          </a:p>
        </c:rich>
      </c:tx>
      <c:layout>
        <c:manualLayout>
          <c:xMode val="edge"/>
          <c:yMode val="edge"/>
          <c:x val="0.20851553831536854"/>
          <c:y val="0"/>
        </c:manualLayout>
      </c:layout>
    </c:title>
    <c:plotArea>
      <c:layout/>
      <c:pieChart>
        <c:varyColors val="1"/>
        <c:ser>
          <c:idx val="0"/>
          <c:order val="0"/>
          <c:tx>
            <c:strRef>
              <c:f>Sheet1!$B$1</c:f>
              <c:strCache>
                <c:ptCount val="1"/>
                <c:pt idx="0">
                  <c:v>2011</c:v>
                </c:pt>
              </c:strCache>
            </c:strRef>
          </c:tx>
          <c:dLbls>
            <c:dLbl>
              <c:idx val="0"/>
              <c:layout>
                <c:manualLayout>
                  <c:x val="3.3251463361157314E-2"/>
                  <c:y val="0.15793845462048359"/>
                </c:manualLayout>
              </c:layout>
              <c:tx>
                <c:rich>
                  <a:bodyPr/>
                  <a:lstStyle/>
                  <a:p>
                    <a:r>
                      <a:rPr lang="en-US"/>
                      <a:t>ingenieursweten-schappen</a:t>
                    </a:r>
                  </a:p>
                </c:rich>
              </c:tx>
              <c:showCatName val="1"/>
              <c:showPercent val="1"/>
            </c:dLbl>
            <c:dLbl>
              <c:idx val="1"/>
              <c:layout>
                <c:manualLayout>
                  <c:x val="1.3688143507947441E-2"/>
                  <c:y val="-6.5772125359457312E-2"/>
                </c:manualLayout>
              </c:layout>
              <c:tx>
                <c:rich>
                  <a:bodyPr/>
                  <a:lstStyle/>
                  <a:p>
                    <a:r>
                      <a:rPr lang="en-US"/>
                      <a:t>bio-ingenieur</a:t>
                    </a:r>
                  </a:p>
                </c:rich>
              </c:tx>
              <c:showCatName val="1"/>
              <c:showPercent val="1"/>
            </c:dLbl>
            <c:dLbl>
              <c:idx val="2"/>
              <c:layout>
                <c:manualLayout>
                  <c:x val="-1.9181076962941471E-2"/>
                  <c:y val="-1.4431724395723161E-2"/>
                </c:manualLayout>
              </c:layout>
              <c:tx>
                <c:rich>
                  <a:bodyPr/>
                  <a:lstStyle/>
                  <a:p>
                    <a:r>
                      <a:rPr lang="en-US"/>
                      <a:t>wetenschappen (chemie, biochemie, biotechnologie, biologie, wiskunde, informatica)</a:t>
                    </a:r>
                  </a:p>
                </c:rich>
              </c:tx>
              <c:showCatName val="1"/>
              <c:showPercent val="1"/>
            </c:dLbl>
            <c:dLbl>
              <c:idx val="3"/>
              <c:layout>
                <c:manualLayout>
                  <c:x val="-8.6850733839908389E-3"/>
                  <c:y val="9.8439714802793482E-2"/>
                </c:manualLayout>
              </c:layout>
              <c:tx>
                <c:rich>
                  <a:bodyPr/>
                  <a:lstStyle/>
                  <a:p>
                    <a:r>
                      <a:rPr lang="en-US"/>
                      <a:t>(bio)medische wet.</a:t>
                    </a:r>
                  </a:p>
                </c:rich>
              </c:tx>
              <c:showCatName val="1"/>
              <c:showPercent val="1"/>
            </c:dLbl>
            <c:dLbl>
              <c:idx val="4"/>
              <c:layout>
                <c:manualLayout>
                  <c:x val="-4.1346245952832567E-2"/>
                  <c:y val="3.0825330809909939E-2"/>
                </c:manualLayout>
              </c:layout>
              <c:tx>
                <c:rich>
                  <a:bodyPr/>
                  <a:lstStyle/>
                  <a:p>
                    <a:r>
                      <a:rPr lang="en-US"/>
                      <a:t>farmaceutische wet.</a:t>
                    </a:r>
                  </a:p>
                </c:rich>
              </c:tx>
              <c:showCatName val="1"/>
              <c:showPercent val="1"/>
            </c:dLbl>
            <c:dLbl>
              <c:idx val="5"/>
              <c:layout>
                <c:manualLayout>
                  <c:x val="-2.4996179647375934E-2"/>
                  <c:y val="-1.095905240211844E-2"/>
                </c:manualLayout>
              </c:layout>
              <c:tx>
                <c:rich>
                  <a:bodyPr/>
                  <a:lstStyle/>
                  <a:p>
                    <a:r>
                      <a:rPr lang="en-US"/>
                      <a:t>taal- en letterkunde</a:t>
                    </a:r>
                  </a:p>
                </c:rich>
              </c:tx>
              <c:showCatName val="1"/>
              <c:showPercent val="1"/>
            </c:dLbl>
            <c:dLbl>
              <c:idx val="6"/>
              <c:layout>
                <c:manualLayout>
                  <c:x val="0.15323760322927091"/>
                  <c:y val="4.467012747598257E-2"/>
                </c:manualLayout>
              </c:layout>
              <c:showCatName val="1"/>
              <c:showPercent val="1"/>
            </c:dLbl>
            <c:showCatName val="1"/>
            <c:showPercent val="1"/>
            <c:showLeaderLines val="1"/>
          </c:dLbls>
          <c:cat>
            <c:strRef>
              <c:f>Sheet1!$A$2:$A$8</c:f>
              <c:strCache>
                <c:ptCount val="7"/>
                <c:pt idx="0">
                  <c:v>ingenieurswetenschappen</c:v>
                </c:pt>
                <c:pt idx="1">
                  <c:v>bio-ingenieur</c:v>
                </c:pt>
                <c:pt idx="2">
                  <c:v>wetenschappen (chemie, biochemie, biotechnologie, biologie, wiskunde, informatica)</c:v>
                </c:pt>
                <c:pt idx="3">
                  <c:v>(bio)medische wet.</c:v>
                </c:pt>
                <c:pt idx="4">
                  <c:v>farmaceutische wet.</c:v>
                </c:pt>
                <c:pt idx="5">
                  <c:v>taal- en letterkunde</c:v>
                </c:pt>
                <c:pt idx="6">
                  <c:v>pedagogische wetenschappen</c:v>
                </c:pt>
              </c:strCache>
            </c:strRef>
          </c:cat>
          <c:val>
            <c:numRef>
              <c:f>Sheet1!$G$2:$G$8</c:f>
              <c:numCache>
                <c:formatCode>General</c:formatCode>
                <c:ptCount val="7"/>
                <c:pt idx="0">
                  <c:v>14</c:v>
                </c:pt>
                <c:pt idx="1">
                  <c:v>8</c:v>
                </c:pt>
                <c:pt idx="2">
                  <c:v>14</c:v>
                </c:pt>
                <c:pt idx="3">
                  <c:v>8</c:v>
                </c:pt>
                <c:pt idx="4">
                  <c:v>2</c:v>
                </c:pt>
                <c:pt idx="5">
                  <c:v>1</c:v>
                </c:pt>
                <c:pt idx="6">
                  <c:v>1</c:v>
                </c:pt>
              </c:numCache>
            </c:numRef>
          </c:val>
        </c:ser>
        <c:dLbls>
          <c:showCatName val="1"/>
          <c:showPercent val="1"/>
        </c:dLbls>
        <c:firstSliceAng val="0"/>
      </c:pieChart>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nl-BE"/>
  <c:chart>
    <c:plotArea>
      <c:layout/>
      <c:barChart>
        <c:barDir val="col"/>
        <c:grouping val="clustered"/>
        <c:ser>
          <c:idx val="0"/>
          <c:order val="0"/>
          <c:tx>
            <c:strRef>
              <c:f>'Verdeling per unief'!$C$3</c:f>
              <c:strCache>
                <c:ptCount val="1"/>
                <c:pt idx="0">
                  <c:v>ingediende projecten</c:v>
                </c:pt>
              </c:strCache>
            </c:strRef>
          </c:tx>
          <c:cat>
            <c:strRef>
              <c:f>'Verdeling per unief'!$B$4:$B$8</c:f>
              <c:strCache>
                <c:ptCount val="5"/>
                <c:pt idx="0">
                  <c:v>KULeuven</c:v>
                </c:pt>
                <c:pt idx="1">
                  <c:v>UGent</c:v>
                </c:pt>
                <c:pt idx="2">
                  <c:v>VUB</c:v>
                </c:pt>
                <c:pt idx="3">
                  <c:v>UA</c:v>
                </c:pt>
                <c:pt idx="4">
                  <c:v>Uhasselt</c:v>
                </c:pt>
              </c:strCache>
            </c:strRef>
          </c:cat>
          <c:val>
            <c:numRef>
              <c:f>'Verdeling per unief'!$C$4:$C$8</c:f>
              <c:numCache>
                <c:formatCode>General</c:formatCode>
                <c:ptCount val="5"/>
                <c:pt idx="0">
                  <c:v>96</c:v>
                </c:pt>
                <c:pt idx="1">
                  <c:v>57</c:v>
                </c:pt>
                <c:pt idx="2">
                  <c:v>10</c:v>
                </c:pt>
                <c:pt idx="3">
                  <c:v>21</c:v>
                </c:pt>
                <c:pt idx="4">
                  <c:v>7</c:v>
                </c:pt>
              </c:numCache>
            </c:numRef>
          </c:val>
        </c:ser>
        <c:ser>
          <c:idx val="1"/>
          <c:order val="1"/>
          <c:tx>
            <c:strRef>
              <c:f>'Verdeling per unief'!$D$3</c:f>
              <c:strCache>
                <c:ptCount val="1"/>
                <c:pt idx="0">
                  <c:v>positieve projecten</c:v>
                </c:pt>
              </c:strCache>
            </c:strRef>
          </c:tx>
          <c:cat>
            <c:strRef>
              <c:f>'Verdeling per unief'!$B$4:$B$8</c:f>
              <c:strCache>
                <c:ptCount val="5"/>
                <c:pt idx="0">
                  <c:v>KULeuven</c:v>
                </c:pt>
                <c:pt idx="1">
                  <c:v>UGent</c:v>
                </c:pt>
                <c:pt idx="2">
                  <c:v>VUB</c:v>
                </c:pt>
                <c:pt idx="3">
                  <c:v>UA</c:v>
                </c:pt>
                <c:pt idx="4">
                  <c:v>Uhasselt</c:v>
                </c:pt>
              </c:strCache>
            </c:strRef>
          </c:cat>
          <c:val>
            <c:numRef>
              <c:f>'Verdeling per unief'!$D$4:$D$8</c:f>
              <c:numCache>
                <c:formatCode>General</c:formatCode>
                <c:ptCount val="5"/>
                <c:pt idx="0">
                  <c:v>43</c:v>
                </c:pt>
                <c:pt idx="1">
                  <c:v>32</c:v>
                </c:pt>
                <c:pt idx="2">
                  <c:v>4</c:v>
                </c:pt>
                <c:pt idx="3">
                  <c:v>11</c:v>
                </c:pt>
                <c:pt idx="4">
                  <c:v>1</c:v>
                </c:pt>
              </c:numCache>
            </c:numRef>
          </c:val>
        </c:ser>
        <c:axId val="76246016"/>
        <c:axId val="76247808"/>
      </c:barChart>
      <c:catAx>
        <c:axId val="76246016"/>
        <c:scaling>
          <c:orientation val="minMax"/>
        </c:scaling>
        <c:axPos val="b"/>
        <c:tickLblPos val="nextTo"/>
        <c:crossAx val="76247808"/>
        <c:crosses val="autoZero"/>
        <c:auto val="1"/>
        <c:lblAlgn val="ctr"/>
        <c:lblOffset val="100"/>
      </c:catAx>
      <c:valAx>
        <c:axId val="76247808"/>
        <c:scaling>
          <c:orientation val="minMax"/>
        </c:scaling>
        <c:axPos val="l"/>
        <c:majorGridlines/>
        <c:numFmt formatCode="General" sourceLinked="1"/>
        <c:tickLblPos val="nextTo"/>
        <c:crossAx val="76246016"/>
        <c:crosses val="autoZero"/>
        <c:crossBetween val="between"/>
      </c:valAx>
    </c:plotArea>
    <c:legend>
      <c:legendPos val="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b="1">
                <a:solidFill>
                  <a:srgbClr val="FFFFFF"/>
                </a:solidFill>
                <a:latin typeface="Frutiger 45 Light" pitchFamily="34" charset="0"/>
              </a:defRPr>
            </a:lvl1pPr>
          </a:lstStyle>
          <a:p>
            <a:endParaRPr lang="nl-NL"/>
          </a:p>
        </p:txBody>
      </p:sp>
      <p:sp>
        <p:nvSpPr>
          <p:cNvPr id="15363" name="Rectangle 3"/>
          <p:cNvSpPr>
            <a:spLocks noGrp="1" noChangeArrowheads="1"/>
          </p:cNvSpPr>
          <p:nvPr>
            <p:ph type="dt" sz="quarter"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b="1">
                <a:solidFill>
                  <a:srgbClr val="FFFFFF"/>
                </a:solidFill>
                <a:latin typeface="Frutiger 45 Light" pitchFamily="34" charset="0"/>
              </a:defRPr>
            </a:lvl1pPr>
          </a:lstStyle>
          <a:p>
            <a:endParaRPr lang="nl-NL"/>
          </a:p>
        </p:txBody>
      </p:sp>
      <p:sp>
        <p:nvSpPr>
          <p:cNvPr id="15364" name="Rectangle 4"/>
          <p:cNvSpPr>
            <a:spLocks noGrp="1" noChangeArrowheads="1"/>
          </p:cNvSpPr>
          <p:nvPr>
            <p:ph type="ftr" sz="quarter" idx="2"/>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1">
                <a:solidFill>
                  <a:srgbClr val="FFFFFF"/>
                </a:solidFill>
                <a:latin typeface="Frutiger 45 Light" pitchFamily="34" charset="0"/>
              </a:defRPr>
            </a:lvl1pPr>
          </a:lstStyle>
          <a:p>
            <a:endParaRPr lang="nl-NL"/>
          </a:p>
        </p:txBody>
      </p:sp>
      <p:sp>
        <p:nvSpPr>
          <p:cNvPr id="15365" name="Rectangle 5"/>
          <p:cNvSpPr>
            <a:spLocks noGrp="1" noChangeArrowheads="1"/>
          </p:cNvSpPr>
          <p:nvPr>
            <p:ph type="sldNum" sz="quarter" idx="3"/>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1">
                <a:solidFill>
                  <a:srgbClr val="FFFFFF"/>
                </a:solidFill>
                <a:latin typeface="Frutiger 45 Light" pitchFamily="34" charset="0"/>
              </a:defRPr>
            </a:lvl1pPr>
          </a:lstStyle>
          <a:p>
            <a:fld id="{F85B224E-1076-42DD-A673-7C596FE329CD}" type="slidenum">
              <a:rPr lang="nl-NL"/>
              <a:pPr/>
              <a:t>‹#›</a:t>
            </a:fld>
            <a:endParaRPr 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026"/>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b="1">
                <a:solidFill>
                  <a:srgbClr val="FFFFFF"/>
                </a:solidFill>
                <a:latin typeface="Frutiger 45 Light" pitchFamily="34" charset="0"/>
              </a:defRPr>
            </a:lvl1pPr>
          </a:lstStyle>
          <a:p>
            <a:endParaRPr lang="nl-NL"/>
          </a:p>
        </p:txBody>
      </p:sp>
      <p:sp>
        <p:nvSpPr>
          <p:cNvPr id="20483" name="Rectangle 1027"/>
          <p:cNvSpPr>
            <a:spLocks noGrp="1" noChangeArrowheads="1"/>
          </p:cNvSpPr>
          <p:nvPr>
            <p:ph type="dt"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b="1">
                <a:solidFill>
                  <a:srgbClr val="FFFFFF"/>
                </a:solidFill>
                <a:latin typeface="Frutiger 45 Light" pitchFamily="34" charset="0"/>
              </a:defRPr>
            </a:lvl1pPr>
          </a:lstStyle>
          <a:p>
            <a:endParaRPr lang="nl-NL"/>
          </a:p>
        </p:txBody>
      </p:sp>
      <p:sp>
        <p:nvSpPr>
          <p:cNvPr id="20484" name="Rectangle 1028"/>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p:spPr>
      </p:sp>
      <p:sp>
        <p:nvSpPr>
          <p:cNvPr id="20485" name="Rectangle 1029"/>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20486" name="Rectangle 1030"/>
          <p:cNvSpPr>
            <a:spLocks noGrp="1" noChangeArrowheads="1"/>
          </p:cNvSpPr>
          <p:nvPr>
            <p:ph type="ftr" sz="quarter" idx="4"/>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1">
                <a:solidFill>
                  <a:srgbClr val="FFFFFF"/>
                </a:solidFill>
                <a:latin typeface="Frutiger 45 Light" pitchFamily="34" charset="0"/>
              </a:defRPr>
            </a:lvl1pPr>
          </a:lstStyle>
          <a:p>
            <a:endParaRPr lang="nl-NL"/>
          </a:p>
        </p:txBody>
      </p:sp>
      <p:sp>
        <p:nvSpPr>
          <p:cNvPr id="20487" name="Rectangle 1031"/>
          <p:cNvSpPr>
            <a:spLocks noGrp="1" noChangeArrowheads="1"/>
          </p:cNvSpPr>
          <p:nvPr>
            <p:ph type="sldNum" sz="quarter" idx="5"/>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1">
                <a:solidFill>
                  <a:srgbClr val="FFFFFF"/>
                </a:solidFill>
                <a:latin typeface="Frutiger 45 Light" pitchFamily="34" charset="0"/>
              </a:defRPr>
            </a:lvl1pPr>
          </a:lstStyle>
          <a:p>
            <a:fld id="{E9B26125-2342-4631-B7F2-BC4E1A40AE08}" type="slidenum">
              <a:rPr lang="nl-NL"/>
              <a:pPr/>
              <a:t>‹#›</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Frutiger 55 Roman" pitchFamily="34" charset="0"/>
        <a:ea typeface="+mn-ea"/>
        <a:cs typeface="+mn-cs"/>
      </a:defRPr>
    </a:lvl1pPr>
    <a:lvl2pPr marL="457200" algn="l" rtl="0" fontAlgn="base">
      <a:spcBef>
        <a:spcPct val="30000"/>
      </a:spcBef>
      <a:spcAft>
        <a:spcPct val="0"/>
      </a:spcAft>
      <a:defRPr sz="1200" kern="1200">
        <a:solidFill>
          <a:schemeClr val="tx1"/>
        </a:solidFill>
        <a:latin typeface="Frutiger 55 Roman" pitchFamily="34" charset="0"/>
        <a:ea typeface="+mn-ea"/>
        <a:cs typeface="+mn-cs"/>
      </a:defRPr>
    </a:lvl2pPr>
    <a:lvl3pPr marL="914400" algn="l" rtl="0" fontAlgn="base">
      <a:spcBef>
        <a:spcPct val="30000"/>
      </a:spcBef>
      <a:spcAft>
        <a:spcPct val="0"/>
      </a:spcAft>
      <a:defRPr sz="1200" kern="1200">
        <a:solidFill>
          <a:schemeClr val="tx1"/>
        </a:solidFill>
        <a:latin typeface="Frutiger 55 Roman" pitchFamily="34" charset="0"/>
        <a:ea typeface="+mn-ea"/>
        <a:cs typeface="+mn-cs"/>
      </a:defRPr>
    </a:lvl3pPr>
    <a:lvl4pPr marL="1371600" algn="l" rtl="0" fontAlgn="base">
      <a:spcBef>
        <a:spcPct val="30000"/>
      </a:spcBef>
      <a:spcAft>
        <a:spcPct val="0"/>
      </a:spcAft>
      <a:defRPr sz="1200" kern="1200">
        <a:solidFill>
          <a:schemeClr val="tx1"/>
        </a:solidFill>
        <a:latin typeface="Frutiger 55 Roman" pitchFamily="34" charset="0"/>
        <a:ea typeface="+mn-ea"/>
        <a:cs typeface="+mn-cs"/>
      </a:defRPr>
    </a:lvl4pPr>
    <a:lvl5pPr marL="1828800" algn="l" rtl="0" fontAlgn="base">
      <a:spcBef>
        <a:spcPct val="30000"/>
      </a:spcBef>
      <a:spcAft>
        <a:spcPct val="0"/>
      </a:spcAft>
      <a:defRPr sz="1200" kern="1200">
        <a:solidFill>
          <a:schemeClr val="tx1"/>
        </a:solidFill>
        <a:latin typeface="Frutiger 55 Roman"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3</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4</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5</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6</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8</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9</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11</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12</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dirty="0"/>
          </a:p>
        </p:txBody>
      </p:sp>
      <p:sp>
        <p:nvSpPr>
          <p:cNvPr id="4" name="Slide Number Placeholder 3"/>
          <p:cNvSpPr>
            <a:spLocks noGrp="1"/>
          </p:cNvSpPr>
          <p:nvPr>
            <p:ph type="sldNum" sz="quarter" idx="10"/>
          </p:nvPr>
        </p:nvSpPr>
        <p:spPr/>
        <p:txBody>
          <a:bodyPr/>
          <a:lstStyle/>
          <a:p>
            <a:fld id="{E9B26125-2342-4631-B7F2-BC4E1A40AE08}" type="slidenum">
              <a:rPr lang="nl-NL" smtClean="0"/>
              <a:pPr/>
              <a:t>14</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398" name="Picture 110" descr="H:\powerpoint_pres\schermopbouw_ai\egale_achtergrond.t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12399" name="Group 111"/>
          <p:cNvGrpSpPr>
            <a:grpSpLocks/>
          </p:cNvGrpSpPr>
          <p:nvPr/>
        </p:nvGrpSpPr>
        <p:grpSpPr bwMode="auto">
          <a:xfrm>
            <a:off x="557213" y="431800"/>
            <a:ext cx="3162764" cy="1254125"/>
            <a:chOff x="344" y="658"/>
            <a:chExt cx="1969" cy="775"/>
          </a:xfrm>
        </p:grpSpPr>
        <p:sp>
          <p:nvSpPr>
            <p:cNvPr id="12400" name="Rectangle 112"/>
            <p:cNvSpPr>
              <a:spLocks noChangeArrowheads="1"/>
            </p:cNvSpPr>
            <p:nvPr userDrawn="1"/>
          </p:nvSpPr>
          <p:spPr bwMode="auto">
            <a:xfrm>
              <a:off x="344" y="658"/>
              <a:ext cx="544" cy="362"/>
            </a:xfrm>
            <a:prstGeom prst="rect">
              <a:avLst/>
            </a:prstGeom>
            <a:solidFill>
              <a:srgbClr val="E1181E"/>
            </a:solidFill>
            <a:ln w="9525">
              <a:noFill/>
              <a:miter lim="800000"/>
              <a:headEnd/>
              <a:tailEnd/>
            </a:ln>
          </p:spPr>
          <p:txBody>
            <a:bodyPr/>
            <a:lstStyle/>
            <a:p>
              <a:endParaRPr lang="nl-BE"/>
            </a:p>
          </p:txBody>
        </p:sp>
        <p:sp>
          <p:nvSpPr>
            <p:cNvPr id="12401" name="Rectangle 113"/>
            <p:cNvSpPr>
              <a:spLocks noChangeArrowheads="1"/>
            </p:cNvSpPr>
            <p:nvPr userDrawn="1"/>
          </p:nvSpPr>
          <p:spPr bwMode="auto">
            <a:xfrm>
              <a:off x="690" y="708"/>
              <a:ext cx="174" cy="46"/>
            </a:xfrm>
            <a:prstGeom prst="rect">
              <a:avLst/>
            </a:prstGeom>
            <a:solidFill>
              <a:srgbClr val="FFFFFF"/>
            </a:solidFill>
            <a:ln w="9525">
              <a:noFill/>
              <a:miter lim="800000"/>
              <a:headEnd/>
              <a:tailEnd/>
            </a:ln>
          </p:spPr>
          <p:txBody>
            <a:bodyPr/>
            <a:lstStyle/>
            <a:p>
              <a:endParaRPr lang="nl-BE"/>
            </a:p>
          </p:txBody>
        </p:sp>
        <p:sp>
          <p:nvSpPr>
            <p:cNvPr id="12402" name="Rectangle 114"/>
            <p:cNvSpPr>
              <a:spLocks noChangeArrowheads="1"/>
            </p:cNvSpPr>
            <p:nvPr userDrawn="1"/>
          </p:nvSpPr>
          <p:spPr bwMode="auto">
            <a:xfrm>
              <a:off x="752" y="772"/>
              <a:ext cx="56" cy="198"/>
            </a:xfrm>
            <a:prstGeom prst="rect">
              <a:avLst/>
            </a:prstGeom>
            <a:solidFill>
              <a:srgbClr val="FFFFFF"/>
            </a:solidFill>
            <a:ln w="9525">
              <a:noFill/>
              <a:miter lim="800000"/>
              <a:headEnd/>
              <a:tailEnd/>
            </a:ln>
          </p:spPr>
          <p:txBody>
            <a:bodyPr/>
            <a:lstStyle/>
            <a:p>
              <a:endParaRPr lang="nl-BE"/>
            </a:p>
          </p:txBody>
        </p:sp>
        <p:sp>
          <p:nvSpPr>
            <p:cNvPr id="12403" name="Rectangle 115"/>
            <p:cNvSpPr>
              <a:spLocks noChangeArrowheads="1"/>
            </p:cNvSpPr>
            <p:nvPr userDrawn="1"/>
          </p:nvSpPr>
          <p:spPr bwMode="auto">
            <a:xfrm>
              <a:off x="412" y="772"/>
              <a:ext cx="56" cy="198"/>
            </a:xfrm>
            <a:prstGeom prst="rect">
              <a:avLst/>
            </a:prstGeom>
            <a:solidFill>
              <a:srgbClr val="FFFFFF"/>
            </a:solidFill>
            <a:ln w="9525">
              <a:noFill/>
              <a:miter lim="800000"/>
              <a:headEnd/>
              <a:tailEnd/>
            </a:ln>
          </p:spPr>
          <p:txBody>
            <a:bodyPr/>
            <a:lstStyle/>
            <a:p>
              <a:endParaRPr lang="nl-BE"/>
            </a:p>
          </p:txBody>
        </p:sp>
        <p:sp>
          <p:nvSpPr>
            <p:cNvPr id="12404" name="Rectangle 116"/>
            <p:cNvSpPr>
              <a:spLocks noChangeArrowheads="1"/>
            </p:cNvSpPr>
            <p:nvPr userDrawn="1"/>
          </p:nvSpPr>
          <p:spPr bwMode="auto">
            <a:xfrm>
              <a:off x="412" y="708"/>
              <a:ext cx="56" cy="46"/>
            </a:xfrm>
            <a:prstGeom prst="rect">
              <a:avLst/>
            </a:prstGeom>
            <a:solidFill>
              <a:srgbClr val="FFFFFF"/>
            </a:solidFill>
            <a:ln w="9525">
              <a:noFill/>
              <a:miter lim="800000"/>
              <a:headEnd/>
              <a:tailEnd/>
            </a:ln>
          </p:spPr>
          <p:txBody>
            <a:bodyPr/>
            <a:lstStyle/>
            <a:p>
              <a:endParaRPr lang="nl-BE"/>
            </a:p>
          </p:txBody>
        </p:sp>
        <p:sp>
          <p:nvSpPr>
            <p:cNvPr id="12405" name="Freeform 117"/>
            <p:cNvSpPr>
              <a:spLocks/>
            </p:cNvSpPr>
            <p:nvPr userDrawn="1"/>
          </p:nvSpPr>
          <p:spPr bwMode="auto">
            <a:xfrm>
              <a:off x="482" y="772"/>
              <a:ext cx="116" cy="204"/>
            </a:xfrm>
            <a:custGeom>
              <a:avLst/>
              <a:gdLst/>
              <a:ahLst/>
              <a:cxnLst>
                <a:cxn ang="0">
                  <a:pos x="54" y="0"/>
                </a:cxn>
                <a:cxn ang="0">
                  <a:pos x="116" y="134"/>
                </a:cxn>
                <a:cxn ang="0">
                  <a:pos x="116" y="134"/>
                </a:cxn>
                <a:cxn ang="0">
                  <a:pos x="88" y="204"/>
                </a:cxn>
                <a:cxn ang="0">
                  <a:pos x="88" y="204"/>
                </a:cxn>
                <a:cxn ang="0">
                  <a:pos x="0" y="0"/>
                </a:cxn>
                <a:cxn ang="0">
                  <a:pos x="54" y="0"/>
                </a:cxn>
              </a:cxnLst>
              <a:rect l="0" t="0" r="r" b="b"/>
              <a:pathLst>
                <a:path w="116" h="204">
                  <a:moveTo>
                    <a:pt x="54" y="0"/>
                  </a:moveTo>
                  <a:lnTo>
                    <a:pt x="116" y="134"/>
                  </a:lnTo>
                  <a:lnTo>
                    <a:pt x="116" y="134"/>
                  </a:lnTo>
                  <a:lnTo>
                    <a:pt x="88" y="204"/>
                  </a:lnTo>
                  <a:lnTo>
                    <a:pt x="88" y="204"/>
                  </a:lnTo>
                  <a:lnTo>
                    <a:pt x="0" y="0"/>
                  </a:lnTo>
                  <a:lnTo>
                    <a:pt x="54" y="0"/>
                  </a:lnTo>
                  <a:close/>
                </a:path>
              </a:pathLst>
            </a:custGeom>
            <a:solidFill>
              <a:srgbClr val="FFFFFF"/>
            </a:solidFill>
            <a:ln w="9525">
              <a:noFill/>
              <a:round/>
              <a:headEnd/>
              <a:tailEnd/>
            </a:ln>
          </p:spPr>
          <p:txBody>
            <a:bodyPr/>
            <a:lstStyle/>
            <a:p>
              <a:endParaRPr lang="nl-BE"/>
            </a:p>
          </p:txBody>
        </p:sp>
        <p:sp>
          <p:nvSpPr>
            <p:cNvPr id="12406" name="Freeform 118"/>
            <p:cNvSpPr>
              <a:spLocks/>
            </p:cNvSpPr>
            <p:nvPr userDrawn="1"/>
          </p:nvSpPr>
          <p:spPr bwMode="auto">
            <a:xfrm>
              <a:off x="584" y="764"/>
              <a:ext cx="154" cy="212"/>
            </a:xfrm>
            <a:custGeom>
              <a:avLst/>
              <a:gdLst/>
              <a:ahLst/>
              <a:cxnLst>
                <a:cxn ang="0">
                  <a:pos x="96" y="8"/>
                </a:cxn>
                <a:cxn ang="0">
                  <a:pos x="66" y="78"/>
                </a:cxn>
                <a:cxn ang="0">
                  <a:pos x="66" y="78"/>
                </a:cxn>
                <a:cxn ang="0">
                  <a:pos x="28" y="0"/>
                </a:cxn>
                <a:cxn ang="0">
                  <a:pos x="28" y="0"/>
                </a:cxn>
                <a:cxn ang="0">
                  <a:pos x="0" y="78"/>
                </a:cxn>
                <a:cxn ang="0">
                  <a:pos x="0" y="78"/>
                </a:cxn>
                <a:cxn ang="0">
                  <a:pos x="66" y="212"/>
                </a:cxn>
                <a:cxn ang="0">
                  <a:pos x="66" y="212"/>
                </a:cxn>
                <a:cxn ang="0">
                  <a:pos x="154" y="8"/>
                </a:cxn>
                <a:cxn ang="0">
                  <a:pos x="96" y="8"/>
                </a:cxn>
              </a:cxnLst>
              <a:rect l="0" t="0" r="r" b="b"/>
              <a:pathLst>
                <a:path w="154" h="212">
                  <a:moveTo>
                    <a:pt x="96" y="8"/>
                  </a:moveTo>
                  <a:lnTo>
                    <a:pt x="66" y="78"/>
                  </a:lnTo>
                  <a:lnTo>
                    <a:pt x="66" y="78"/>
                  </a:lnTo>
                  <a:lnTo>
                    <a:pt x="28" y="0"/>
                  </a:lnTo>
                  <a:lnTo>
                    <a:pt x="28" y="0"/>
                  </a:lnTo>
                  <a:lnTo>
                    <a:pt x="0" y="78"/>
                  </a:lnTo>
                  <a:lnTo>
                    <a:pt x="0" y="78"/>
                  </a:lnTo>
                  <a:lnTo>
                    <a:pt x="66" y="212"/>
                  </a:lnTo>
                  <a:lnTo>
                    <a:pt x="66" y="212"/>
                  </a:lnTo>
                  <a:lnTo>
                    <a:pt x="154" y="8"/>
                  </a:lnTo>
                  <a:lnTo>
                    <a:pt x="96" y="8"/>
                  </a:lnTo>
                  <a:close/>
                </a:path>
              </a:pathLst>
            </a:custGeom>
            <a:solidFill>
              <a:srgbClr val="FFFFFF"/>
            </a:solidFill>
            <a:ln w="9525">
              <a:noFill/>
              <a:round/>
              <a:headEnd/>
              <a:tailEnd/>
            </a:ln>
          </p:spPr>
          <p:txBody>
            <a:bodyPr/>
            <a:lstStyle/>
            <a:p>
              <a:endParaRPr lang="nl-BE"/>
            </a:p>
          </p:txBody>
        </p:sp>
        <p:sp>
          <p:nvSpPr>
            <p:cNvPr id="12407" name="Rectangle 119"/>
            <p:cNvSpPr>
              <a:spLocks noChangeArrowheads="1"/>
            </p:cNvSpPr>
            <p:nvPr userDrawn="1"/>
          </p:nvSpPr>
          <p:spPr bwMode="auto">
            <a:xfrm>
              <a:off x="976" y="1042"/>
              <a:ext cx="1337" cy="163"/>
            </a:xfrm>
            <a:prstGeom prst="rect">
              <a:avLst/>
            </a:prstGeom>
            <a:noFill/>
            <a:ln w="9525">
              <a:noFill/>
              <a:miter lim="800000"/>
              <a:headEnd/>
              <a:tailEnd/>
            </a:ln>
          </p:spPr>
          <p:txBody>
            <a:bodyPr wrap="none" lIns="0" tIns="0" rIns="0" bIns="0">
              <a:spAutoFit/>
            </a:bodyPr>
            <a:lstStyle/>
            <a:p>
              <a:pPr>
                <a:lnSpc>
                  <a:spcPct val="70000"/>
                </a:lnSpc>
                <a:spcBef>
                  <a:spcPct val="50000"/>
                </a:spcBef>
              </a:pPr>
              <a:r>
                <a:rPr lang="nl-NL" sz="900" b="1" dirty="0" smtClean="0">
                  <a:solidFill>
                    <a:srgbClr val="000000"/>
                  </a:solidFill>
                </a:rPr>
                <a:t>agentschap</a:t>
              </a:r>
              <a:r>
                <a:rPr lang="nl-NL" sz="900" b="1" baseline="0" dirty="0" smtClean="0">
                  <a:solidFill>
                    <a:srgbClr val="000000"/>
                  </a:solidFill>
                </a:rPr>
                <a:t> </a:t>
              </a:r>
              <a:r>
                <a:rPr lang="nl-NL" sz="900" b="1" dirty="0" smtClean="0">
                  <a:solidFill>
                    <a:srgbClr val="000000"/>
                  </a:solidFill>
                </a:rPr>
                <a:t>voor </a:t>
              </a:r>
              <a:r>
                <a:rPr lang="nl-NL" sz="900" b="1" dirty="0">
                  <a:solidFill>
                    <a:srgbClr val="000000"/>
                  </a:solidFill>
                </a:rPr>
                <a:t>Innovatie</a:t>
              </a:r>
            </a:p>
            <a:p>
              <a:pPr>
                <a:lnSpc>
                  <a:spcPct val="70000"/>
                </a:lnSpc>
                <a:spcBef>
                  <a:spcPct val="50000"/>
                </a:spcBef>
              </a:pPr>
              <a:r>
                <a:rPr lang="nl-NL" sz="900" b="1" dirty="0">
                  <a:solidFill>
                    <a:srgbClr val="000000"/>
                  </a:solidFill>
                </a:rPr>
                <a:t>door Wetenschap en </a:t>
              </a:r>
              <a:r>
                <a:rPr lang="nl-NL" sz="900" b="1" dirty="0" smtClean="0">
                  <a:solidFill>
                    <a:srgbClr val="000000"/>
                  </a:solidFill>
                </a:rPr>
                <a:t>Technologie</a:t>
              </a:r>
              <a:endParaRPr lang="nl-NL" sz="900" b="1" dirty="0">
                <a:solidFill>
                  <a:srgbClr val="FFFFFF"/>
                </a:solidFill>
              </a:endParaRPr>
            </a:p>
          </p:txBody>
        </p:sp>
        <p:sp>
          <p:nvSpPr>
            <p:cNvPr id="12408" name="Rectangle 120"/>
            <p:cNvSpPr>
              <a:spLocks noChangeArrowheads="1"/>
            </p:cNvSpPr>
            <p:nvPr userDrawn="1"/>
          </p:nvSpPr>
          <p:spPr bwMode="auto">
            <a:xfrm>
              <a:off x="976" y="1132"/>
              <a:ext cx="0" cy="301"/>
            </a:xfrm>
            <a:prstGeom prst="rect">
              <a:avLst/>
            </a:prstGeom>
            <a:noFill/>
            <a:ln w="9525">
              <a:noFill/>
              <a:miter lim="800000"/>
              <a:headEnd/>
              <a:tailEnd/>
            </a:ln>
          </p:spPr>
          <p:txBody>
            <a:bodyPr wrap="none" lIns="0" tIns="0" rIns="0" bIns="0">
              <a:spAutoFit/>
            </a:bodyPr>
            <a:lstStyle/>
            <a:p>
              <a:pPr>
                <a:lnSpc>
                  <a:spcPct val="100000"/>
                </a:lnSpc>
                <a:spcBef>
                  <a:spcPct val="50000"/>
                </a:spcBef>
              </a:pPr>
              <a:endParaRPr lang="en-GB" sz="3200" b="1">
                <a:solidFill>
                  <a:srgbClr val="FFFFFF"/>
                </a:solidFill>
                <a:latin typeface="Frutiger 45 Light" pitchFamily="34" charset="0"/>
              </a:endParaRPr>
            </a:p>
          </p:txBody>
        </p:sp>
      </p:grpSp>
      <p:sp>
        <p:nvSpPr>
          <p:cNvPr id="12409" name="Rectangle 121"/>
          <p:cNvSpPr>
            <a:spLocks noGrp="1" noChangeArrowheads="1"/>
          </p:cNvSpPr>
          <p:nvPr>
            <p:ph type="ctrTitle"/>
          </p:nvPr>
        </p:nvSpPr>
        <p:spPr>
          <a:xfrm>
            <a:off x="1433513" y="2236788"/>
            <a:ext cx="7405687" cy="1065212"/>
          </a:xfrm>
        </p:spPr>
        <p:txBody>
          <a:bodyPr/>
          <a:lstStyle>
            <a:lvl1pPr>
              <a:lnSpc>
                <a:spcPct val="110000"/>
              </a:lnSpc>
              <a:defRPr/>
            </a:lvl1pPr>
          </a:lstStyle>
          <a:p>
            <a:r>
              <a:rPr lang="en-US" smtClean="0"/>
              <a:t>Click to edit Master title style</a:t>
            </a:r>
            <a:endParaRPr lang="nl-NL" dirty="0"/>
          </a:p>
        </p:txBody>
      </p:sp>
      <p:sp>
        <p:nvSpPr>
          <p:cNvPr id="12410" name="Rectangle 122"/>
          <p:cNvSpPr>
            <a:spLocks noGrp="1" noChangeArrowheads="1"/>
          </p:cNvSpPr>
          <p:nvPr>
            <p:ph type="subTitle" idx="1"/>
          </p:nvPr>
        </p:nvSpPr>
        <p:spPr>
          <a:xfrm>
            <a:off x="1433513" y="3522663"/>
            <a:ext cx="7405687" cy="820737"/>
          </a:xfrm>
        </p:spPr>
        <p:txBody>
          <a:bodyPr/>
          <a:lstStyle>
            <a:lvl1pPr marL="0" indent="0">
              <a:defRPr>
                <a:solidFill>
                  <a:schemeClr val="tx2"/>
                </a:solidFill>
              </a:defRPr>
            </a:lvl1pPr>
          </a:lstStyle>
          <a:p>
            <a:r>
              <a:rPr lang="en-US" smtClean="0"/>
              <a:t>Click to edit Master subtitle style</a:t>
            </a:r>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Slide Number Placeholder 3"/>
          <p:cNvSpPr>
            <a:spLocks noGrp="1"/>
          </p:cNvSpPr>
          <p:nvPr>
            <p:ph type="sldNum" sz="quarter" idx="10"/>
          </p:nvPr>
        </p:nvSpPr>
        <p:spPr/>
        <p:txBody>
          <a:bodyPr/>
          <a:lstStyle>
            <a:lvl1pPr>
              <a:defRPr/>
            </a:lvl1pPr>
          </a:lstStyle>
          <a:p>
            <a:r>
              <a:rPr lang="nl-NL"/>
              <a:t> </a:t>
            </a:r>
            <a:fld id="{006AB779-0F10-4E5E-8CEC-7A9CBEC9AC6D}" type="slidenum">
              <a:rPr lang="nl-NL" sz="1600"/>
              <a:pPr/>
              <a:t>‹#›</a:t>
            </a:fld>
            <a:endParaRPr lang="nl-NL" sz="16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6725" y="228600"/>
            <a:ext cx="1870075" cy="5867400"/>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1204913" y="228600"/>
            <a:ext cx="5459412"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Slide Number Placeholder 3"/>
          <p:cNvSpPr>
            <a:spLocks noGrp="1"/>
          </p:cNvSpPr>
          <p:nvPr>
            <p:ph type="sldNum" sz="quarter" idx="10"/>
          </p:nvPr>
        </p:nvSpPr>
        <p:spPr/>
        <p:txBody>
          <a:bodyPr/>
          <a:lstStyle>
            <a:lvl1pPr>
              <a:defRPr/>
            </a:lvl1pPr>
          </a:lstStyle>
          <a:p>
            <a:r>
              <a:rPr lang="nl-NL"/>
              <a:t> </a:t>
            </a:r>
            <a:fld id="{10FDF852-E874-4548-BD96-2CBEF40D7FB1}" type="slidenum">
              <a:rPr lang="nl-NL" sz="1600"/>
              <a:pPr/>
              <a:t>‹#›</a:t>
            </a:fld>
            <a:endParaRPr lang="nl-NL" sz="16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Slide Number Placeholder 3"/>
          <p:cNvSpPr>
            <a:spLocks noGrp="1"/>
          </p:cNvSpPr>
          <p:nvPr>
            <p:ph type="sldNum" sz="quarter" idx="10"/>
          </p:nvPr>
        </p:nvSpPr>
        <p:spPr/>
        <p:txBody>
          <a:bodyPr/>
          <a:lstStyle>
            <a:lvl1pPr>
              <a:defRPr/>
            </a:lvl1pPr>
          </a:lstStyle>
          <a:p>
            <a:r>
              <a:rPr lang="nl-NL"/>
              <a:t> </a:t>
            </a:r>
            <a:fld id="{9DD56360-B8A5-4A16-82D3-4D003EA33942}" type="slidenum">
              <a:rPr lang="nl-NL" sz="1600"/>
              <a:pPr/>
              <a:t>‹#›</a:t>
            </a:fld>
            <a:endParaRPr lang="nl-NL" sz="16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r>
              <a:rPr lang="nl-NL"/>
              <a:t> </a:t>
            </a:r>
            <a:fld id="{FF560747-D651-47C7-B586-FD374C153208}" type="slidenum">
              <a:rPr lang="nl-NL" sz="1600"/>
              <a:pPr/>
              <a:t>‹#›</a:t>
            </a:fld>
            <a:endParaRPr lang="nl-NL" sz="16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1524000" y="1828800"/>
            <a:ext cx="3505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5181600" y="1828800"/>
            <a:ext cx="3505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Slide Number Placeholder 4"/>
          <p:cNvSpPr>
            <a:spLocks noGrp="1"/>
          </p:cNvSpPr>
          <p:nvPr>
            <p:ph type="sldNum" sz="quarter" idx="10"/>
          </p:nvPr>
        </p:nvSpPr>
        <p:spPr/>
        <p:txBody>
          <a:bodyPr/>
          <a:lstStyle>
            <a:lvl1pPr>
              <a:defRPr/>
            </a:lvl1pPr>
          </a:lstStyle>
          <a:p>
            <a:r>
              <a:rPr lang="nl-NL"/>
              <a:t> </a:t>
            </a:r>
            <a:fld id="{D245BE25-BB93-4CF1-9683-ACC3CC9A245F}" type="slidenum">
              <a:rPr lang="nl-NL" sz="1600"/>
              <a:pPr/>
              <a:t>‹#›</a:t>
            </a:fld>
            <a:endParaRPr lang="nl-NL" sz="16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Slide Number Placeholder 6"/>
          <p:cNvSpPr>
            <a:spLocks noGrp="1"/>
          </p:cNvSpPr>
          <p:nvPr>
            <p:ph type="sldNum" sz="quarter" idx="10"/>
          </p:nvPr>
        </p:nvSpPr>
        <p:spPr/>
        <p:txBody>
          <a:bodyPr/>
          <a:lstStyle>
            <a:lvl1pPr>
              <a:defRPr/>
            </a:lvl1pPr>
          </a:lstStyle>
          <a:p>
            <a:r>
              <a:rPr lang="nl-NL"/>
              <a:t> </a:t>
            </a:r>
            <a:fld id="{04782D15-6493-42C1-9F2B-4BBEC6E3F3F5}" type="slidenum">
              <a:rPr lang="nl-NL" sz="1600"/>
              <a:pPr/>
              <a:t>‹#›</a:t>
            </a:fld>
            <a:endParaRPr lang="nl-NL" sz="16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dirty="0"/>
          </a:p>
        </p:txBody>
      </p:sp>
      <p:sp>
        <p:nvSpPr>
          <p:cNvPr id="3" name="Slide Number Placeholder 2"/>
          <p:cNvSpPr>
            <a:spLocks noGrp="1"/>
          </p:cNvSpPr>
          <p:nvPr>
            <p:ph type="sldNum" sz="quarter" idx="10"/>
          </p:nvPr>
        </p:nvSpPr>
        <p:spPr/>
        <p:txBody>
          <a:bodyPr/>
          <a:lstStyle>
            <a:lvl1pPr>
              <a:defRPr/>
            </a:lvl1pPr>
          </a:lstStyle>
          <a:p>
            <a:r>
              <a:rPr lang="nl-NL"/>
              <a:t> </a:t>
            </a:r>
            <a:fld id="{8860A9DA-E01F-4339-8ABE-7329914A153F}" type="slidenum">
              <a:rPr lang="nl-NL" sz="1600"/>
              <a:pPr/>
              <a:t>‹#›</a:t>
            </a:fld>
            <a:endParaRPr lang="nl-NL" sz="16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r>
              <a:rPr lang="nl-NL"/>
              <a:t> </a:t>
            </a:r>
            <a:fld id="{F9D109C7-5CFC-4D13-B714-1DC683B37ED5}" type="slidenum">
              <a:rPr lang="nl-NL" sz="1600"/>
              <a:pPr/>
              <a:t>‹#›</a:t>
            </a:fld>
            <a:endParaRPr lang="nl-NL" sz="16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nl-NL"/>
              <a:t> </a:t>
            </a:r>
            <a:fld id="{9F84ADA7-6CD5-4B4C-870B-59FB6E51066C}" type="slidenum">
              <a:rPr lang="nl-NL" sz="1600"/>
              <a:pPr/>
              <a:t>‹#›</a:t>
            </a:fld>
            <a:endParaRPr lang="nl-NL" sz="16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nl-NL"/>
              <a:t> </a:t>
            </a:r>
            <a:fld id="{62E24BCF-B686-4F51-B6FE-F4EB11896384}" type="slidenum">
              <a:rPr lang="nl-NL" sz="1600"/>
              <a:pPr/>
              <a:t>‹#›</a:t>
            </a:fld>
            <a:endParaRPr lang="nl-NL" sz="16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Text Box 21"/>
          <p:cNvSpPr txBox="1">
            <a:spLocks noChangeArrowheads="1"/>
          </p:cNvSpPr>
          <p:nvPr/>
        </p:nvSpPr>
        <p:spPr bwMode="auto">
          <a:xfrm>
            <a:off x="1676400" y="4419600"/>
            <a:ext cx="1752600" cy="579438"/>
          </a:xfrm>
          <a:prstGeom prst="rect">
            <a:avLst/>
          </a:prstGeom>
          <a:noFill/>
          <a:ln w="9525">
            <a:noFill/>
            <a:miter lim="800000"/>
            <a:headEnd/>
            <a:tailEnd/>
          </a:ln>
          <a:effectLst/>
        </p:spPr>
        <p:txBody>
          <a:bodyPr>
            <a:spAutoFit/>
          </a:bodyPr>
          <a:lstStyle/>
          <a:p>
            <a:pPr>
              <a:lnSpc>
                <a:spcPct val="100000"/>
              </a:lnSpc>
              <a:spcBef>
                <a:spcPct val="50000"/>
              </a:spcBef>
            </a:pPr>
            <a:endParaRPr lang="en-GB" sz="3200" b="1">
              <a:solidFill>
                <a:srgbClr val="FFFFFF"/>
              </a:solidFill>
              <a:latin typeface="Frutiger 45 Light" pitchFamily="34" charset="0"/>
            </a:endParaRPr>
          </a:p>
        </p:txBody>
      </p:sp>
      <p:pic>
        <p:nvPicPr>
          <p:cNvPr id="1135" name="Picture 111" descr="H:\powerpoint_pres\orgineel_ppt_bernard\tekstscherm_achtergrond_egaal.tif"/>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1136" name="Rectangle 112"/>
          <p:cNvSpPr>
            <a:spLocks noGrp="1" noChangeArrowheads="1"/>
          </p:cNvSpPr>
          <p:nvPr>
            <p:ph type="sldNum" sz="quarter" idx="4"/>
          </p:nvPr>
        </p:nvSpPr>
        <p:spPr bwMode="white">
          <a:xfrm>
            <a:off x="8153400" y="6324600"/>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800">
                <a:solidFill>
                  <a:schemeClr val="bg1"/>
                </a:solidFill>
              </a:defRPr>
            </a:lvl1pPr>
          </a:lstStyle>
          <a:p>
            <a:r>
              <a:rPr lang="nl-NL"/>
              <a:t> </a:t>
            </a:r>
            <a:fld id="{DAFB836B-F5D2-4C83-A21B-A9FCF875C924}" type="slidenum">
              <a:rPr lang="nl-NL" sz="1600"/>
              <a:pPr/>
              <a:t>‹#›</a:t>
            </a:fld>
            <a:endParaRPr lang="nl-NL" sz="1600"/>
          </a:p>
        </p:txBody>
      </p:sp>
      <p:sp>
        <p:nvSpPr>
          <p:cNvPr id="1138" name="Rectangle 114"/>
          <p:cNvSpPr>
            <a:spLocks noGrp="1" noChangeArrowheads="1"/>
          </p:cNvSpPr>
          <p:nvPr>
            <p:ph type="body" idx="1"/>
          </p:nvPr>
        </p:nvSpPr>
        <p:spPr bwMode="white">
          <a:xfrm>
            <a:off x="1524000" y="1828800"/>
            <a:ext cx="71628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err="1" smtClean="0"/>
              <a:t>add</a:t>
            </a:r>
            <a:r>
              <a:rPr lang="nl-NL" dirty="0" smtClean="0"/>
              <a:t> </a:t>
            </a:r>
            <a:r>
              <a:rPr lang="nl-NL" dirty="0" err="1" smtClean="0"/>
              <a:t>text</a:t>
            </a:r>
            <a:r>
              <a:rPr lang="nl-NL" dirty="0" smtClean="0"/>
              <a:t> </a:t>
            </a:r>
            <a:r>
              <a:rPr lang="nl-NL" dirty="0" err="1" smtClean="0"/>
              <a:t>first</a:t>
            </a:r>
            <a:r>
              <a:rPr lang="nl-NL" dirty="0" smtClean="0"/>
              <a:t> level</a:t>
            </a:r>
          </a:p>
          <a:p>
            <a:pPr lvl="1"/>
            <a:r>
              <a:rPr lang="nl-NL" dirty="0" smtClean="0"/>
              <a:t>* </a:t>
            </a:r>
            <a:r>
              <a:rPr lang="nl-NL" dirty="0" err="1" smtClean="0"/>
              <a:t>add</a:t>
            </a:r>
            <a:r>
              <a:rPr lang="nl-NL" dirty="0" smtClean="0"/>
              <a:t> </a:t>
            </a:r>
            <a:r>
              <a:rPr lang="nl-NL" dirty="0" err="1" smtClean="0"/>
              <a:t>text</a:t>
            </a:r>
            <a:r>
              <a:rPr lang="nl-NL" dirty="0" smtClean="0"/>
              <a:t> </a:t>
            </a:r>
            <a:r>
              <a:rPr lang="nl-NL" dirty="0" err="1" smtClean="0"/>
              <a:t>second</a:t>
            </a:r>
            <a:r>
              <a:rPr lang="nl-NL" dirty="0" smtClean="0"/>
              <a:t> level</a:t>
            </a:r>
          </a:p>
          <a:p>
            <a:pPr lvl="2"/>
            <a:r>
              <a:rPr lang="nl-NL" dirty="0" smtClean="0"/>
              <a:t>* </a:t>
            </a:r>
            <a:r>
              <a:rPr lang="nl-NL" dirty="0" err="1" smtClean="0"/>
              <a:t>add</a:t>
            </a:r>
            <a:r>
              <a:rPr lang="nl-NL" dirty="0" smtClean="0"/>
              <a:t> </a:t>
            </a:r>
            <a:r>
              <a:rPr lang="nl-NL" dirty="0" err="1" smtClean="0"/>
              <a:t>text</a:t>
            </a:r>
            <a:r>
              <a:rPr lang="nl-NL" dirty="0" smtClean="0"/>
              <a:t> </a:t>
            </a:r>
            <a:r>
              <a:rPr lang="nl-NL" dirty="0" err="1" smtClean="0"/>
              <a:t>thirth</a:t>
            </a:r>
            <a:r>
              <a:rPr lang="nl-NL" dirty="0" smtClean="0"/>
              <a:t> level</a:t>
            </a:r>
          </a:p>
          <a:p>
            <a:pPr lvl="3"/>
            <a:r>
              <a:rPr lang="nl-NL" dirty="0" smtClean="0"/>
              <a:t>* </a:t>
            </a:r>
            <a:r>
              <a:rPr lang="nl-NL" dirty="0" err="1" smtClean="0"/>
              <a:t>add</a:t>
            </a:r>
            <a:r>
              <a:rPr lang="nl-NL" dirty="0" smtClean="0"/>
              <a:t> </a:t>
            </a:r>
            <a:r>
              <a:rPr lang="nl-NL" dirty="0" err="1" smtClean="0"/>
              <a:t>text</a:t>
            </a:r>
            <a:r>
              <a:rPr lang="nl-NL" dirty="0" smtClean="0"/>
              <a:t> </a:t>
            </a:r>
            <a:r>
              <a:rPr lang="nl-NL" dirty="0" err="1" smtClean="0"/>
              <a:t>fourth</a:t>
            </a:r>
            <a:r>
              <a:rPr lang="nl-NL" dirty="0" smtClean="0"/>
              <a:t> level</a:t>
            </a:r>
          </a:p>
        </p:txBody>
      </p:sp>
      <p:sp>
        <p:nvSpPr>
          <p:cNvPr id="1139" name="Rectangle 115"/>
          <p:cNvSpPr>
            <a:spLocks noGrp="1" noChangeArrowheads="1"/>
          </p:cNvSpPr>
          <p:nvPr>
            <p:ph type="title"/>
          </p:nvPr>
        </p:nvSpPr>
        <p:spPr bwMode="white">
          <a:xfrm>
            <a:off x="1204913" y="228600"/>
            <a:ext cx="7481887"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err="1" smtClean="0"/>
              <a:t>add</a:t>
            </a:r>
            <a:r>
              <a:rPr lang="nl-NL" dirty="0" smtClean="0"/>
              <a:t> </a:t>
            </a:r>
            <a:r>
              <a:rPr lang="nl-NL" dirty="0" err="1" smtClean="0"/>
              <a:t>title</a:t>
            </a:r>
            <a:r>
              <a:rPr lang="nl-NL" dirty="0" smtClean="0"/>
              <a:t/>
            </a:r>
            <a:br>
              <a:rPr lang="nl-NL" dirty="0" smtClean="0"/>
            </a:br>
            <a:r>
              <a:rPr lang="nl-NL" dirty="0" err="1" smtClean="0"/>
              <a:t>second</a:t>
            </a:r>
            <a:r>
              <a:rPr lang="nl-NL" dirty="0" smtClean="0"/>
              <a:t> </a:t>
            </a:r>
            <a:r>
              <a:rPr lang="nl-NL" dirty="0" err="1" smtClean="0"/>
              <a:t>line</a:t>
            </a:r>
            <a:endParaRPr lang="nl-NL" dirty="0" smtClean="0"/>
          </a:p>
        </p:txBody>
      </p:sp>
      <p:grpSp>
        <p:nvGrpSpPr>
          <p:cNvPr id="1140" name="Group 116"/>
          <p:cNvGrpSpPr>
            <a:grpSpLocks noChangeAspect="1"/>
          </p:cNvGrpSpPr>
          <p:nvPr/>
        </p:nvGrpSpPr>
        <p:grpSpPr bwMode="auto">
          <a:xfrm>
            <a:off x="457200" y="6096000"/>
            <a:ext cx="762000" cy="501650"/>
            <a:chOff x="336" y="2736"/>
            <a:chExt cx="551" cy="362"/>
          </a:xfrm>
        </p:grpSpPr>
        <p:sp>
          <p:nvSpPr>
            <p:cNvPr id="1141" name="Rectangle 117"/>
            <p:cNvSpPr>
              <a:spLocks noChangeAspect="1" noChangeArrowheads="1"/>
            </p:cNvSpPr>
            <p:nvPr userDrawn="1"/>
          </p:nvSpPr>
          <p:spPr bwMode="auto">
            <a:xfrm>
              <a:off x="336" y="2736"/>
              <a:ext cx="551" cy="362"/>
            </a:xfrm>
            <a:prstGeom prst="rect">
              <a:avLst/>
            </a:prstGeom>
            <a:solidFill>
              <a:srgbClr val="E1181E"/>
            </a:solidFill>
            <a:ln w="9525">
              <a:noFill/>
              <a:miter lim="800000"/>
              <a:headEnd/>
              <a:tailEnd/>
            </a:ln>
          </p:spPr>
          <p:txBody>
            <a:bodyPr/>
            <a:lstStyle/>
            <a:p>
              <a:endParaRPr lang="nl-BE"/>
            </a:p>
          </p:txBody>
        </p:sp>
        <p:sp>
          <p:nvSpPr>
            <p:cNvPr id="1142" name="Rectangle 118"/>
            <p:cNvSpPr>
              <a:spLocks noChangeAspect="1" noChangeArrowheads="1"/>
            </p:cNvSpPr>
            <p:nvPr userDrawn="1"/>
          </p:nvSpPr>
          <p:spPr bwMode="auto">
            <a:xfrm>
              <a:off x="686" y="2786"/>
              <a:ext cx="176" cy="46"/>
            </a:xfrm>
            <a:prstGeom prst="rect">
              <a:avLst/>
            </a:prstGeom>
            <a:solidFill>
              <a:srgbClr val="FFFFFF"/>
            </a:solidFill>
            <a:ln w="9525">
              <a:noFill/>
              <a:miter lim="800000"/>
              <a:headEnd/>
              <a:tailEnd/>
            </a:ln>
          </p:spPr>
          <p:txBody>
            <a:bodyPr/>
            <a:lstStyle/>
            <a:p>
              <a:endParaRPr lang="nl-BE"/>
            </a:p>
          </p:txBody>
        </p:sp>
        <p:sp>
          <p:nvSpPr>
            <p:cNvPr id="1143" name="Rectangle 119"/>
            <p:cNvSpPr>
              <a:spLocks noChangeAspect="1" noChangeArrowheads="1"/>
            </p:cNvSpPr>
            <p:nvPr userDrawn="1"/>
          </p:nvSpPr>
          <p:spPr bwMode="auto">
            <a:xfrm>
              <a:off x="749" y="2850"/>
              <a:ext cx="57" cy="198"/>
            </a:xfrm>
            <a:prstGeom prst="rect">
              <a:avLst/>
            </a:prstGeom>
            <a:solidFill>
              <a:srgbClr val="FFFFFF"/>
            </a:solidFill>
            <a:ln w="9525">
              <a:noFill/>
              <a:miter lim="800000"/>
              <a:headEnd/>
              <a:tailEnd/>
            </a:ln>
          </p:spPr>
          <p:txBody>
            <a:bodyPr/>
            <a:lstStyle/>
            <a:p>
              <a:endParaRPr lang="nl-BE"/>
            </a:p>
          </p:txBody>
        </p:sp>
        <p:sp>
          <p:nvSpPr>
            <p:cNvPr id="1144" name="Rectangle 120"/>
            <p:cNvSpPr>
              <a:spLocks noChangeAspect="1" noChangeArrowheads="1"/>
            </p:cNvSpPr>
            <p:nvPr userDrawn="1"/>
          </p:nvSpPr>
          <p:spPr bwMode="auto">
            <a:xfrm>
              <a:off x="405" y="2850"/>
              <a:ext cx="56" cy="198"/>
            </a:xfrm>
            <a:prstGeom prst="rect">
              <a:avLst/>
            </a:prstGeom>
            <a:solidFill>
              <a:srgbClr val="FFFFFF"/>
            </a:solidFill>
            <a:ln w="9525">
              <a:noFill/>
              <a:miter lim="800000"/>
              <a:headEnd/>
              <a:tailEnd/>
            </a:ln>
          </p:spPr>
          <p:txBody>
            <a:bodyPr/>
            <a:lstStyle/>
            <a:p>
              <a:endParaRPr lang="nl-BE"/>
            </a:p>
          </p:txBody>
        </p:sp>
        <p:sp>
          <p:nvSpPr>
            <p:cNvPr id="1145" name="Rectangle 121"/>
            <p:cNvSpPr>
              <a:spLocks noChangeAspect="1" noChangeArrowheads="1"/>
            </p:cNvSpPr>
            <p:nvPr userDrawn="1"/>
          </p:nvSpPr>
          <p:spPr bwMode="auto">
            <a:xfrm>
              <a:off x="405" y="2786"/>
              <a:ext cx="56" cy="46"/>
            </a:xfrm>
            <a:prstGeom prst="rect">
              <a:avLst/>
            </a:prstGeom>
            <a:solidFill>
              <a:srgbClr val="FFFFFF"/>
            </a:solidFill>
            <a:ln w="9525">
              <a:noFill/>
              <a:miter lim="800000"/>
              <a:headEnd/>
              <a:tailEnd/>
            </a:ln>
          </p:spPr>
          <p:txBody>
            <a:bodyPr/>
            <a:lstStyle/>
            <a:p>
              <a:endParaRPr lang="nl-BE"/>
            </a:p>
          </p:txBody>
        </p:sp>
        <p:sp>
          <p:nvSpPr>
            <p:cNvPr id="1146" name="Freeform 122"/>
            <p:cNvSpPr>
              <a:spLocks noChangeAspect="1"/>
            </p:cNvSpPr>
            <p:nvPr userDrawn="1"/>
          </p:nvSpPr>
          <p:spPr bwMode="auto">
            <a:xfrm>
              <a:off x="476" y="2850"/>
              <a:ext cx="117" cy="204"/>
            </a:xfrm>
            <a:custGeom>
              <a:avLst/>
              <a:gdLst/>
              <a:ahLst/>
              <a:cxnLst>
                <a:cxn ang="0">
                  <a:pos x="54" y="0"/>
                </a:cxn>
                <a:cxn ang="0">
                  <a:pos x="116" y="134"/>
                </a:cxn>
                <a:cxn ang="0">
                  <a:pos x="116" y="134"/>
                </a:cxn>
                <a:cxn ang="0">
                  <a:pos x="88" y="204"/>
                </a:cxn>
                <a:cxn ang="0">
                  <a:pos x="88" y="204"/>
                </a:cxn>
                <a:cxn ang="0">
                  <a:pos x="0" y="0"/>
                </a:cxn>
                <a:cxn ang="0">
                  <a:pos x="54" y="0"/>
                </a:cxn>
              </a:cxnLst>
              <a:rect l="0" t="0" r="r" b="b"/>
              <a:pathLst>
                <a:path w="116" h="204">
                  <a:moveTo>
                    <a:pt x="54" y="0"/>
                  </a:moveTo>
                  <a:lnTo>
                    <a:pt x="116" y="134"/>
                  </a:lnTo>
                  <a:lnTo>
                    <a:pt x="116" y="134"/>
                  </a:lnTo>
                  <a:lnTo>
                    <a:pt x="88" y="204"/>
                  </a:lnTo>
                  <a:lnTo>
                    <a:pt x="88" y="204"/>
                  </a:lnTo>
                  <a:lnTo>
                    <a:pt x="0" y="0"/>
                  </a:lnTo>
                  <a:lnTo>
                    <a:pt x="54" y="0"/>
                  </a:lnTo>
                  <a:close/>
                </a:path>
              </a:pathLst>
            </a:custGeom>
            <a:solidFill>
              <a:srgbClr val="FFFFFF"/>
            </a:solidFill>
            <a:ln w="9525">
              <a:noFill/>
              <a:round/>
              <a:headEnd/>
              <a:tailEnd/>
            </a:ln>
          </p:spPr>
          <p:txBody>
            <a:bodyPr/>
            <a:lstStyle/>
            <a:p>
              <a:endParaRPr lang="nl-BE"/>
            </a:p>
          </p:txBody>
        </p:sp>
        <p:sp>
          <p:nvSpPr>
            <p:cNvPr id="1147" name="Freeform 123"/>
            <p:cNvSpPr>
              <a:spLocks noChangeAspect="1"/>
            </p:cNvSpPr>
            <p:nvPr userDrawn="1"/>
          </p:nvSpPr>
          <p:spPr bwMode="auto">
            <a:xfrm>
              <a:off x="579" y="2842"/>
              <a:ext cx="156" cy="212"/>
            </a:xfrm>
            <a:custGeom>
              <a:avLst/>
              <a:gdLst/>
              <a:ahLst/>
              <a:cxnLst>
                <a:cxn ang="0">
                  <a:pos x="96" y="8"/>
                </a:cxn>
                <a:cxn ang="0">
                  <a:pos x="66" y="78"/>
                </a:cxn>
                <a:cxn ang="0">
                  <a:pos x="66" y="78"/>
                </a:cxn>
                <a:cxn ang="0">
                  <a:pos x="28" y="0"/>
                </a:cxn>
                <a:cxn ang="0">
                  <a:pos x="28" y="0"/>
                </a:cxn>
                <a:cxn ang="0">
                  <a:pos x="0" y="78"/>
                </a:cxn>
                <a:cxn ang="0">
                  <a:pos x="0" y="78"/>
                </a:cxn>
                <a:cxn ang="0">
                  <a:pos x="66" y="212"/>
                </a:cxn>
                <a:cxn ang="0">
                  <a:pos x="66" y="212"/>
                </a:cxn>
                <a:cxn ang="0">
                  <a:pos x="154" y="8"/>
                </a:cxn>
                <a:cxn ang="0">
                  <a:pos x="96" y="8"/>
                </a:cxn>
              </a:cxnLst>
              <a:rect l="0" t="0" r="r" b="b"/>
              <a:pathLst>
                <a:path w="154" h="212">
                  <a:moveTo>
                    <a:pt x="96" y="8"/>
                  </a:moveTo>
                  <a:lnTo>
                    <a:pt x="66" y="78"/>
                  </a:lnTo>
                  <a:lnTo>
                    <a:pt x="66" y="78"/>
                  </a:lnTo>
                  <a:lnTo>
                    <a:pt x="28" y="0"/>
                  </a:lnTo>
                  <a:lnTo>
                    <a:pt x="28" y="0"/>
                  </a:lnTo>
                  <a:lnTo>
                    <a:pt x="0" y="78"/>
                  </a:lnTo>
                  <a:lnTo>
                    <a:pt x="0" y="78"/>
                  </a:lnTo>
                  <a:lnTo>
                    <a:pt x="66" y="212"/>
                  </a:lnTo>
                  <a:lnTo>
                    <a:pt x="66" y="212"/>
                  </a:lnTo>
                  <a:lnTo>
                    <a:pt x="154" y="8"/>
                  </a:lnTo>
                  <a:lnTo>
                    <a:pt x="96" y="8"/>
                  </a:lnTo>
                  <a:close/>
                </a:path>
              </a:pathLst>
            </a:custGeom>
            <a:solidFill>
              <a:srgbClr val="FFFFFF"/>
            </a:solidFill>
            <a:ln w="9525">
              <a:noFill/>
              <a:round/>
              <a:headEnd/>
              <a:tailEnd/>
            </a:ln>
          </p:spPr>
          <p:txBody>
            <a:bodyPr/>
            <a:lstStyle/>
            <a:p>
              <a:endParaRPr lang="nl-BE"/>
            </a:p>
          </p:txBody>
        </p:sp>
      </p:grpSp>
      <p:sp>
        <p:nvSpPr>
          <p:cNvPr id="1150" name="Rectangle 126"/>
          <p:cNvSpPr>
            <a:spLocks noChangeArrowheads="1"/>
          </p:cNvSpPr>
          <p:nvPr/>
        </p:nvSpPr>
        <p:spPr bwMode="white">
          <a:xfrm>
            <a:off x="1295400" y="1295400"/>
            <a:ext cx="223838" cy="223838"/>
          </a:xfrm>
          <a:prstGeom prst="rect">
            <a:avLst/>
          </a:prstGeom>
          <a:solidFill>
            <a:schemeClr val="accent1"/>
          </a:solidFill>
          <a:ln w="9525">
            <a:noFill/>
            <a:miter lim="800000"/>
            <a:headEnd/>
            <a:tailEnd/>
          </a:ln>
          <a:effectLst/>
        </p:spPr>
        <p:txBody>
          <a:bodyPr wrap="none" anchor="ctr"/>
          <a:lstStyle/>
          <a:p>
            <a:endParaRPr lang="nl-BE"/>
          </a:p>
        </p:txBody>
      </p:sp>
      <p:sp>
        <p:nvSpPr>
          <p:cNvPr id="1151" name="Rectangle 127"/>
          <p:cNvSpPr>
            <a:spLocks noChangeArrowheads="1"/>
          </p:cNvSpPr>
          <p:nvPr/>
        </p:nvSpPr>
        <p:spPr bwMode="white">
          <a:xfrm>
            <a:off x="1517650" y="1295400"/>
            <a:ext cx="223838" cy="223838"/>
          </a:xfrm>
          <a:prstGeom prst="rect">
            <a:avLst/>
          </a:prstGeom>
          <a:solidFill>
            <a:schemeClr val="tx2"/>
          </a:solidFill>
          <a:ln w="9525">
            <a:noFill/>
            <a:miter lim="800000"/>
            <a:headEnd/>
            <a:tailEnd/>
          </a:ln>
          <a:effectLst/>
        </p:spPr>
        <p:txBody>
          <a:bodyPr wrap="none" anchor="ctr"/>
          <a:lstStyle/>
          <a:p>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rtl="0" eaLnBrk="1" fontAlgn="base" hangingPunct="1">
        <a:lnSpc>
          <a:spcPts val="3400"/>
        </a:lnSpc>
        <a:spcBef>
          <a:spcPct val="0"/>
        </a:spcBef>
        <a:spcAft>
          <a:spcPct val="0"/>
        </a:spcAft>
        <a:defRPr sz="2200">
          <a:solidFill>
            <a:schemeClr val="tx2"/>
          </a:solidFill>
          <a:latin typeface="+mj-lt"/>
          <a:ea typeface="+mj-ea"/>
          <a:cs typeface="+mj-cs"/>
        </a:defRPr>
      </a:lvl1pPr>
      <a:lvl2pPr algn="l" rtl="0" eaLnBrk="1" fontAlgn="base" hangingPunct="1">
        <a:lnSpc>
          <a:spcPts val="3400"/>
        </a:lnSpc>
        <a:spcBef>
          <a:spcPct val="0"/>
        </a:spcBef>
        <a:spcAft>
          <a:spcPct val="0"/>
        </a:spcAft>
        <a:defRPr sz="2200">
          <a:solidFill>
            <a:schemeClr val="tx2"/>
          </a:solidFill>
          <a:latin typeface="Verdana" pitchFamily="34" charset="0"/>
        </a:defRPr>
      </a:lvl2pPr>
      <a:lvl3pPr algn="l" rtl="0" eaLnBrk="1" fontAlgn="base" hangingPunct="1">
        <a:lnSpc>
          <a:spcPts val="3400"/>
        </a:lnSpc>
        <a:spcBef>
          <a:spcPct val="0"/>
        </a:spcBef>
        <a:spcAft>
          <a:spcPct val="0"/>
        </a:spcAft>
        <a:defRPr sz="2200">
          <a:solidFill>
            <a:schemeClr val="tx2"/>
          </a:solidFill>
          <a:latin typeface="Verdana" pitchFamily="34" charset="0"/>
        </a:defRPr>
      </a:lvl3pPr>
      <a:lvl4pPr algn="l" rtl="0" eaLnBrk="1" fontAlgn="base" hangingPunct="1">
        <a:lnSpc>
          <a:spcPts val="3400"/>
        </a:lnSpc>
        <a:spcBef>
          <a:spcPct val="0"/>
        </a:spcBef>
        <a:spcAft>
          <a:spcPct val="0"/>
        </a:spcAft>
        <a:defRPr sz="2200">
          <a:solidFill>
            <a:schemeClr val="tx2"/>
          </a:solidFill>
          <a:latin typeface="Verdana" pitchFamily="34" charset="0"/>
        </a:defRPr>
      </a:lvl4pPr>
      <a:lvl5pPr algn="l" rtl="0" eaLnBrk="1" fontAlgn="base" hangingPunct="1">
        <a:lnSpc>
          <a:spcPts val="3400"/>
        </a:lnSpc>
        <a:spcBef>
          <a:spcPct val="0"/>
        </a:spcBef>
        <a:spcAft>
          <a:spcPct val="0"/>
        </a:spcAft>
        <a:defRPr sz="2200">
          <a:solidFill>
            <a:schemeClr val="tx2"/>
          </a:solidFill>
          <a:latin typeface="Verdana" pitchFamily="34" charset="0"/>
        </a:defRPr>
      </a:lvl5pPr>
      <a:lvl6pPr marL="457200" algn="l" rtl="0" eaLnBrk="1" fontAlgn="base" hangingPunct="1">
        <a:lnSpc>
          <a:spcPts val="3400"/>
        </a:lnSpc>
        <a:spcBef>
          <a:spcPct val="0"/>
        </a:spcBef>
        <a:spcAft>
          <a:spcPct val="0"/>
        </a:spcAft>
        <a:defRPr sz="2200">
          <a:solidFill>
            <a:schemeClr val="tx2"/>
          </a:solidFill>
          <a:latin typeface="Verdana" pitchFamily="34" charset="0"/>
        </a:defRPr>
      </a:lvl6pPr>
      <a:lvl7pPr marL="914400" algn="l" rtl="0" eaLnBrk="1" fontAlgn="base" hangingPunct="1">
        <a:lnSpc>
          <a:spcPts val="3400"/>
        </a:lnSpc>
        <a:spcBef>
          <a:spcPct val="0"/>
        </a:spcBef>
        <a:spcAft>
          <a:spcPct val="0"/>
        </a:spcAft>
        <a:defRPr sz="2200">
          <a:solidFill>
            <a:schemeClr val="tx2"/>
          </a:solidFill>
          <a:latin typeface="Verdana" pitchFamily="34" charset="0"/>
        </a:defRPr>
      </a:lvl7pPr>
      <a:lvl8pPr marL="1371600" algn="l" rtl="0" eaLnBrk="1" fontAlgn="base" hangingPunct="1">
        <a:lnSpc>
          <a:spcPts val="3400"/>
        </a:lnSpc>
        <a:spcBef>
          <a:spcPct val="0"/>
        </a:spcBef>
        <a:spcAft>
          <a:spcPct val="0"/>
        </a:spcAft>
        <a:defRPr sz="2200">
          <a:solidFill>
            <a:schemeClr val="tx2"/>
          </a:solidFill>
          <a:latin typeface="Verdana" pitchFamily="34" charset="0"/>
        </a:defRPr>
      </a:lvl8pPr>
      <a:lvl9pPr marL="1828800" algn="l" rtl="0" eaLnBrk="1" fontAlgn="base" hangingPunct="1">
        <a:lnSpc>
          <a:spcPts val="3400"/>
        </a:lnSpc>
        <a:spcBef>
          <a:spcPct val="0"/>
        </a:spcBef>
        <a:spcAft>
          <a:spcPct val="0"/>
        </a:spcAft>
        <a:defRPr sz="2200">
          <a:solidFill>
            <a:schemeClr val="tx2"/>
          </a:solidFill>
          <a:latin typeface="Verdana" pitchFamily="34" charset="0"/>
        </a:defRPr>
      </a:lvl9pPr>
    </p:titleStyle>
    <p:bodyStyle>
      <a:lvl1pPr marL="185738" indent="-185738" algn="l" rtl="0" eaLnBrk="1" fontAlgn="base" hangingPunct="1">
        <a:spcBef>
          <a:spcPct val="20000"/>
        </a:spcBef>
        <a:spcAft>
          <a:spcPct val="0"/>
        </a:spcAft>
        <a:defRPr sz="2000">
          <a:solidFill>
            <a:schemeClr val="tx2"/>
          </a:solidFill>
          <a:latin typeface="+mn-lt"/>
          <a:ea typeface="+mn-ea"/>
          <a:cs typeface="+mn-cs"/>
        </a:defRPr>
      </a:lvl1pPr>
      <a:lvl2pPr marL="668338" indent="-285750" algn="l" rtl="0" eaLnBrk="1" fontAlgn="base" hangingPunct="1">
        <a:spcBef>
          <a:spcPct val="20000"/>
        </a:spcBef>
        <a:spcAft>
          <a:spcPct val="0"/>
        </a:spcAft>
        <a:defRPr>
          <a:solidFill>
            <a:schemeClr val="tx2"/>
          </a:solidFill>
          <a:latin typeface="+mn-lt"/>
        </a:defRPr>
      </a:lvl2pPr>
      <a:lvl3pPr marL="1236663" indent="-284163" algn="l" rtl="0" eaLnBrk="1" fontAlgn="base" hangingPunct="1">
        <a:spcBef>
          <a:spcPct val="20000"/>
        </a:spcBef>
        <a:spcAft>
          <a:spcPct val="0"/>
        </a:spcAft>
        <a:defRPr sz="1600">
          <a:solidFill>
            <a:schemeClr val="tx2"/>
          </a:solidFill>
          <a:latin typeface="+mn-lt"/>
        </a:defRPr>
      </a:lvl3pPr>
      <a:lvl4pPr marL="1806575" indent="-185738" algn="l" rtl="0" eaLnBrk="1" fontAlgn="base" hangingPunct="1">
        <a:spcBef>
          <a:spcPct val="20000"/>
        </a:spcBef>
        <a:spcAft>
          <a:spcPct val="0"/>
        </a:spcAft>
        <a:defRPr sz="1400">
          <a:solidFill>
            <a:schemeClr val="tx2"/>
          </a:solidFill>
          <a:latin typeface="+mn-lt"/>
        </a:defRPr>
      </a:lvl4pPr>
      <a:lvl5pPr marL="2386013" indent="-295275" algn="l" rtl="0" eaLnBrk="1" fontAlgn="base" hangingPunct="1">
        <a:spcBef>
          <a:spcPct val="20000"/>
        </a:spcBef>
        <a:spcAft>
          <a:spcPct val="0"/>
        </a:spcAft>
        <a:defRPr sz="1200">
          <a:solidFill>
            <a:schemeClr val="tx1"/>
          </a:solidFill>
          <a:latin typeface="+mn-lt"/>
        </a:defRPr>
      </a:lvl5pPr>
      <a:lvl6pPr marL="2843213" indent="-295275" algn="l" rtl="0" eaLnBrk="1" fontAlgn="base" hangingPunct="1">
        <a:spcBef>
          <a:spcPct val="20000"/>
        </a:spcBef>
        <a:spcAft>
          <a:spcPct val="0"/>
        </a:spcAft>
        <a:defRPr sz="1200">
          <a:solidFill>
            <a:schemeClr val="tx1"/>
          </a:solidFill>
          <a:latin typeface="+mn-lt"/>
        </a:defRPr>
      </a:lvl6pPr>
      <a:lvl7pPr marL="3300413" indent="-295275" algn="l" rtl="0" eaLnBrk="1" fontAlgn="base" hangingPunct="1">
        <a:spcBef>
          <a:spcPct val="20000"/>
        </a:spcBef>
        <a:spcAft>
          <a:spcPct val="0"/>
        </a:spcAft>
        <a:defRPr sz="1200">
          <a:solidFill>
            <a:schemeClr val="tx1"/>
          </a:solidFill>
          <a:latin typeface="+mn-lt"/>
        </a:defRPr>
      </a:lvl7pPr>
      <a:lvl8pPr marL="3757613" indent="-295275" algn="l" rtl="0" eaLnBrk="1" fontAlgn="base" hangingPunct="1">
        <a:spcBef>
          <a:spcPct val="20000"/>
        </a:spcBef>
        <a:spcAft>
          <a:spcPct val="0"/>
        </a:spcAft>
        <a:defRPr sz="1200">
          <a:solidFill>
            <a:schemeClr val="tx1"/>
          </a:solidFill>
          <a:latin typeface="+mn-lt"/>
        </a:defRPr>
      </a:lvl8pPr>
      <a:lvl9pPr marL="4214813" indent="-295275" algn="l" rtl="0" eaLnBrk="1" fontAlgn="base" hangingPunct="1">
        <a:spcBef>
          <a:spcPct val="20000"/>
        </a:spcBef>
        <a:spcAft>
          <a:spcPct val="0"/>
        </a:spcAft>
        <a:defRPr sz="12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36" name="Picture 128" descr="H:\powerpoint_pres\schermopbouw\egaal\schema_achtergrond_egaal.t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526" name="Rectangle 118"/>
          <p:cNvSpPr>
            <a:spLocks noChangeAspect="1" noChangeArrowheads="1"/>
          </p:cNvSpPr>
          <p:nvPr/>
        </p:nvSpPr>
        <p:spPr bwMode="auto">
          <a:xfrm>
            <a:off x="2000232" y="2266957"/>
            <a:ext cx="1817687" cy="1162050"/>
          </a:xfrm>
          <a:prstGeom prst="rect">
            <a:avLst/>
          </a:prstGeom>
          <a:solidFill>
            <a:srgbClr val="E1181E"/>
          </a:solidFill>
          <a:ln w="9525">
            <a:noFill/>
            <a:miter lim="800000"/>
            <a:headEnd/>
            <a:tailEnd/>
          </a:ln>
        </p:spPr>
        <p:txBody>
          <a:bodyPr/>
          <a:lstStyle/>
          <a:p>
            <a:endParaRPr lang="nl-BE"/>
          </a:p>
        </p:txBody>
      </p:sp>
      <p:sp>
        <p:nvSpPr>
          <p:cNvPr id="17527" name="Rectangle 119"/>
          <p:cNvSpPr>
            <a:spLocks noChangeAspect="1" noChangeArrowheads="1"/>
          </p:cNvSpPr>
          <p:nvPr/>
        </p:nvSpPr>
        <p:spPr bwMode="auto">
          <a:xfrm>
            <a:off x="3155932" y="2427295"/>
            <a:ext cx="582612" cy="147637"/>
          </a:xfrm>
          <a:prstGeom prst="rect">
            <a:avLst/>
          </a:prstGeom>
          <a:solidFill>
            <a:srgbClr val="FFFFFF"/>
          </a:solidFill>
          <a:ln w="9525">
            <a:noFill/>
            <a:miter lim="800000"/>
            <a:headEnd/>
            <a:tailEnd/>
          </a:ln>
        </p:spPr>
        <p:txBody>
          <a:bodyPr/>
          <a:lstStyle/>
          <a:p>
            <a:endParaRPr lang="nl-BE"/>
          </a:p>
        </p:txBody>
      </p:sp>
      <p:sp>
        <p:nvSpPr>
          <p:cNvPr id="17528" name="Rectangle 120"/>
          <p:cNvSpPr>
            <a:spLocks noChangeAspect="1" noChangeArrowheads="1"/>
          </p:cNvSpPr>
          <p:nvPr/>
        </p:nvSpPr>
        <p:spPr bwMode="auto">
          <a:xfrm>
            <a:off x="3365482" y="2633670"/>
            <a:ext cx="184150" cy="635000"/>
          </a:xfrm>
          <a:prstGeom prst="rect">
            <a:avLst/>
          </a:prstGeom>
          <a:solidFill>
            <a:srgbClr val="FFFFFF"/>
          </a:solidFill>
          <a:ln w="9525">
            <a:noFill/>
            <a:miter lim="800000"/>
            <a:headEnd/>
            <a:tailEnd/>
          </a:ln>
        </p:spPr>
        <p:txBody>
          <a:bodyPr/>
          <a:lstStyle/>
          <a:p>
            <a:endParaRPr lang="nl-BE"/>
          </a:p>
        </p:txBody>
      </p:sp>
      <p:sp>
        <p:nvSpPr>
          <p:cNvPr id="17529" name="Rectangle 121"/>
          <p:cNvSpPr>
            <a:spLocks noChangeAspect="1" noChangeArrowheads="1"/>
          </p:cNvSpPr>
          <p:nvPr/>
        </p:nvSpPr>
        <p:spPr bwMode="auto">
          <a:xfrm>
            <a:off x="2227244" y="2633670"/>
            <a:ext cx="187325" cy="635000"/>
          </a:xfrm>
          <a:prstGeom prst="rect">
            <a:avLst/>
          </a:prstGeom>
          <a:solidFill>
            <a:srgbClr val="FFFFFF"/>
          </a:solidFill>
          <a:ln w="9525">
            <a:noFill/>
            <a:miter lim="800000"/>
            <a:headEnd/>
            <a:tailEnd/>
          </a:ln>
        </p:spPr>
        <p:txBody>
          <a:bodyPr/>
          <a:lstStyle/>
          <a:p>
            <a:endParaRPr lang="nl-BE"/>
          </a:p>
        </p:txBody>
      </p:sp>
      <p:sp>
        <p:nvSpPr>
          <p:cNvPr id="17530" name="Rectangle 122"/>
          <p:cNvSpPr>
            <a:spLocks noChangeAspect="1" noChangeArrowheads="1"/>
          </p:cNvSpPr>
          <p:nvPr/>
        </p:nvSpPr>
        <p:spPr bwMode="auto">
          <a:xfrm>
            <a:off x="2227244" y="2427295"/>
            <a:ext cx="187325" cy="147637"/>
          </a:xfrm>
          <a:prstGeom prst="rect">
            <a:avLst/>
          </a:prstGeom>
          <a:solidFill>
            <a:srgbClr val="FFFFFF"/>
          </a:solidFill>
          <a:ln w="9525">
            <a:noFill/>
            <a:miter lim="800000"/>
            <a:headEnd/>
            <a:tailEnd/>
          </a:ln>
        </p:spPr>
        <p:txBody>
          <a:bodyPr/>
          <a:lstStyle/>
          <a:p>
            <a:endParaRPr lang="nl-BE"/>
          </a:p>
        </p:txBody>
      </p:sp>
      <p:sp>
        <p:nvSpPr>
          <p:cNvPr id="17531" name="Freeform 123"/>
          <p:cNvSpPr>
            <a:spLocks noChangeAspect="1"/>
          </p:cNvSpPr>
          <p:nvPr/>
        </p:nvSpPr>
        <p:spPr bwMode="auto">
          <a:xfrm>
            <a:off x="2460607" y="2633670"/>
            <a:ext cx="388937" cy="655637"/>
          </a:xfrm>
          <a:custGeom>
            <a:avLst/>
            <a:gdLst/>
            <a:ahLst/>
            <a:cxnLst>
              <a:cxn ang="0">
                <a:pos x="104" y="0"/>
              </a:cxn>
              <a:cxn ang="0">
                <a:pos x="223" y="257"/>
              </a:cxn>
              <a:cxn ang="0">
                <a:pos x="223" y="257"/>
              </a:cxn>
              <a:cxn ang="0">
                <a:pos x="169" y="392"/>
              </a:cxn>
              <a:cxn ang="0">
                <a:pos x="169" y="392"/>
              </a:cxn>
              <a:cxn ang="0">
                <a:pos x="0" y="0"/>
              </a:cxn>
              <a:cxn ang="0">
                <a:pos x="104" y="0"/>
              </a:cxn>
            </a:cxnLst>
            <a:rect l="0" t="0" r="r" b="b"/>
            <a:pathLst>
              <a:path w="223" h="392">
                <a:moveTo>
                  <a:pt x="104" y="0"/>
                </a:moveTo>
                <a:lnTo>
                  <a:pt x="223" y="257"/>
                </a:lnTo>
                <a:lnTo>
                  <a:pt x="223" y="257"/>
                </a:lnTo>
                <a:lnTo>
                  <a:pt x="169" y="392"/>
                </a:lnTo>
                <a:lnTo>
                  <a:pt x="169" y="392"/>
                </a:lnTo>
                <a:lnTo>
                  <a:pt x="0" y="0"/>
                </a:lnTo>
                <a:lnTo>
                  <a:pt x="104" y="0"/>
                </a:lnTo>
                <a:close/>
              </a:path>
            </a:pathLst>
          </a:custGeom>
          <a:solidFill>
            <a:srgbClr val="FFFFFF"/>
          </a:solidFill>
          <a:ln w="9525">
            <a:noFill/>
            <a:round/>
            <a:headEnd/>
            <a:tailEnd/>
          </a:ln>
        </p:spPr>
        <p:txBody>
          <a:bodyPr/>
          <a:lstStyle/>
          <a:p>
            <a:endParaRPr lang="nl-BE"/>
          </a:p>
        </p:txBody>
      </p:sp>
      <p:sp>
        <p:nvSpPr>
          <p:cNvPr id="17532" name="Freeform 124"/>
          <p:cNvSpPr>
            <a:spLocks noChangeAspect="1"/>
          </p:cNvSpPr>
          <p:nvPr/>
        </p:nvSpPr>
        <p:spPr bwMode="auto">
          <a:xfrm>
            <a:off x="2801919" y="2606682"/>
            <a:ext cx="514350" cy="682625"/>
          </a:xfrm>
          <a:custGeom>
            <a:avLst/>
            <a:gdLst/>
            <a:ahLst/>
            <a:cxnLst>
              <a:cxn ang="0">
                <a:pos x="184" y="16"/>
              </a:cxn>
              <a:cxn ang="0">
                <a:pos x="127" y="150"/>
              </a:cxn>
              <a:cxn ang="0">
                <a:pos x="127" y="150"/>
              </a:cxn>
              <a:cxn ang="0">
                <a:pos x="54" y="0"/>
              </a:cxn>
              <a:cxn ang="0">
                <a:pos x="54" y="0"/>
              </a:cxn>
              <a:cxn ang="0">
                <a:pos x="0" y="150"/>
              </a:cxn>
              <a:cxn ang="0">
                <a:pos x="0" y="150"/>
              </a:cxn>
              <a:cxn ang="0">
                <a:pos x="127" y="408"/>
              </a:cxn>
              <a:cxn ang="0">
                <a:pos x="127" y="408"/>
              </a:cxn>
              <a:cxn ang="0">
                <a:pos x="296" y="16"/>
              </a:cxn>
              <a:cxn ang="0">
                <a:pos x="184" y="16"/>
              </a:cxn>
            </a:cxnLst>
            <a:rect l="0" t="0" r="r" b="b"/>
            <a:pathLst>
              <a:path w="296" h="408">
                <a:moveTo>
                  <a:pt x="184" y="16"/>
                </a:moveTo>
                <a:lnTo>
                  <a:pt x="127" y="150"/>
                </a:lnTo>
                <a:lnTo>
                  <a:pt x="127" y="150"/>
                </a:lnTo>
                <a:lnTo>
                  <a:pt x="54" y="0"/>
                </a:lnTo>
                <a:lnTo>
                  <a:pt x="54" y="0"/>
                </a:lnTo>
                <a:lnTo>
                  <a:pt x="0" y="150"/>
                </a:lnTo>
                <a:lnTo>
                  <a:pt x="0" y="150"/>
                </a:lnTo>
                <a:lnTo>
                  <a:pt x="127" y="408"/>
                </a:lnTo>
                <a:lnTo>
                  <a:pt x="127" y="408"/>
                </a:lnTo>
                <a:lnTo>
                  <a:pt x="296" y="16"/>
                </a:lnTo>
                <a:lnTo>
                  <a:pt x="184" y="16"/>
                </a:lnTo>
                <a:close/>
              </a:path>
            </a:pathLst>
          </a:custGeom>
          <a:solidFill>
            <a:srgbClr val="FFFFFF"/>
          </a:solidFill>
          <a:ln w="9525">
            <a:noFill/>
            <a:round/>
            <a:headEnd/>
            <a:tailEnd/>
          </a:ln>
        </p:spPr>
        <p:txBody>
          <a:bodyPr/>
          <a:lstStyle/>
          <a:p>
            <a:endParaRPr lang="nl-BE"/>
          </a:p>
        </p:txBody>
      </p:sp>
      <p:sp>
        <p:nvSpPr>
          <p:cNvPr id="17533" name="Rectangle 125"/>
          <p:cNvSpPr>
            <a:spLocks noChangeAspect="1" noChangeArrowheads="1"/>
          </p:cNvSpPr>
          <p:nvPr/>
        </p:nvSpPr>
        <p:spPr bwMode="auto">
          <a:xfrm>
            <a:off x="4111607" y="3498857"/>
            <a:ext cx="3556015" cy="930275"/>
          </a:xfrm>
          <a:prstGeom prst="rect">
            <a:avLst/>
          </a:prstGeom>
          <a:noFill/>
          <a:ln w="9525">
            <a:noFill/>
            <a:miter lim="800000"/>
            <a:headEnd/>
            <a:tailEnd/>
          </a:ln>
        </p:spPr>
        <p:txBody>
          <a:bodyPr lIns="0" tIns="0" rIns="0" bIns="0"/>
          <a:lstStyle/>
          <a:p>
            <a:pPr>
              <a:lnSpc>
                <a:spcPct val="100000"/>
              </a:lnSpc>
              <a:spcBef>
                <a:spcPct val="50000"/>
              </a:spcBef>
            </a:pPr>
            <a:r>
              <a:rPr lang="nl-NL" sz="1600" dirty="0"/>
              <a:t>a</a:t>
            </a:r>
            <a:r>
              <a:rPr lang="nl-NL" sz="1600" dirty="0" smtClean="0"/>
              <a:t>gentschap voor </a:t>
            </a:r>
            <a:r>
              <a:rPr lang="nl-NL" sz="1600" dirty="0"/>
              <a:t>Innovatie</a:t>
            </a:r>
          </a:p>
          <a:p>
            <a:pPr>
              <a:lnSpc>
                <a:spcPct val="50000"/>
              </a:lnSpc>
              <a:spcBef>
                <a:spcPct val="50000"/>
              </a:spcBef>
            </a:pPr>
            <a:r>
              <a:rPr lang="nl-NL" sz="1600" dirty="0"/>
              <a:t>door Wetenschap en </a:t>
            </a:r>
            <a:r>
              <a:rPr lang="nl-NL" sz="1600" dirty="0" smtClean="0"/>
              <a:t>Technologie</a:t>
            </a:r>
            <a:endParaRPr lang="nl-NL" sz="1600" dirty="0"/>
          </a:p>
        </p:txBody>
      </p:sp>
      <p:sp>
        <p:nvSpPr>
          <p:cNvPr id="17534" name="Rectangle 126"/>
          <p:cNvSpPr>
            <a:spLocks noChangeAspect="1" noChangeArrowheads="1"/>
          </p:cNvSpPr>
          <p:nvPr/>
        </p:nvSpPr>
        <p:spPr bwMode="auto">
          <a:xfrm>
            <a:off x="4111607" y="3789370"/>
            <a:ext cx="5075237" cy="258762"/>
          </a:xfrm>
          <a:prstGeom prst="rect">
            <a:avLst/>
          </a:prstGeom>
          <a:noFill/>
          <a:ln w="9525">
            <a:noFill/>
            <a:miter lim="800000"/>
            <a:headEnd/>
            <a:tailEnd/>
          </a:ln>
        </p:spPr>
        <p:txBody>
          <a:bodyPr lIns="0" tIns="0" rIns="0" bIns="0"/>
          <a:lstStyle/>
          <a:p>
            <a:pPr>
              <a:lnSpc>
                <a:spcPct val="100000"/>
              </a:lnSpc>
              <a:spcBef>
                <a:spcPct val="50000"/>
              </a:spcBef>
            </a:pPr>
            <a:endParaRPr lang="en-GB" sz="3200" b="1">
              <a:solidFill>
                <a:srgbClr val="FFFFFF"/>
              </a:solidFill>
              <a:latin typeface="Frutiger 45 Light" pitchFamily="34" charset="0"/>
            </a:endParaRPr>
          </a:p>
        </p:txBody>
      </p:sp>
    </p:spTree>
  </p:cSld>
  <p:clrMapOvr>
    <a:masterClrMapping/>
  </p:clrMapOvr>
  <p:transition advTm="230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nl-BE" dirty="0" smtClean="0"/>
              <a:t>Ervaringen met Baekeland (en IM)</a:t>
            </a:r>
            <a:endParaRPr lang="nl-BE"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10</a:t>
            </a:fld>
            <a:endParaRPr lang="nl-NL" sz="1600"/>
          </a:p>
        </p:txBody>
      </p:sp>
      <p:sp>
        <p:nvSpPr>
          <p:cNvPr id="6" name="Content Placeholder 5"/>
          <p:cNvSpPr>
            <a:spLocks noGrp="1"/>
          </p:cNvSpPr>
          <p:nvPr>
            <p:ph idx="1"/>
          </p:nvPr>
        </p:nvSpPr>
        <p:spPr>
          <a:xfrm>
            <a:off x="1331640" y="1628800"/>
            <a:ext cx="7162800" cy="4267200"/>
          </a:xfrm>
        </p:spPr>
        <p:txBody>
          <a:bodyPr/>
          <a:lstStyle/>
          <a:p>
            <a:pPr>
              <a:buFont typeface="Arial" pitchFamily="34" charset="0"/>
              <a:buChar char="•"/>
            </a:pPr>
            <a:r>
              <a:rPr lang="nl-BE" sz="1400" dirty="0" smtClean="0"/>
              <a:t>Wervingsinstrument</a:t>
            </a:r>
          </a:p>
          <a:p>
            <a:pPr>
              <a:buFont typeface="Arial" pitchFamily="34" charset="0"/>
              <a:buChar char="•"/>
            </a:pPr>
            <a:endParaRPr lang="nl-BE" sz="1400" dirty="0" smtClean="0"/>
          </a:p>
          <a:p>
            <a:pPr>
              <a:buFont typeface="Arial" pitchFamily="34" charset="0"/>
              <a:buChar char="•"/>
            </a:pPr>
            <a:r>
              <a:rPr lang="nl-BE" sz="1400" dirty="0" smtClean="0"/>
              <a:t>Netwerking met Vlaamse onderzoeksgroepen</a:t>
            </a:r>
          </a:p>
          <a:p>
            <a:pPr>
              <a:buFont typeface="Arial" pitchFamily="34" charset="0"/>
              <a:buChar char="•"/>
            </a:pPr>
            <a:endParaRPr lang="nl-BE" sz="1400" dirty="0" smtClean="0"/>
          </a:p>
          <a:p>
            <a:pPr>
              <a:buFont typeface="Arial" pitchFamily="34" charset="0"/>
              <a:buChar char="•"/>
            </a:pPr>
            <a:r>
              <a:rPr lang="nl-BE" sz="1400" dirty="0" smtClean="0"/>
              <a:t>Extra R&amp;</a:t>
            </a:r>
            <a:r>
              <a:rPr lang="nl-BE" sz="1400" dirty="0" err="1" smtClean="0"/>
              <a:t>D-capaciteit</a:t>
            </a:r>
            <a:r>
              <a:rPr lang="nl-BE" sz="1400" dirty="0" smtClean="0"/>
              <a:t>: vaak parallel aan voorbije of lopende O&amp;</a:t>
            </a:r>
            <a:r>
              <a:rPr lang="nl-BE" sz="1400" dirty="0" err="1" smtClean="0"/>
              <a:t>O-bedrijfsprojecten</a:t>
            </a:r>
            <a:r>
              <a:rPr lang="nl-BE" sz="1400" dirty="0" smtClean="0"/>
              <a:t>; verder uitdieping van een probleem, wetenschappelijke achtergrond ontrafelen, model ontwikkelen, ….</a:t>
            </a:r>
          </a:p>
          <a:p>
            <a:pPr>
              <a:buFont typeface="Arial" pitchFamily="34" charset="0"/>
              <a:buChar char="•"/>
            </a:pPr>
            <a:endParaRPr lang="nl-BE" sz="1400" dirty="0" smtClean="0"/>
          </a:p>
          <a:p>
            <a:pPr>
              <a:buFont typeface="Arial" pitchFamily="34" charset="0"/>
              <a:buChar char="•"/>
            </a:pPr>
            <a:r>
              <a:rPr lang="nl-BE" sz="1400" dirty="0" smtClean="0"/>
              <a:t>Kostprijs: ± 50.000 euro/jaar</a:t>
            </a:r>
          </a:p>
          <a:p>
            <a:pPr>
              <a:buFont typeface="Arial" pitchFamily="34" charset="0"/>
              <a:buChar char="•"/>
            </a:pPr>
            <a:endParaRPr lang="nl-BE" sz="1400" dirty="0" smtClean="0"/>
          </a:p>
          <a:p>
            <a:pPr>
              <a:buFont typeface="Arial" pitchFamily="34" charset="0"/>
              <a:buChar char="•"/>
            </a:pPr>
            <a:r>
              <a:rPr lang="nl-BE" sz="1400" dirty="0" err="1" smtClean="0"/>
              <a:t>IP-afspraken</a:t>
            </a:r>
            <a:endParaRPr lang="nl-BE" sz="1400" dirty="0"/>
          </a:p>
        </p:txBody>
      </p:sp>
      <p:sp>
        <p:nvSpPr>
          <p:cNvPr id="10" name="Title 1"/>
          <p:cNvSpPr txBox="1">
            <a:spLocks/>
          </p:cNvSpPr>
          <p:nvPr/>
        </p:nvSpPr>
        <p:spPr bwMode="white">
          <a:xfrm>
            <a:off x="1204913" y="228600"/>
            <a:ext cx="7481887"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ts val="3400"/>
              </a:lnSpc>
              <a:spcBef>
                <a:spcPct val="0"/>
              </a:spcBef>
              <a:spcAft>
                <a:spcPct val="0"/>
              </a:spcAft>
              <a:buClrTx/>
              <a:buSzTx/>
              <a:buFontTx/>
              <a:buNone/>
              <a:tabLst/>
              <a:defRPr/>
            </a:pPr>
            <a:endParaRPr kumimoji="0" lang="en-US" sz="22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11" name="Slide Number Placeholder 3"/>
          <p:cNvSpPr txBox="1">
            <a:spLocks/>
          </p:cNvSpPr>
          <p:nvPr/>
        </p:nvSpPr>
        <p:spPr bwMode="white">
          <a:xfrm>
            <a:off x="8153400" y="6324600"/>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smtClean="0">
                <a:ln>
                  <a:noFill/>
                </a:ln>
                <a:solidFill>
                  <a:schemeClr val="bg1"/>
                </a:solidFill>
                <a:effectLst/>
                <a:uLnTx/>
                <a:uFillTx/>
                <a:latin typeface="Verdana" pitchFamily="34" charset="0"/>
                <a:ea typeface="+mn-ea"/>
                <a:cs typeface="+mn-cs"/>
              </a:rPr>
              <a:t> </a:t>
            </a:r>
            <a:fld id="{7A22E62F-6BE1-464E-B80C-CD0A0150E59A}" type="slidenum">
              <a:rPr kumimoji="0" lang="nl-NL" sz="1600" b="0" i="0" u="none" strike="noStrike" kern="1200" cap="none" spc="0" normalizeH="0" baseline="0" noProof="0" smtClean="0">
                <a:ln>
                  <a:noFill/>
                </a:ln>
                <a:solidFill>
                  <a:schemeClr val="bg1"/>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nl-NL" sz="1600" b="0" i="0" u="none" strike="noStrike" kern="1200" cap="none" spc="0" normalizeH="0" baseline="0" noProof="0" smtClean="0">
              <a:ln>
                <a:noFill/>
              </a:ln>
              <a:solidFill>
                <a:schemeClr val="bg1"/>
              </a:solidFill>
              <a:effectLst/>
              <a:uLnTx/>
              <a:uFillTx/>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Baekeland kandidaat-mandatarissen</a:t>
            </a:r>
            <a:endParaRPr lang="nl-BE"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11</a:t>
            </a:fld>
            <a:endParaRPr lang="nl-NL" sz="1600"/>
          </a:p>
        </p:txBody>
      </p:sp>
      <p:graphicFrame>
        <p:nvGraphicFramePr>
          <p:cNvPr id="5" name="Chart 4"/>
          <p:cNvGraphicFramePr/>
          <p:nvPr/>
        </p:nvGraphicFramePr>
        <p:xfrm>
          <a:off x="1403649" y="1772816"/>
          <a:ext cx="7272808" cy="44828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Baekeland-kandidaten</a:t>
            </a:r>
            <a:r>
              <a:rPr lang="nl-BE" dirty="0" smtClean="0"/>
              <a:t> uit verschillende wetenschapsdomeinen</a:t>
            </a:r>
            <a:endParaRPr lang="nl-BE"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12</a:t>
            </a:fld>
            <a:endParaRPr lang="nl-NL" sz="1600"/>
          </a:p>
        </p:txBody>
      </p:sp>
      <p:graphicFrame>
        <p:nvGraphicFramePr>
          <p:cNvPr id="7" name="Chart 6"/>
          <p:cNvGraphicFramePr/>
          <p:nvPr/>
        </p:nvGraphicFramePr>
        <p:xfrm>
          <a:off x="823392" y="1628800"/>
          <a:ext cx="8320608" cy="50838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Kandidaten uit verschillende wetenschapsdomeinen</a:t>
            </a:r>
            <a:endParaRPr lang="nl-BE"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13</a:t>
            </a:fld>
            <a:endParaRPr lang="nl-NL" sz="1600"/>
          </a:p>
        </p:txBody>
      </p:sp>
      <p:graphicFrame>
        <p:nvGraphicFramePr>
          <p:cNvPr id="5" name="Content Placeholder 4"/>
          <p:cNvGraphicFramePr>
            <a:graphicFrameLocks noGrp="1"/>
          </p:cNvGraphicFramePr>
          <p:nvPr>
            <p:ph idx="1"/>
          </p:nvPr>
        </p:nvGraphicFramePr>
        <p:xfrm>
          <a:off x="1475656" y="1628800"/>
          <a:ext cx="7344816" cy="453920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Reacties van enkele mandatarissen</a:t>
            </a:r>
            <a:endParaRPr lang="nl-BE" dirty="0"/>
          </a:p>
        </p:txBody>
      </p:sp>
      <p:sp>
        <p:nvSpPr>
          <p:cNvPr id="3" name="Content Placeholder 2"/>
          <p:cNvSpPr>
            <a:spLocks noGrp="1"/>
          </p:cNvSpPr>
          <p:nvPr>
            <p:ph idx="1"/>
          </p:nvPr>
        </p:nvSpPr>
        <p:spPr>
          <a:xfrm>
            <a:off x="1187624" y="1628800"/>
            <a:ext cx="7162800" cy="4267200"/>
          </a:xfrm>
        </p:spPr>
        <p:txBody>
          <a:bodyPr/>
          <a:lstStyle/>
          <a:p>
            <a:pPr>
              <a:buFont typeface="Arial" pitchFamily="34" charset="0"/>
              <a:buChar char="•"/>
            </a:pPr>
            <a:r>
              <a:rPr lang="nl-BE" sz="1400" b="1" dirty="0" err="1" smtClean="0"/>
              <a:t>Be-Mobile</a:t>
            </a:r>
            <a:r>
              <a:rPr lang="nl-BE" sz="1400" b="1" dirty="0" smtClean="0"/>
              <a:t> i.s.m. </a:t>
            </a:r>
            <a:r>
              <a:rPr lang="nl-BE" sz="1400" b="1" dirty="0" err="1" smtClean="0"/>
              <a:t>UGent</a:t>
            </a:r>
            <a:r>
              <a:rPr lang="nl-BE" sz="1400" dirty="0" smtClean="0"/>
              <a:t>:</a:t>
            </a:r>
          </a:p>
          <a:p>
            <a:pPr>
              <a:buFont typeface="Arial" pitchFamily="34" charset="0"/>
              <a:buChar char="•"/>
            </a:pPr>
            <a:endParaRPr lang="nl-BE" sz="1400" dirty="0" smtClean="0"/>
          </a:p>
          <a:p>
            <a:r>
              <a:rPr lang="nl-BE" sz="1400" dirty="0" smtClean="0"/>
              <a:t>	“Geavanceerde </a:t>
            </a:r>
            <a:r>
              <a:rPr lang="nl-BE" sz="1400" dirty="0" err="1" smtClean="0"/>
              <a:t>ReisTijd</a:t>
            </a:r>
            <a:r>
              <a:rPr lang="nl-BE" sz="1400" dirty="0" smtClean="0"/>
              <a:t> </a:t>
            </a:r>
            <a:r>
              <a:rPr lang="nl-BE" sz="1400" dirty="0" err="1" smtClean="0"/>
              <a:t>Inwinning</a:t>
            </a:r>
            <a:r>
              <a:rPr lang="nl-BE" sz="1400" dirty="0" smtClean="0"/>
              <a:t> door Bewegende Voertuig Gegevens”: </a:t>
            </a:r>
          </a:p>
          <a:p>
            <a:endParaRPr lang="nl-BE" sz="1400" dirty="0" smtClean="0"/>
          </a:p>
          <a:p>
            <a:r>
              <a:rPr lang="nl-BE" sz="1400" dirty="0" smtClean="0"/>
              <a:t>	ontwikkeling van een geografisch en </a:t>
            </a:r>
            <a:br>
              <a:rPr lang="nl-BE" sz="1400" dirty="0" smtClean="0"/>
            </a:br>
            <a:r>
              <a:rPr lang="nl-BE" sz="1400" dirty="0" smtClean="0"/>
              <a:t>verkeerskundig algoritme voor </a:t>
            </a:r>
            <a:br>
              <a:rPr lang="nl-BE" sz="1400" dirty="0" smtClean="0"/>
            </a:br>
            <a:r>
              <a:rPr lang="nl-BE" sz="1400" dirty="0" err="1" smtClean="0"/>
              <a:t>Be-Mobile</a:t>
            </a:r>
            <a:r>
              <a:rPr lang="nl-BE" sz="1400" dirty="0" smtClean="0"/>
              <a:t> dat verkeersinformatie </a:t>
            </a:r>
            <a:br>
              <a:rPr lang="nl-BE" sz="1400" dirty="0" smtClean="0"/>
            </a:br>
            <a:r>
              <a:rPr lang="nl-BE" sz="1400" dirty="0" smtClean="0"/>
              <a:t>in </a:t>
            </a:r>
            <a:r>
              <a:rPr lang="nl-BE" sz="1400" dirty="0" err="1" smtClean="0"/>
              <a:t>realtime</a:t>
            </a:r>
            <a:r>
              <a:rPr lang="nl-BE" sz="1400" dirty="0" smtClean="0"/>
              <a:t> oplevert.</a:t>
            </a:r>
          </a:p>
          <a:p>
            <a:endParaRPr lang="nl-BE" dirty="0" smtClean="0"/>
          </a:p>
          <a:p>
            <a:endParaRPr lang="nl-BE" dirty="0" smtClean="0"/>
          </a:p>
          <a:p>
            <a:r>
              <a:rPr lang="nl-BE" dirty="0" smtClean="0"/>
              <a:t>				       </a:t>
            </a:r>
            <a:r>
              <a:rPr lang="nl-BE" sz="1200" dirty="0" smtClean="0"/>
              <a:t>Mario Vanlommel,  mandataris</a:t>
            </a:r>
          </a:p>
          <a:p>
            <a:endParaRPr lang="nl-BE" sz="1200" dirty="0" smtClean="0"/>
          </a:p>
          <a:p>
            <a:pPr>
              <a:buFont typeface="Arial" pitchFamily="34" charset="0"/>
              <a:buChar char="•"/>
            </a:pPr>
            <a:r>
              <a:rPr lang="nl-BE" sz="1400" b="1" dirty="0" err="1" smtClean="0"/>
              <a:t>Thrombogenics</a:t>
            </a:r>
            <a:r>
              <a:rPr lang="nl-BE" sz="1400" b="1" dirty="0" smtClean="0"/>
              <a:t> i.s.m. </a:t>
            </a:r>
            <a:r>
              <a:rPr lang="nl-BE" sz="1400" b="1" dirty="0" err="1" smtClean="0"/>
              <a:t>KULeuven</a:t>
            </a:r>
            <a:r>
              <a:rPr lang="nl-BE" sz="1400" b="1" dirty="0" smtClean="0"/>
              <a:t>/UZ Leuven:</a:t>
            </a:r>
          </a:p>
          <a:p>
            <a:pPr>
              <a:buFont typeface="Arial" pitchFamily="34" charset="0"/>
              <a:buChar char="•"/>
            </a:pPr>
            <a:endParaRPr lang="nl-BE" sz="1400" b="1" dirty="0" smtClean="0"/>
          </a:p>
          <a:p>
            <a:r>
              <a:rPr lang="nl-BE" sz="1400" b="1" dirty="0" smtClean="0"/>
              <a:t>	</a:t>
            </a:r>
            <a:r>
              <a:rPr lang="nl-BE" sz="1400" dirty="0" smtClean="0"/>
              <a:t>“Modulatie van wondheling na glaucoomchirurgie”</a:t>
            </a:r>
            <a:endParaRPr lang="nl-BE" sz="1400" b="1"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14</a:t>
            </a:fld>
            <a:endParaRPr lang="nl-NL" sz="1600"/>
          </a:p>
        </p:txBody>
      </p:sp>
      <p:grpSp>
        <p:nvGrpSpPr>
          <p:cNvPr id="6" name="Group 5"/>
          <p:cNvGrpSpPr/>
          <p:nvPr/>
        </p:nvGrpSpPr>
        <p:grpSpPr>
          <a:xfrm>
            <a:off x="4860032" y="2420888"/>
            <a:ext cx="4032448" cy="1872208"/>
            <a:chOff x="5111552" y="4581128"/>
            <a:chExt cx="4032448" cy="1872208"/>
          </a:xfrm>
        </p:grpSpPr>
        <p:sp>
          <p:nvSpPr>
            <p:cNvPr id="7" name="Oval Callout 6"/>
            <p:cNvSpPr/>
            <p:nvPr/>
          </p:nvSpPr>
          <p:spPr bwMode="auto">
            <a:xfrm>
              <a:off x="5111552" y="4581128"/>
              <a:ext cx="4032448" cy="1872208"/>
            </a:xfrm>
            <a:prstGeom prst="wedgeEllipseCallout">
              <a:avLst/>
            </a:prstGeom>
            <a:noFill/>
            <a:ln w="9525" cap="flat" cmpd="sng" algn="ctr">
              <a:solidFill>
                <a:schemeClr val="accent4">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ts val="3400"/>
                </a:lnSpc>
                <a:spcBef>
                  <a:spcPct val="0"/>
                </a:spcBef>
                <a:spcAft>
                  <a:spcPct val="0"/>
                </a:spcAft>
                <a:buClrTx/>
                <a:buSzTx/>
                <a:buFontTx/>
                <a:buNone/>
                <a:tabLst/>
              </a:pPr>
              <a:endParaRPr kumimoji="0" lang="nl-BE" sz="2200" b="0" i="0" u="none" strike="noStrike" cap="none" normalizeH="0" baseline="0" smtClean="0">
                <a:ln>
                  <a:noFill/>
                </a:ln>
                <a:solidFill>
                  <a:schemeClr val="tx2"/>
                </a:solidFill>
                <a:effectLst/>
                <a:latin typeface="Verdana" pitchFamily="34" charset="0"/>
              </a:endParaRPr>
            </a:p>
          </p:txBody>
        </p:sp>
        <p:sp>
          <p:nvSpPr>
            <p:cNvPr id="8" name="TextBox 7"/>
            <p:cNvSpPr txBox="1"/>
            <p:nvPr/>
          </p:nvSpPr>
          <p:spPr>
            <a:xfrm>
              <a:off x="5220072" y="5013176"/>
              <a:ext cx="3923928" cy="1401153"/>
            </a:xfrm>
            <a:prstGeom prst="rect">
              <a:avLst/>
            </a:prstGeom>
            <a:noFill/>
          </p:spPr>
          <p:txBody>
            <a:bodyPr wrap="square" rtlCol="0">
              <a:spAutoFit/>
            </a:bodyPr>
            <a:lstStyle/>
            <a:p>
              <a:pPr>
                <a:lnSpc>
                  <a:spcPct val="100000"/>
                </a:lnSpc>
              </a:pPr>
              <a:r>
                <a:rPr lang="nl-BE" sz="1000" dirty="0" smtClean="0"/>
                <a:t>Ik ben erg tevreden dat ik op deze manier de brug kan slaan tussen wetenschappelijk academisch onderzoek en de bedrijfswereld. De samenwerking tussen </a:t>
              </a:r>
              <a:r>
                <a:rPr lang="nl-BE" sz="1000" dirty="0" err="1" smtClean="0"/>
                <a:t>Be-Mobile</a:t>
              </a:r>
              <a:r>
                <a:rPr lang="nl-BE" sz="1000" dirty="0" smtClean="0"/>
                <a:t> en de </a:t>
              </a:r>
              <a:r>
                <a:rPr lang="nl-BE" sz="1000" dirty="0" err="1" smtClean="0"/>
                <a:t>UGent</a:t>
              </a:r>
              <a:r>
                <a:rPr lang="nl-BE" sz="1000" dirty="0" smtClean="0"/>
                <a:t> verloopt erg vlot. Ik breng de meeste tijd door in het bedrijf, maar op geregelde tijdstippen bespreek ik de vorderingen van het onderzoek met mijn promotor.” </a:t>
              </a:r>
            </a:p>
            <a:p>
              <a:endParaRPr lang="nl-BE" dirty="0"/>
            </a:p>
          </p:txBody>
        </p:sp>
      </p:grpSp>
      <p:sp>
        <p:nvSpPr>
          <p:cNvPr id="9" name="Right Arrow 8"/>
          <p:cNvSpPr/>
          <p:nvPr/>
        </p:nvSpPr>
        <p:spPr bwMode="auto">
          <a:xfrm>
            <a:off x="1043608" y="2708920"/>
            <a:ext cx="360040" cy="144016"/>
          </a:xfrm>
          <a:prstGeom prst="rightArrow">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ts val="3400"/>
              </a:lnSpc>
              <a:spcBef>
                <a:spcPct val="0"/>
              </a:spcBef>
              <a:spcAft>
                <a:spcPct val="0"/>
              </a:spcAft>
              <a:buClrTx/>
              <a:buSzTx/>
              <a:buFontTx/>
              <a:buNone/>
              <a:tabLst/>
            </a:pPr>
            <a:endParaRPr kumimoji="0" lang="nl-BE" sz="2200" b="0" i="0" u="none" strike="noStrike" cap="none" normalizeH="0" baseline="0" smtClean="0">
              <a:ln>
                <a:noFill/>
              </a:ln>
              <a:solidFill>
                <a:schemeClr val="tx2"/>
              </a:solidFill>
              <a:effectLst/>
              <a:latin typeface="Verdan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Betrokkenheid van de Vlaamse universiteiten</a:t>
            </a:r>
            <a:endParaRPr lang="nl-BE"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15</a:t>
            </a:fld>
            <a:endParaRPr lang="nl-NL" sz="1600"/>
          </a:p>
        </p:txBody>
      </p:sp>
      <p:graphicFrame>
        <p:nvGraphicFramePr>
          <p:cNvPr id="5" name="Chart 4"/>
          <p:cNvGraphicFramePr/>
          <p:nvPr/>
        </p:nvGraphicFramePr>
        <p:xfrm>
          <a:off x="1763688" y="1700808"/>
          <a:ext cx="6696076" cy="46577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Reacties van enkele promotoren</a:t>
            </a:r>
            <a:endParaRPr lang="nl-BE" dirty="0"/>
          </a:p>
        </p:txBody>
      </p:sp>
      <p:sp>
        <p:nvSpPr>
          <p:cNvPr id="3" name="Content Placeholder 2"/>
          <p:cNvSpPr>
            <a:spLocks noGrp="1"/>
          </p:cNvSpPr>
          <p:nvPr>
            <p:ph idx="1"/>
          </p:nvPr>
        </p:nvSpPr>
        <p:spPr>
          <a:xfrm>
            <a:off x="1475656" y="1628800"/>
            <a:ext cx="7162800" cy="4267200"/>
          </a:xfrm>
        </p:spPr>
        <p:txBody>
          <a:bodyPr/>
          <a:lstStyle/>
          <a:p>
            <a:r>
              <a:rPr lang="nl-BE" sz="1400" dirty="0" smtClean="0"/>
              <a:t>	“De samenwerking met het bedrijf en de mandataris verloopt vlekkeloos en er is een zeer goede verstandhouding tussen beiden. Alle bekomen resultaten worden op regelmatige basis (2-maandelijks) bediscussieerd tussen alle partners zodat het project optimaal kan verlopen of bijgestuurd worden waar nodig geacht wordt. Ik vind dit een schitterend initiatief waardoor wij het bedrijfsleven hebben leren kennen en dit gaat voor alle betrokken partijen zeer grote vruchten afwerpen </a:t>
            </a:r>
            <a:r>
              <a:rPr lang="nl-BE" sz="1100" dirty="0" smtClean="0"/>
              <a:t>…” </a:t>
            </a:r>
            <a:r>
              <a:rPr lang="nl-BE" sz="1100" i="1" dirty="0" smtClean="0"/>
              <a:t>(Prof. Dr. Chantal Mathieu)</a:t>
            </a:r>
          </a:p>
          <a:p>
            <a:endParaRPr lang="nl-BE" sz="1100" dirty="0" smtClean="0"/>
          </a:p>
          <a:p>
            <a:r>
              <a:rPr lang="nl-BE" sz="1100" dirty="0" smtClean="0"/>
              <a:t>	</a:t>
            </a:r>
            <a:r>
              <a:rPr lang="nl-BE" sz="1400" dirty="0" smtClean="0"/>
              <a:t>“ … Er is een zeer goede samenwerking met het bedrijf, waarin de kandidate de kans krijgt om de wetenschappelijke vooruitgang ten volle te ontplooien, en waarin het onderzoek toch volledig ingepast wordt in de strategie van het bedrijf …“ </a:t>
            </a:r>
            <a:r>
              <a:rPr lang="nl-BE" sz="1100" i="1" dirty="0" smtClean="0"/>
              <a:t>(Prof. Dr. Ir. Jos Vander Sloten)</a:t>
            </a:r>
          </a:p>
          <a:p>
            <a:endParaRPr lang="nl-BE" sz="1100" i="1" dirty="0" smtClean="0"/>
          </a:p>
          <a:p>
            <a:r>
              <a:rPr lang="nl-BE" sz="1100" i="1" dirty="0" smtClean="0"/>
              <a:t>	“ </a:t>
            </a:r>
            <a:r>
              <a:rPr lang="nl-BE" sz="1400" dirty="0" smtClean="0"/>
              <a:t> … Ik ben heel tevreden over de samenwerking met het bedrijf (die grotendeels via de doctorandus gebeurt) en de mogelijkheden tot valorisatie. Het bedrijf is bezig met de ontwikkeling van een reeks nieuwe producten/diensten op basis van ons onderzoek en wij zien ons praktijknetwerk heel nuttig groeien, waardoor we meer kansen tot toegepast onderzoek krijgen. “ </a:t>
            </a:r>
            <a:r>
              <a:rPr lang="nl-BE" sz="1100" i="1" dirty="0" smtClean="0"/>
              <a:t>(Prof. Dr. Frederik </a:t>
            </a:r>
            <a:r>
              <a:rPr lang="nl-BE" sz="1100" i="1" dirty="0" err="1" smtClean="0"/>
              <a:t>Anseel</a:t>
            </a:r>
            <a:r>
              <a:rPr lang="nl-BE" sz="1100" i="1" dirty="0" smtClean="0"/>
              <a:t>)</a:t>
            </a:r>
          </a:p>
          <a:p>
            <a:endParaRPr lang="nl-BE" sz="1100" dirty="0" smtClean="0"/>
          </a:p>
          <a:p>
            <a:endParaRPr lang="nl-BE" sz="1100"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16</a:t>
            </a:fld>
            <a:endParaRPr lang="nl-NL" sz="16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Vragen en bezorgdheden</a:t>
            </a:r>
            <a:endParaRPr lang="nl-BE" dirty="0"/>
          </a:p>
        </p:txBody>
      </p:sp>
      <p:sp>
        <p:nvSpPr>
          <p:cNvPr id="3" name="Content Placeholder 2"/>
          <p:cNvSpPr>
            <a:spLocks noGrp="1"/>
          </p:cNvSpPr>
          <p:nvPr>
            <p:ph idx="1"/>
          </p:nvPr>
        </p:nvSpPr>
        <p:spPr>
          <a:xfrm>
            <a:off x="1547664" y="1628800"/>
            <a:ext cx="7162800" cy="4267200"/>
          </a:xfrm>
        </p:spPr>
        <p:txBody>
          <a:bodyPr/>
          <a:lstStyle/>
          <a:p>
            <a:pPr>
              <a:buFont typeface="Arial" pitchFamily="34" charset="0"/>
              <a:buChar char="•"/>
            </a:pPr>
            <a:r>
              <a:rPr lang="nl-BE" sz="1400" dirty="0" smtClean="0"/>
              <a:t>Wat als …</a:t>
            </a:r>
          </a:p>
          <a:p>
            <a:r>
              <a:rPr lang="nl-BE" sz="1400" dirty="0" smtClean="0"/>
              <a:t>		- bedrijf activiteiten stopzet (faling, strategische heroriëntatie, 				overname, …) ?</a:t>
            </a:r>
          </a:p>
          <a:p>
            <a:endParaRPr lang="nl-BE" sz="1400" dirty="0" smtClean="0"/>
          </a:p>
          <a:p>
            <a:r>
              <a:rPr lang="nl-BE" sz="1400" dirty="0" smtClean="0"/>
              <a:t>		- kandidaat het project stopzet, of niet voldoet?</a:t>
            </a:r>
          </a:p>
          <a:p>
            <a:endParaRPr lang="nl-BE" sz="1400" dirty="0" smtClean="0"/>
          </a:p>
          <a:p>
            <a:pPr>
              <a:buFont typeface="Arial" pitchFamily="34" charset="0"/>
              <a:buChar char="•"/>
            </a:pPr>
            <a:r>
              <a:rPr lang="nl-BE" sz="1400" dirty="0" smtClean="0"/>
              <a:t>Bewaking wetenschappelijke kwaliteit / doctoraatsniveau</a:t>
            </a:r>
          </a:p>
          <a:p>
            <a:endParaRPr lang="nl-BE" sz="1400" dirty="0" smtClean="0"/>
          </a:p>
          <a:p>
            <a:r>
              <a:rPr lang="nl-BE" sz="1400" dirty="0" smtClean="0"/>
              <a:t>		- rol wetenschappelijke promotor</a:t>
            </a:r>
          </a:p>
          <a:p>
            <a:endParaRPr lang="nl-BE" sz="1400" dirty="0" smtClean="0"/>
          </a:p>
          <a:p>
            <a:pPr>
              <a:buFont typeface="Arial" pitchFamily="34" charset="0"/>
              <a:buChar char="•"/>
            </a:pPr>
            <a:r>
              <a:rPr lang="nl-BE" sz="1400" dirty="0" smtClean="0"/>
              <a:t>Hogere slaagkans versus SB, ligt de lat dan niet lager?</a:t>
            </a:r>
          </a:p>
          <a:p>
            <a:endParaRPr lang="nl-BE" sz="1400" dirty="0" smtClean="0"/>
          </a:p>
          <a:p>
            <a:pPr>
              <a:buFont typeface="Arial" pitchFamily="34" charset="0"/>
              <a:buChar char="•"/>
            </a:pPr>
            <a:r>
              <a:rPr lang="nl-BE" sz="1400" dirty="0" smtClean="0"/>
              <a:t>Opnemen didactische taken?</a:t>
            </a:r>
          </a:p>
          <a:p>
            <a:endParaRPr lang="nl-BE" sz="1400" dirty="0" smtClean="0"/>
          </a:p>
          <a:p>
            <a:pPr>
              <a:buFont typeface="Arial" pitchFamily="34" charset="0"/>
              <a:buChar char="•"/>
            </a:pPr>
            <a:r>
              <a:rPr lang="nl-BE" sz="1400" dirty="0" smtClean="0"/>
              <a:t>Tijdsbesteding bedrijf versus universiteit</a:t>
            </a:r>
          </a:p>
          <a:p>
            <a:pPr>
              <a:buFont typeface="Arial" pitchFamily="34" charset="0"/>
              <a:buChar char="•"/>
            </a:pPr>
            <a:endParaRPr lang="nl-BE" sz="1400" dirty="0" smtClean="0"/>
          </a:p>
          <a:p>
            <a:endParaRPr lang="nl-BE" sz="1400"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17</a:t>
            </a:fld>
            <a:endParaRPr lang="nl-NL" sz="16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H:\powerpoint_pres\schermopbouw\egaal\schema_achtergrond_egaal.t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6499" name="Text Box 3"/>
          <p:cNvSpPr txBox="1">
            <a:spLocks noChangeArrowheads="1"/>
          </p:cNvSpPr>
          <p:nvPr/>
        </p:nvSpPr>
        <p:spPr bwMode="auto">
          <a:xfrm>
            <a:off x="1643118" y="4237055"/>
            <a:ext cx="3286072" cy="1708160"/>
          </a:xfrm>
          <a:prstGeom prst="rect">
            <a:avLst/>
          </a:prstGeom>
          <a:noFill/>
          <a:ln w="9525">
            <a:noFill/>
            <a:miter lim="800000"/>
            <a:headEnd/>
            <a:tailEnd/>
          </a:ln>
          <a:effectLst/>
        </p:spPr>
        <p:txBody>
          <a:bodyPr wrap="square">
            <a:spAutoFit/>
          </a:bodyPr>
          <a:lstStyle/>
          <a:p>
            <a:pPr>
              <a:lnSpc>
                <a:spcPct val="125000"/>
              </a:lnSpc>
            </a:pPr>
            <a:r>
              <a:rPr lang="nl-BE" sz="1400" dirty="0" smtClean="0"/>
              <a:t>Koning Albert </a:t>
            </a:r>
            <a:r>
              <a:rPr lang="nl-BE" sz="1400" dirty="0" err="1" smtClean="0"/>
              <a:t>II-laan</a:t>
            </a:r>
            <a:r>
              <a:rPr lang="nl-BE" sz="1400" dirty="0" smtClean="0"/>
              <a:t> 35, bus 16</a:t>
            </a:r>
            <a:endParaRPr lang="nl-BE" sz="1400" dirty="0"/>
          </a:p>
          <a:p>
            <a:pPr>
              <a:lnSpc>
                <a:spcPct val="125000"/>
              </a:lnSpc>
            </a:pPr>
            <a:r>
              <a:rPr lang="nl-BE" sz="1400" dirty="0" smtClean="0"/>
              <a:t>B-1030 </a:t>
            </a:r>
            <a:r>
              <a:rPr lang="nl-BE" sz="1400" dirty="0"/>
              <a:t>Brussel</a:t>
            </a:r>
          </a:p>
          <a:p>
            <a:pPr>
              <a:lnSpc>
                <a:spcPct val="125000"/>
              </a:lnSpc>
            </a:pPr>
            <a:r>
              <a:rPr lang="nl-BE" sz="1400" dirty="0"/>
              <a:t>Tel.: +32 (0)2 </a:t>
            </a:r>
            <a:r>
              <a:rPr lang="nl-BE" sz="1400" dirty="0" smtClean="0"/>
              <a:t>432 42 </a:t>
            </a:r>
            <a:r>
              <a:rPr lang="nl-BE" sz="1400" dirty="0"/>
              <a:t>00</a:t>
            </a:r>
          </a:p>
          <a:p>
            <a:pPr>
              <a:lnSpc>
                <a:spcPct val="125000"/>
              </a:lnSpc>
            </a:pPr>
            <a:r>
              <a:rPr lang="nl-BE" sz="1400" dirty="0"/>
              <a:t>Fax.: +32 (0)2 </a:t>
            </a:r>
            <a:r>
              <a:rPr lang="nl-BE" sz="1400" dirty="0" smtClean="0"/>
              <a:t>432 43 99</a:t>
            </a:r>
            <a:endParaRPr lang="nl-BE" sz="1400" dirty="0"/>
          </a:p>
          <a:p>
            <a:pPr>
              <a:lnSpc>
                <a:spcPct val="125000"/>
              </a:lnSpc>
            </a:pPr>
            <a:r>
              <a:rPr lang="nl-BE" sz="1400" dirty="0"/>
              <a:t>E-mail: info@</a:t>
            </a:r>
            <a:r>
              <a:rPr lang="nl-BE" sz="1400" dirty="0" err="1"/>
              <a:t>iwt.be</a:t>
            </a:r>
            <a:endParaRPr lang="nl-BE" sz="1400" dirty="0"/>
          </a:p>
          <a:p>
            <a:pPr>
              <a:lnSpc>
                <a:spcPct val="125000"/>
              </a:lnSpc>
            </a:pPr>
            <a:r>
              <a:rPr lang="nl-BE" sz="1400" dirty="0" err="1"/>
              <a:t>www.iwt.be</a:t>
            </a:r>
            <a:endParaRPr lang="nl-NL" sz="1400" dirty="0"/>
          </a:p>
        </p:txBody>
      </p:sp>
      <p:grpSp>
        <p:nvGrpSpPr>
          <p:cNvPr id="106500" name="Group 4"/>
          <p:cNvGrpSpPr>
            <a:grpSpLocks/>
          </p:cNvGrpSpPr>
          <p:nvPr/>
        </p:nvGrpSpPr>
        <p:grpSpPr bwMode="auto">
          <a:xfrm>
            <a:off x="1743106" y="1630370"/>
            <a:ext cx="7186612" cy="1781175"/>
            <a:chOff x="690" y="960"/>
            <a:chExt cx="4350" cy="1122"/>
          </a:xfrm>
        </p:grpSpPr>
        <p:sp>
          <p:nvSpPr>
            <p:cNvPr id="106501" name="Rectangle 5"/>
            <p:cNvSpPr>
              <a:spLocks noChangeAspect="1" noChangeArrowheads="1"/>
            </p:cNvSpPr>
            <p:nvPr/>
          </p:nvSpPr>
          <p:spPr bwMode="auto">
            <a:xfrm>
              <a:off x="690" y="960"/>
              <a:ext cx="1100" cy="732"/>
            </a:xfrm>
            <a:prstGeom prst="rect">
              <a:avLst/>
            </a:prstGeom>
            <a:solidFill>
              <a:srgbClr val="E1181E"/>
            </a:solidFill>
            <a:ln w="9525">
              <a:noFill/>
              <a:miter lim="800000"/>
              <a:headEnd/>
              <a:tailEnd/>
            </a:ln>
          </p:spPr>
          <p:txBody>
            <a:bodyPr/>
            <a:lstStyle/>
            <a:p>
              <a:endParaRPr lang="nl-BE"/>
            </a:p>
          </p:txBody>
        </p:sp>
        <p:sp>
          <p:nvSpPr>
            <p:cNvPr id="106502" name="Rectangle 6"/>
            <p:cNvSpPr>
              <a:spLocks noChangeAspect="1" noChangeArrowheads="1"/>
            </p:cNvSpPr>
            <p:nvPr/>
          </p:nvSpPr>
          <p:spPr bwMode="auto">
            <a:xfrm>
              <a:off x="1390" y="1061"/>
              <a:ext cx="352" cy="93"/>
            </a:xfrm>
            <a:prstGeom prst="rect">
              <a:avLst/>
            </a:prstGeom>
            <a:solidFill>
              <a:srgbClr val="FFFFFF"/>
            </a:solidFill>
            <a:ln w="9525">
              <a:noFill/>
              <a:miter lim="800000"/>
              <a:headEnd/>
              <a:tailEnd/>
            </a:ln>
          </p:spPr>
          <p:txBody>
            <a:bodyPr/>
            <a:lstStyle/>
            <a:p>
              <a:endParaRPr lang="nl-BE"/>
            </a:p>
          </p:txBody>
        </p:sp>
        <p:sp>
          <p:nvSpPr>
            <p:cNvPr id="106503" name="Rectangle 7"/>
            <p:cNvSpPr>
              <a:spLocks noChangeAspect="1" noChangeArrowheads="1"/>
            </p:cNvSpPr>
            <p:nvPr/>
          </p:nvSpPr>
          <p:spPr bwMode="auto">
            <a:xfrm>
              <a:off x="1516" y="1191"/>
              <a:ext cx="112" cy="400"/>
            </a:xfrm>
            <a:prstGeom prst="rect">
              <a:avLst/>
            </a:prstGeom>
            <a:solidFill>
              <a:srgbClr val="FFFFFF"/>
            </a:solidFill>
            <a:ln w="9525">
              <a:noFill/>
              <a:miter lim="800000"/>
              <a:headEnd/>
              <a:tailEnd/>
            </a:ln>
          </p:spPr>
          <p:txBody>
            <a:bodyPr/>
            <a:lstStyle/>
            <a:p>
              <a:endParaRPr lang="nl-BE"/>
            </a:p>
          </p:txBody>
        </p:sp>
        <p:sp>
          <p:nvSpPr>
            <p:cNvPr id="106504" name="Rectangle 8"/>
            <p:cNvSpPr>
              <a:spLocks noChangeAspect="1" noChangeArrowheads="1"/>
            </p:cNvSpPr>
            <p:nvPr/>
          </p:nvSpPr>
          <p:spPr bwMode="auto">
            <a:xfrm>
              <a:off x="827" y="1191"/>
              <a:ext cx="114" cy="400"/>
            </a:xfrm>
            <a:prstGeom prst="rect">
              <a:avLst/>
            </a:prstGeom>
            <a:solidFill>
              <a:srgbClr val="FFFFFF"/>
            </a:solidFill>
            <a:ln w="9525">
              <a:noFill/>
              <a:miter lim="800000"/>
              <a:headEnd/>
              <a:tailEnd/>
            </a:ln>
          </p:spPr>
          <p:txBody>
            <a:bodyPr/>
            <a:lstStyle/>
            <a:p>
              <a:endParaRPr lang="nl-BE"/>
            </a:p>
          </p:txBody>
        </p:sp>
        <p:sp>
          <p:nvSpPr>
            <p:cNvPr id="106505" name="Rectangle 9"/>
            <p:cNvSpPr>
              <a:spLocks noChangeAspect="1" noChangeArrowheads="1"/>
            </p:cNvSpPr>
            <p:nvPr/>
          </p:nvSpPr>
          <p:spPr bwMode="auto">
            <a:xfrm>
              <a:off x="827" y="1061"/>
              <a:ext cx="114" cy="93"/>
            </a:xfrm>
            <a:prstGeom prst="rect">
              <a:avLst/>
            </a:prstGeom>
            <a:solidFill>
              <a:srgbClr val="FFFFFF"/>
            </a:solidFill>
            <a:ln w="9525">
              <a:noFill/>
              <a:miter lim="800000"/>
              <a:headEnd/>
              <a:tailEnd/>
            </a:ln>
          </p:spPr>
          <p:txBody>
            <a:bodyPr/>
            <a:lstStyle/>
            <a:p>
              <a:endParaRPr lang="nl-BE"/>
            </a:p>
          </p:txBody>
        </p:sp>
        <p:sp>
          <p:nvSpPr>
            <p:cNvPr id="106506" name="Freeform 10"/>
            <p:cNvSpPr>
              <a:spLocks noChangeAspect="1"/>
            </p:cNvSpPr>
            <p:nvPr/>
          </p:nvSpPr>
          <p:spPr bwMode="auto">
            <a:xfrm>
              <a:off x="969" y="1191"/>
              <a:ext cx="235" cy="413"/>
            </a:xfrm>
            <a:custGeom>
              <a:avLst/>
              <a:gdLst/>
              <a:ahLst/>
              <a:cxnLst>
                <a:cxn ang="0">
                  <a:pos x="104" y="0"/>
                </a:cxn>
                <a:cxn ang="0">
                  <a:pos x="223" y="257"/>
                </a:cxn>
                <a:cxn ang="0">
                  <a:pos x="223" y="257"/>
                </a:cxn>
                <a:cxn ang="0">
                  <a:pos x="169" y="392"/>
                </a:cxn>
                <a:cxn ang="0">
                  <a:pos x="169" y="392"/>
                </a:cxn>
                <a:cxn ang="0">
                  <a:pos x="0" y="0"/>
                </a:cxn>
                <a:cxn ang="0">
                  <a:pos x="104" y="0"/>
                </a:cxn>
              </a:cxnLst>
              <a:rect l="0" t="0" r="r" b="b"/>
              <a:pathLst>
                <a:path w="223" h="392">
                  <a:moveTo>
                    <a:pt x="104" y="0"/>
                  </a:moveTo>
                  <a:lnTo>
                    <a:pt x="223" y="257"/>
                  </a:lnTo>
                  <a:lnTo>
                    <a:pt x="223" y="257"/>
                  </a:lnTo>
                  <a:lnTo>
                    <a:pt x="169" y="392"/>
                  </a:lnTo>
                  <a:lnTo>
                    <a:pt x="169" y="392"/>
                  </a:lnTo>
                  <a:lnTo>
                    <a:pt x="0" y="0"/>
                  </a:lnTo>
                  <a:lnTo>
                    <a:pt x="104" y="0"/>
                  </a:lnTo>
                  <a:close/>
                </a:path>
              </a:pathLst>
            </a:custGeom>
            <a:solidFill>
              <a:srgbClr val="FFFFFF"/>
            </a:solidFill>
            <a:ln w="9525">
              <a:noFill/>
              <a:round/>
              <a:headEnd/>
              <a:tailEnd/>
            </a:ln>
          </p:spPr>
          <p:txBody>
            <a:bodyPr/>
            <a:lstStyle/>
            <a:p>
              <a:endParaRPr lang="nl-BE"/>
            </a:p>
          </p:txBody>
        </p:sp>
        <p:sp>
          <p:nvSpPr>
            <p:cNvPr id="106507" name="Freeform 11"/>
            <p:cNvSpPr>
              <a:spLocks noChangeAspect="1"/>
            </p:cNvSpPr>
            <p:nvPr/>
          </p:nvSpPr>
          <p:spPr bwMode="auto">
            <a:xfrm>
              <a:off x="1175" y="1174"/>
              <a:ext cx="312" cy="430"/>
            </a:xfrm>
            <a:custGeom>
              <a:avLst/>
              <a:gdLst/>
              <a:ahLst/>
              <a:cxnLst>
                <a:cxn ang="0">
                  <a:pos x="184" y="16"/>
                </a:cxn>
                <a:cxn ang="0">
                  <a:pos x="127" y="150"/>
                </a:cxn>
                <a:cxn ang="0">
                  <a:pos x="127" y="150"/>
                </a:cxn>
                <a:cxn ang="0">
                  <a:pos x="54" y="0"/>
                </a:cxn>
                <a:cxn ang="0">
                  <a:pos x="54" y="0"/>
                </a:cxn>
                <a:cxn ang="0">
                  <a:pos x="0" y="150"/>
                </a:cxn>
                <a:cxn ang="0">
                  <a:pos x="0" y="150"/>
                </a:cxn>
                <a:cxn ang="0">
                  <a:pos x="127" y="408"/>
                </a:cxn>
                <a:cxn ang="0">
                  <a:pos x="127" y="408"/>
                </a:cxn>
                <a:cxn ang="0">
                  <a:pos x="296" y="16"/>
                </a:cxn>
                <a:cxn ang="0">
                  <a:pos x="184" y="16"/>
                </a:cxn>
              </a:cxnLst>
              <a:rect l="0" t="0" r="r" b="b"/>
              <a:pathLst>
                <a:path w="296" h="408">
                  <a:moveTo>
                    <a:pt x="184" y="16"/>
                  </a:moveTo>
                  <a:lnTo>
                    <a:pt x="127" y="150"/>
                  </a:lnTo>
                  <a:lnTo>
                    <a:pt x="127" y="150"/>
                  </a:lnTo>
                  <a:lnTo>
                    <a:pt x="54" y="0"/>
                  </a:lnTo>
                  <a:lnTo>
                    <a:pt x="54" y="0"/>
                  </a:lnTo>
                  <a:lnTo>
                    <a:pt x="0" y="150"/>
                  </a:lnTo>
                  <a:lnTo>
                    <a:pt x="0" y="150"/>
                  </a:lnTo>
                  <a:lnTo>
                    <a:pt x="127" y="408"/>
                  </a:lnTo>
                  <a:lnTo>
                    <a:pt x="127" y="408"/>
                  </a:lnTo>
                  <a:lnTo>
                    <a:pt x="296" y="16"/>
                  </a:lnTo>
                  <a:lnTo>
                    <a:pt x="184" y="16"/>
                  </a:lnTo>
                  <a:close/>
                </a:path>
              </a:pathLst>
            </a:custGeom>
            <a:solidFill>
              <a:srgbClr val="FFFFFF"/>
            </a:solidFill>
            <a:ln w="9525">
              <a:noFill/>
              <a:round/>
              <a:headEnd/>
              <a:tailEnd/>
            </a:ln>
          </p:spPr>
          <p:txBody>
            <a:bodyPr/>
            <a:lstStyle/>
            <a:p>
              <a:endParaRPr lang="nl-BE"/>
            </a:p>
          </p:txBody>
        </p:sp>
        <p:sp>
          <p:nvSpPr>
            <p:cNvPr id="106508" name="Rectangle 12"/>
            <p:cNvSpPr>
              <a:spLocks noChangeAspect="1" noChangeArrowheads="1"/>
            </p:cNvSpPr>
            <p:nvPr/>
          </p:nvSpPr>
          <p:spPr bwMode="auto">
            <a:xfrm>
              <a:off x="1968" y="1736"/>
              <a:ext cx="2974" cy="163"/>
            </a:xfrm>
            <a:prstGeom prst="rect">
              <a:avLst/>
            </a:prstGeom>
            <a:noFill/>
            <a:ln w="9525">
              <a:noFill/>
              <a:miter lim="800000"/>
              <a:headEnd/>
              <a:tailEnd/>
            </a:ln>
          </p:spPr>
          <p:txBody>
            <a:bodyPr lIns="0" tIns="0" rIns="0" bIns="0"/>
            <a:lstStyle/>
            <a:p>
              <a:pPr>
                <a:lnSpc>
                  <a:spcPct val="100000"/>
                </a:lnSpc>
                <a:spcBef>
                  <a:spcPct val="50000"/>
                </a:spcBef>
              </a:pPr>
              <a:r>
                <a:rPr lang="nl-NL" sz="1600" dirty="0" smtClean="0"/>
                <a:t>agentschap voor </a:t>
              </a:r>
              <a:r>
                <a:rPr lang="nl-NL" sz="1600" dirty="0"/>
                <a:t>Innovatie</a:t>
              </a:r>
            </a:p>
            <a:p>
              <a:pPr>
                <a:lnSpc>
                  <a:spcPct val="50000"/>
                </a:lnSpc>
                <a:spcBef>
                  <a:spcPct val="50000"/>
                </a:spcBef>
              </a:pPr>
              <a:r>
                <a:rPr lang="nl-NL" sz="1600" dirty="0"/>
                <a:t>door Wetenschap en </a:t>
              </a:r>
              <a:r>
                <a:rPr lang="nl-NL" sz="1600" dirty="0" smtClean="0"/>
                <a:t>Technologie</a:t>
              </a:r>
              <a:endParaRPr lang="nl-NL" sz="1600" dirty="0"/>
            </a:p>
            <a:p>
              <a:pPr>
                <a:lnSpc>
                  <a:spcPct val="100000"/>
                </a:lnSpc>
                <a:spcBef>
                  <a:spcPct val="50000"/>
                </a:spcBef>
              </a:pPr>
              <a:endParaRPr lang="nl-NL" sz="1400" dirty="0"/>
            </a:p>
          </p:txBody>
        </p:sp>
        <p:sp>
          <p:nvSpPr>
            <p:cNvPr id="106509" name="Rectangle 13"/>
            <p:cNvSpPr>
              <a:spLocks noChangeAspect="1" noChangeArrowheads="1"/>
            </p:cNvSpPr>
            <p:nvPr/>
          </p:nvSpPr>
          <p:spPr bwMode="auto">
            <a:xfrm>
              <a:off x="1968" y="1919"/>
              <a:ext cx="3072" cy="163"/>
            </a:xfrm>
            <a:prstGeom prst="rect">
              <a:avLst/>
            </a:prstGeom>
            <a:noFill/>
            <a:ln w="9525">
              <a:noFill/>
              <a:miter lim="800000"/>
              <a:headEnd/>
              <a:tailEnd/>
            </a:ln>
          </p:spPr>
          <p:txBody>
            <a:bodyPr lIns="0" tIns="0" rIns="0" bIns="0"/>
            <a:lstStyle/>
            <a:p>
              <a:pPr>
                <a:lnSpc>
                  <a:spcPct val="100000"/>
                </a:lnSpc>
                <a:spcBef>
                  <a:spcPct val="50000"/>
                </a:spcBef>
              </a:pPr>
              <a:endParaRPr lang="en-GB" sz="3200" b="1">
                <a:solidFill>
                  <a:srgbClr val="FFFFFF"/>
                </a:solidFill>
                <a:latin typeface="Frutiger 45 Light" pitchFamily="34" charset="0"/>
              </a:endParaRPr>
            </a:p>
          </p:txBody>
        </p:sp>
      </p:grpSp>
    </p:spTree>
  </p:cSld>
  <p:clrMapOvr>
    <a:masterClrMapping/>
  </p:clrMapOvr>
  <p:transition advTm="496"/>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2</a:t>
            </a:fld>
            <a:endParaRPr lang="nl-NL" sz="1600"/>
          </a:p>
        </p:txBody>
      </p:sp>
      <p:graphicFrame>
        <p:nvGraphicFramePr>
          <p:cNvPr id="1026" name="Object 2"/>
          <p:cNvGraphicFramePr>
            <a:graphicFrameLocks noChangeAspect="1"/>
          </p:cNvGraphicFramePr>
          <p:nvPr/>
        </p:nvGraphicFramePr>
        <p:xfrm>
          <a:off x="2498725" y="3086100"/>
          <a:ext cx="4144963" cy="685800"/>
        </p:xfrm>
        <a:graphic>
          <a:graphicData uri="http://schemas.openxmlformats.org/presentationml/2006/ole">
            <p:oleObj spid="_x0000_s1026" name="Packager Shell Object" showAsIcon="1" r:id="rId3" imgW="4144320" imgH="685440" progId="Package">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ctrTitle"/>
          </p:nvPr>
        </p:nvSpPr>
        <p:spPr>
          <a:xfrm>
            <a:off x="1151620" y="2564904"/>
            <a:ext cx="7405687" cy="1065212"/>
          </a:xfrm>
        </p:spPr>
        <p:txBody>
          <a:bodyPr/>
          <a:lstStyle/>
          <a:p>
            <a:pPr algn="ctr"/>
            <a:r>
              <a:rPr lang="en-GB" dirty="0" err="1" smtClean="0"/>
              <a:t>Intersectoriële</a:t>
            </a:r>
            <a:r>
              <a:rPr lang="en-GB" dirty="0" smtClean="0"/>
              <a:t> </a:t>
            </a:r>
            <a:r>
              <a:rPr lang="en-GB" dirty="0" err="1" smtClean="0"/>
              <a:t>mobiliteit</a:t>
            </a:r>
            <a:r>
              <a:rPr lang="en-GB" dirty="0" smtClean="0"/>
              <a:t>:</a:t>
            </a:r>
            <a:br>
              <a:rPr lang="en-GB" dirty="0" smtClean="0"/>
            </a:br>
            <a:r>
              <a:rPr lang="en-GB" dirty="0" smtClean="0"/>
              <a:t>Baekeland- en </a:t>
            </a:r>
            <a:r>
              <a:rPr lang="en-GB" dirty="0" err="1" smtClean="0"/>
              <a:t>Innovatiemandaten</a:t>
            </a:r>
            <a:endParaRPr lang="en-GB" dirty="0"/>
          </a:p>
        </p:txBody>
      </p:sp>
      <p:sp>
        <p:nvSpPr>
          <p:cNvPr id="77827" name="Rectangle 1027"/>
          <p:cNvSpPr>
            <a:spLocks noGrp="1" noChangeArrowheads="1"/>
          </p:cNvSpPr>
          <p:nvPr>
            <p:ph type="subTitle" idx="1"/>
          </p:nvPr>
        </p:nvSpPr>
        <p:spPr>
          <a:xfrm>
            <a:off x="1151620" y="4005064"/>
            <a:ext cx="7405687" cy="820738"/>
          </a:xfrm>
        </p:spPr>
        <p:txBody>
          <a:bodyPr/>
          <a:lstStyle/>
          <a:p>
            <a:pPr algn="ctr"/>
            <a:r>
              <a:rPr lang="en-GB" dirty="0" smtClean="0"/>
              <a:t>IWT-</a:t>
            </a:r>
            <a:r>
              <a:rPr lang="en-GB" dirty="0" err="1" smtClean="0"/>
              <a:t>steunkanalen</a:t>
            </a:r>
            <a:r>
              <a:rPr lang="en-GB" dirty="0" smtClean="0"/>
              <a:t> </a:t>
            </a:r>
            <a:r>
              <a:rPr lang="en-GB" dirty="0" err="1" smtClean="0"/>
              <a:t>voor</a:t>
            </a:r>
            <a:r>
              <a:rPr lang="en-GB" dirty="0" smtClean="0"/>
              <a:t> </a:t>
            </a:r>
            <a:r>
              <a:rPr lang="en-GB" dirty="0" err="1" smtClean="0"/>
              <a:t>onderzoekers</a:t>
            </a:r>
            <a:endParaRPr lang="en-GB" dirty="0"/>
          </a:p>
        </p:txBody>
      </p:sp>
      <p:sp>
        <p:nvSpPr>
          <p:cNvPr id="77830" name="Text Box 1030"/>
          <p:cNvSpPr txBox="1">
            <a:spLocks noChangeArrowheads="1"/>
          </p:cNvSpPr>
          <p:nvPr/>
        </p:nvSpPr>
        <p:spPr bwMode="white">
          <a:xfrm>
            <a:off x="1043608" y="5949280"/>
            <a:ext cx="3124200" cy="467179"/>
          </a:xfrm>
          <a:prstGeom prst="rect">
            <a:avLst/>
          </a:prstGeom>
          <a:noFill/>
          <a:ln w="9525">
            <a:noFill/>
            <a:miter lim="800000"/>
            <a:headEnd/>
            <a:tailEnd/>
          </a:ln>
          <a:effectLst/>
        </p:spPr>
        <p:txBody>
          <a:bodyPr>
            <a:spAutoFit/>
          </a:bodyPr>
          <a:lstStyle/>
          <a:p>
            <a:pPr>
              <a:spcBef>
                <a:spcPct val="50000"/>
              </a:spcBef>
            </a:pPr>
            <a:r>
              <a:rPr lang="nl-BE" sz="1800" dirty="0" smtClean="0"/>
              <a:t>Veerle Cauwenberg</a:t>
            </a:r>
            <a:endParaRPr lang="en-GB" sz="1800" dirty="0"/>
          </a:p>
        </p:txBody>
      </p:sp>
      <p:sp>
        <p:nvSpPr>
          <p:cNvPr id="77831" name="Text Box 1031"/>
          <p:cNvSpPr txBox="1">
            <a:spLocks noChangeArrowheads="1"/>
          </p:cNvSpPr>
          <p:nvPr/>
        </p:nvSpPr>
        <p:spPr bwMode="white">
          <a:xfrm>
            <a:off x="1043608" y="5373216"/>
            <a:ext cx="7391400" cy="523875"/>
          </a:xfrm>
          <a:prstGeom prst="rect">
            <a:avLst/>
          </a:prstGeom>
          <a:noFill/>
          <a:ln w="9525">
            <a:noFill/>
            <a:miter lim="800000"/>
            <a:headEnd/>
            <a:tailEnd/>
          </a:ln>
          <a:effectLst/>
        </p:spPr>
        <p:txBody>
          <a:bodyPr>
            <a:spAutoFit/>
          </a:bodyPr>
          <a:lstStyle/>
          <a:p>
            <a:pPr>
              <a:spcBef>
                <a:spcPct val="50000"/>
              </a:spcBef>
            </a:pPr>
            <a:fld id="{F4C79859-FCA7-4F83-8F15-1A24ADD2DCF9}" type="datetime4">
              <a:rPr lang="nl-BE" sz="1600"/>
              <a:pPr>
                <a:spcBef>
                  <a:spcPct val="50000"/>
                </a:spcBef>
              </a:pPr>
              <a:t>21 juni 2012</a:t>
            </a:fld>
            <a:endParaRPr lang="en-GB"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p>
            <a:r>
              <a:rPr lang="nl-NL" smtClean="0"/>
              <a:t> </a:t>
            </a:r>
            <a:fld id="{7557AFE4-FDA4-4FC7-817B-7D64793FB861}" type="slidenum">
              <a:rPr lang="nl-NL" sz="1600" smtClean="0"/>
              <a:pPr/>
              <a:t>4</a:t>
            </a:fld>
            <a:endParaRPr lang="nl-NL" sz="1600" smtClean="0"/>
          </a:p>
        </p:txBody>
      </p:sp>
      <p:sp>
        <p:nvSpPr>
          <p:cNvPr id="7171" name="Rectangle 5"/>
          <p:cNvSpPr>
            <a:spLocks noGrp="1" noChangeArrowheads="1"/>
          </p:cNvSpPr>
          <p:nvPr>
            <p:ph type="title"/>
          </p:nvPr>
        </p:nvSpPr>
        <p:spPr/>
        <p:txBody>
          <a:bodyPr/>
          <a:lstStyle/>
          <a:p>
            <a:pPr eaLnBrk="1" hangingPunct="1"/>
            <a:r>
              <a:rPr lang="en-GB" dirty="0" smtClean="0"/>
              <a:t>Baekeland-</a:t>
            </a:r>
            <a:r>
              <a:rPr lang="en-GB" dirty="0" err="1" smtClean="0"/>
              <a:t>programma</a:t>
            </a:r>
            <a:endParaRPr lang="en-GB" dirty="0" smtClean="0"/>
          </a:p>
        </p:txBody>
      </p:sp>
      <p:sp>
        <p:nvSpPr>
          <p:cNvPr id="7172" name="Rectangle 6"/>
          <p:cNvSpPr>
            <a:spLocks noGrp="1" noChangeArrowheads="1"/>
          </p:cNvSpPr>
          <p:nvPr>
            <p:ph type="body" idx="1"/>
          </p:nvPr>
        </p:nvSpPr>
        <p:spPr>
          <a:xfrm>
            <a:off x="1475656" y="1700808"/>
            <a:ext cx="7416824" cy="4495800"/>
          </a:xfrm>
        </p:spPr>
        <p:txBody>
          <a:bodyPr/>
          <a:lstStyle/>
          <a:p>
            <a:pPr algn="just" eaLnBrk="1" hangingPunct="1">
              <a:buFontTx/>
              <a:buChar char="•"/>
            </a:pPr>
            <a:r>
              <a:rPr lang="nl-BE" sz="1400" dirty="0" err="1" smtClean="0">
                <a:solidFill>
                  <a:schemeClr val="tx2"/>
                </a:solidFill>
                <a:cs typeface="Arial" charset="0"/>
              </a:rPr>
              <a:t>Baekeland-mandaten</a:t>
            </a:r>
            <a:r>
              <a:rPr lang="nl-BE" sz="1400" dirty="0" smtClean="0">
                <a:solidFill>
                  <a:schemeClr val="tx2"/>
                </a:solidFill>
                <a:cs typeface="Arial" charset="0"/>
              </a:rPr>
              <a:t> bieden </a:t>
            </a:r>
            <a:r>
              <a:rPr lang="nl-BE" sz="1400" dirty="0" smtClean="0">
                <a:solidFill>
                  <a:schemeClr val="tx1"/>
                </a:solidFill>
                <a:cs typeface="Arial" charset="0"/>
              </a:rPr>
              <a:t>onderzoekers de kans een doctoraat uit te voeren in nauwe samenwerking met het bedrijfsleven</a:t>
            </a:r>
          </a:p>
          <a:p>
            <a:pPr algn="just" eaLnBrk="1" hangingPunct="1"/>
            <a:endParaRPr lang="nl-BE" sz="1400" dirty="0" smtClean="0">
              <a:solidFill>
                <a:schemeClr val="tx2"/>
              </a:solidFill>
              <a:cs typeface="Arial" charset="0"/>
            </a:endParaRPr>
          </a:p>
          <a:p>
            <a:pPr algn="just">
              <a:buFontTx/>
              <a:buChar char="•"/>
            </a:pPr>
            <a:r>
              <a:rPr lang="nl-NL" sz="1400" dirty="0" smtClean="0">
                <a:solidFill>
                  <a:schemeClr val="tx1"/>
                </a:solidFill>
                <a:cs typeface="Calibri" pitchFamily="34" charset="0"/>
              </a:rPr>
              <a:t>Steunkanaal staat open voor kandidaten uit alle wetenschapsdomeinen, leeftijden, nationaliteiten en richt zich zowel tot pas afgestudeerden als medewerkers binnen bedrijven;</a:t>
            </a:r>
          </a:p>
          <a:p>
            <a:pPr algn="just"/>
            <a:endParaRPr lang="nl-NL" sz="1400" dirty="0" smtClean="0">
              <a:solidFill>
                <a:schemeClr val="tx1"/>
              </a:solidFill>
              <a:cs typeface="Calibri" pitchFamily="34" charset="0"/>
            </a:endParaRPr>
          </a:p>
          <a:p>
            <a:pPr algn="just">
              <a:buFontTx/>
              <a:buChar char="•"/>
            </a:pPr>
            <a:r>
              <a:rPr lang="nl-NL" sz="1400" dirty="0" smtClean="0">
                <a:solidFill>
                  <a:schemeClr val="tx1"/>
                </a:solidFill>
                <a:cs typeface="Calibri" pitchFamily="34" charset="0"/>
              </a:rPr>
              <a:t>Finaliteit: vorming van onderzoekers, project voldoet aan de gangbare criteria voor doctoraatswaardig onderzoek; promotor aan een Vlaamse universiteit staat in voor de wetenschappelijke begeleiding / toekenning van het doctoraatsdiploma; </a:t>
            </a:r>
          </a:p>
          <a:p>
            <a:pPr algn="just"/>
            <a:r>
              <a:rPr lang="nl-NL" sz="1400" dirty="0" smtClean="0">
                <a:solidFill>
                  <a:schemeClr val="tx1"/>
                </a:solidFill>
                <a:cs typeface="Calibri" pitchFamily="34" charset="0"/>
              </a:rPr>
              <a:t>	Onderzoek dat, in geval van succes, een duidelijke economische finaliteit heeft en een meerwaarde biedt voor het betrokken bedrijf;</a:t>
            </a:r>
          </a:p>
          <a:p>
            <a:pPr algn="just"/>
            <a:endParaRPr lang="nl-NL" sz="1400" dirty="0" smtClean="0">
              <a:solidFill>
                <a:schemeClr val="tx1"/>
              </a:solidFill>
              <a:cs typeface="Calibri" pitchFamily="34" charset="0"/>
            </a:endParaRPr>
          </a:p>
          <a:p>
            <a:pPr algn="just">
              <a:buFontTx/>
              <a:buChar char="•"/>
            </a:pPr>
            <a:r>
              <a:rPr lang="nl-BE" sz="1400" dirty="0" smtClean="0">
                <a:solidFill>
                  <a:schemeClr val="tx1"/>
                </a:solidFill>
                <a:cs typeface="Arial" charset="0"/>
              </a:rPr>
              <a:t>Een bedrijf met exploitatievestiging is Vlaanderen is aanvrager, staat in voor de strategische oriëntatie van het project en voor cofinanciering;</a:t>
            </a:r>
          </a:p>
          <a:p>
            <a:pPr algn="just"/>
            <a:endParaRPr lang="nl-BE" sz="1400" dirty="0" smtClean="0">
              <a:solidFill>
                <a:schemeClr val="tx1"/>
              </a:solidFill>
              <a:cs typeface="Arial" charset="0"/>
            </a:endParaRPr>
          </a:p>
          <a:p>
            <a:pPr algn="just">
              <a:buFontTx/>
              <a:buChar char="•"/>
            </a:pPr>
            <a:r>
              <a:rPr lang="nl-NL" sz="1400" dirty="0" smtClean="0">
                <a:solidFill>
                  <a:schemeClr val="tx1"/>
                </a:solidFill>
                <a:cs typeface="Calibri" pitchFamily="34" charset="0"/>
              </a:rPr>
              <a:t>Met de </a:t>
            </a:r>
            <a:r>
              <a:rPr lang="nl-NL" sz="1400" dirty="0" err="1" smtClean="0">
                <a:solidFill>
                  <a:schemeClr val="tx1"/>
                </a:solidFill>
                <a:cs typeface="Calibri" pitchFamily="34" charset="0"/>
              </a:rPr>
              <a:t>Baekeland-mandaten</a:t>
            </a:r>
            <a:r>
              <a:rPr lang="nl-NL" sz="1400" dirty="0" smtClean="0">
                <a:solidFill>
                  <a:schemeClr val="tx1"/>
                </a:solidFill>
                <a:cs typeface="Calibri" pitchFamily="34" charset="0"/>
              </a:rPr>
              <a:t> willen we de mobiliteit van de onderzoekers tussen de academische en de industriële wereld bevorderen, en tevens de internationale mobiliteit.</a:t>
            </a:r>
          </a:p>
          <a:p>
            <a:pPr algn="just"/>
            <a:endParaRPr lang="nl-NL" sz="1400" dirty="0" smtClean="0">
              <a:solidFill>
                <a:srgbClr val="00B0F0"/>
              </a:solidFill>
              <a:cs typeface="Calibri" pitchFamily="34" charset="0"/>
            </a:endParaRPr>
          </a:p>
          <a:p>
            <a:pPr algn="just" eaLnBrk="1" hangingPunct="1"/>
            <a:endParaRPr lang="nl-BE" sz="1400" dirty="0" smtClean="0">
              <a:solidFill>
                <a:schemeClr val="tx2"/>
              </a:solidFill>
              <a:cs typeface="Arial" charset="0"/>
            </a:endParaRPr>
          </a:p>
          <a:p>
            <a:pPr algn="just" eaLnBrk="1" hangingPunct="1">
              <a:buFontTx/>
              <a:buChar char="•"/>
            </a:pPr>
            <a:endParaRPr lang="nl-NL" sz="1400" dirty="0" smtClean="0">
              <a:cs typeface="Calibri" pitchFamily="34" charset="0"/>
            </a:endParaRPr>
          </a:p>
          <a:p>
            <a:pPr algn="just" eaLnBrk="1" hangingPunct="1">
              <a:buFontTx/>
              <a:buChar char="•"/>
            </a:pPr>
            <a:endParaRPr lang="nl-NL" sz="1400" dirty="0" smtClean="0">
              <a:cs typeface="Calibri" pitchFamily="34" charset="0"/>
            </a:endParaRPr>
          </a:p>
          <a:p>
            <a:pPr algn="just" eaLnBrk="1" hangingPunct="1"/>
            <a:endParaRPr lang="nl-NL" sz="1400" dirty="0" smtClean="0">
              <a:cs typeface="Calibri" pitchFamily="34" charset="0"/>
            </a:endParaRPr>
          </a:p>
          <a:p>
            <a:pPr algn="just" eaLnBrk="1" hangingPunct="1"/>
            <a:endParaRPr lang="nl-NL" sz="1400" dirty="0" smtClean="0">
              <a:cs typeface="Calibri" pitchFamily="34" charset="0"/>
            </a:endParaRPr>
          </a:p>
          <a:p>
            <a:pPr algn="just" eaLnBrk="1" hangingPunct="1"/>
            <a:endParaRPr lang="nl-BE" sz="1800" dirty="0" smtClean="0"/>
          </a:p>
          <a:p>
            <a:pPr algn="just" eaLnBrk="1" hangingPunct="1"/>
            <a:endParaRPr lang="nl-NL" dirty="0" smtClean="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 calcmode="lin" valueType="num">
                                      <p:cBhvr additive="base">
                                        <p:cTn id="7" dur="500" fill="hold"/>
                                        <p:tgtEl>
                                          <p:spTgt spid="71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2">
                                            <p:txEl>
                                              <p:pRg st="2" end="2"/>
                                            </p:txEl>
                                          </p:spTgt>
                                        </p:tgtEl>
                                        <p:attrNameLst>
                                          <p:attrName>style.visibility</p:attrName>
                                        </p:attrNameLst>
                                      </p:cBhvr>
                                      <p:to>
                                        <p:strVal val="visible"/>
                                      </p:to>
                                    </p:set>
                                    <p:anim calcmode="lin" valueType="num">
                                      <p:cBhvr additive="base">
                                        <p:cTn id="13" dur="500" fill="hold"/>
                                        <p:tgtEl>
                                          <p:spTgt spid="717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2">
                                            <p:txEl>
                                              <p:pRg st="4" end="4"/>
                                            </p:txEl>
                                          </p:spTgt>
                                        </p:tgtEl>
                                        <p:attrNameLst>
                                          <p:attrName>style.visibility</p:attrName>
                                        </p:attrNameLst>
                                      </p:cBhvr>
                                      <p:to>
                                        <p:strVal val="visible"/>
                                      </p:to>
                                    </p:set>
                                    <p:anim calcmode="lin" valueType="num">
                                      <p:cBhvr additive="base">
                                        <p:cTn id="19" dur="500" fill="hold"/>
                                        <p:tgtEl>
                                          <p:spTgt spid="717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2">
                                            <p:txEl>
                                              <p:pRg st="5" end="5"/>
                                            </p:txEl>
                                          </p:spTgt>
                                        </p:tgtEl>
                                        <p:attrNameLst>
                                          <p:attrName>style.visibility</p:attrName>
                                        </p:attrNameLst>
                                      </p:cBhvr>
                                      <p:to>
                                        <p:strVal val="visible"/>
                                      </p:to>
                                    </p:set>
                                    <p:anim calcmode="lin" valueType="num">
                                      <p:cBhvr additive="base">
                                        <p:cTn id="25" dur="500" fill="hold"/>
                                        <p:tgtEl>
                                          <p:spTgt spid="717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2">
                                            <p:txEl>
                                              <p:pRg st="7" end="7"/>
                                            </p:txEl>
                                          </p:spTgt>
                                        </p:tgtEl>
                                        <p:attrNameLst>
                                          <p:attrName>style.visibility</p:attrName>
                                        </p:attrNameLst>
                                      </p:cBhvr>
                                      <p:to>
                                        <p:strVal val="visible"/>
                                      </p:to>
                                    </p:set>
                                    <p:anim calcmode="lin" valueType="num">
                                      <p:cBhvr additive="base">
                                        <p:cTn id="31" dur="500" fill="hold"/>
                                        <p:tgtEl>
                                          <p:spTgt spid="717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2">
                                            <p:txEl>
                                              <p:pRg st="9" end="9"/>
                                            </p:txEl>
                                          </p:spTgt>
                                        </p:tgtEl>
                                        <p:attrNameLst>
                                          <p:attrName>style.visibility</p:attrName>
                                        </p:attrNameLst>
                                      </p:cBhvr>
                                      <p:to>
                                        <p:strVal val="visible"/>
                                      </p:to>
                                    </p:set>
                                    <p:anim calcmode="lin" valueType="num">
                                      <p:cBhvr additive="base">
                                        <p:cTn id="37" dur="500" fill="hold"/>
                                        <p:tgtEl>
                                          <p:spTgt spid="717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Innovatiemandaten</a:t>
            </a:r>
            <a:endParaRPr lang="nl-BE" dirty="0"/>
          </a:p>
        </p:txBody>
      </p:sp>
      <p:sp>
        <p:nvSpPr>
          <p:cNvPr id="3" name="Content Placeholder 2"/>
          <p:cNvSpPr>
            <a:spLocks noGrp="1"/>
          </p:cNvSpPr>
          <p:nvPr>
            <p:ph idx="1"/>
          </p:nvPr>
        </p:nvSpPr>
        <p:spPr>
          <a:xfrm>
            <a:off x="1259632" y="1700808"/>
            <a:ext cx="7632848" cy="4267200"/>
          </a:xfrm>
        </p:spPr>
        <p:txBody>
          <a:bodyPr/>
          <a:lstStyle/>
          <a:p>
            <a:pPr>
              <a:buFont typeface="Arial" pitchFamily="34" charset="0"/>
              <a:buChar char="•"/>
            </a:pPr>
            <a:r>
              <a:rPr lang="nl-BE" sz="1400" dirty="0" smtClean="0">
                <a:solidFill>
                  <a:schemeClr val="tx1"/>
                </a:solidFill>
              </a:rPr>
              <a:t>Innovatiemandaten</a:t>
            </a:r>
            <a:r>
              <a:rPr lang="nl-BE" dirty="0" smtClean="0">
                <a:solidFill>
                  <a:schemeClr val="tx1"/>
                </a:solidFill>
              </a:rPr>
              <a:t> </a:t>
            </a:r>
            <a:r>
              <a:rPr lang="nl-BE" sz="1400" dirty="0" smtClean="0">
                <a:solidFill>
                  <a:schemeClr val="tx1"/>
                </a:solidFill>
              </a:rPr>
              <a:t>bieden postdoctorale onderzoekers de kans om activiteiten uit te voeren (project) om hun onderzoeksresultaten effectief te transfereren naar het bedrijfsleven </a:t>
            </a:r>
          </a:p>
          <a:p>
            <a:pPr>
              <a:buFont typeface="Arial" pitchFamily="34" charset="0"/>
              <a:buChar char="•"/>
            </a:pPr>
            <a:endParaRPr lang="nl-BE" sz="1400" dirty="0" smtClean="0">
              <a:solidFill>
                <a:schemeClr val="tx1"/>
              </a:solidFill>
            </a:endParaRPr>
          </a:p>
          <a:p>
            <a:pPr>
              <a:buFont typeface="Arial" pitchFamily="34" charset="0"/>
              <a:buChar char="•"/>
            </a:pPr>
            <a:r>
              <a:rPr lang="nl-NL" sz="1400" dirty="0" smtClean="0">
                <a:solidFill>
                  <a:schemeClr val="tx1"/>
                </a:solidFill>
                <a:cs typeface="Calibri" pitchFamily="34" charset="0"/>
              </a:rPr>
              <a:t>Steunkanaal staat open voor kandidaten uit alle wetenschapsdomeinen, leeftijden, nationaliteiten die hun doctoraat behaalden (of binnen de 6 maanden zullen behalen);</a:t>
            </a:r>
            <a:endParaRPr lang="nl-BE" sz="1400" dirty="0" smtClean="0">
              <a:solidFill>
                <a:schemeClr val="tx1"/>
              </a:solidFill>
            </a:endParaRPr>
          </a:p>
          <a:p>
            <a:pPr>
              <a:buFont typeface="Arial" pitchFamily="34" charset="0"/>
              <a:buChar char="•"/>
            </a:pPr>
            <a:endParaRPr lang="nl-BE" sz="1400" dirty="0" smtClean="0">
              <a:solidFill>
                <a:schemeClr val="tx1"/>
              </a:solidFill>
            </a:endParaRPr>
          </a:p>
          <a:p>
            <a:pPr>
              <a:buFont typeface="Arial" pitchFamily="34" charset="0"/>
              <a:buChar char="•"/>
            </a:pPr>
            <a:r>
              <a:rPr lang="nl-BE" sz="1400" dirty="0" smtClean="0">
                <a:solidFill>
                  <a:schemeClr val="tx1"/>
                </a:solidFill>
              </a:rPr>
              <a:t>2 of 3 jaar strategisch basisonderzoek: risico’s zijn nog te groot om reeds als industrieel O&amp;</a:t>
            </a:r>
            <a:r>
              <a:rPr lang="nl-BE" sz="1400" dirty="0" err="1" smtClean="0">
                <a:solidFill>
                  <a:schemeClr val="tx1"/>
                </a:solidFill>
              </a:rPr>
              <a:t>O-project</a:t>
            </a:r>
            <a:r>
              <a:rPr lang="nl-BE" sz="1400" dirty="0" smtClean="0">
                <a:solidFill>
                  <a:schemeClr val="tx1"/>
                </a:solidFill>
              </a:rPr>
              <a:t> uit te voeren;</a:t>
            </a:r>
          </a:p>
          <a:p>
            <a:pPr>
              <a:buFont typeface="Arial" pitchFamily="34" charset="0"/>
              <a:buChar char="•"/>
            </a:pPr>
            <a:endParaRPr lang="nl-BE" sz="1400" dirty="0" smtClean="0">
              <a:solidFill>
                <a:schemeClr val="tx1"/>
              </a:solidFill>
            </a:endParaRPr>
          </a:p>
          <a:p>
            <a:pPr>
              <a:buFont typeface="Arial" pitchFamily="34" charset="0"/>
              <a:buChar char="•"/>
            </a:pPr>
            <a:r>
              <a:rPr lang="nl-BE" sz="1400" dirty="0" smtClean="0">
                <a:solidFill>
                  <a:schemeClr val="tx1"/>
                </a:solidFill>
              </a:rPr>
              <a:t>Transfer van resultaten naar een bestaand bedrijf, of naar een nieuw op te richten spin-off bedrijf met industriële activiteit in Vlaanderen. Ook hier wordt de mobiliteit van de onderzoeker tussen academische en industriële wereld sterk aangemoedigd;</a:t>
            </a:r>
          </a:p>
          <a:p>
            <a:pPr>
              <a:buFont typeface="Arial" pitchFamily="34" charset="0"/>
              <a:buChar char="•"/>
            </a:pPr>
            <a:endParaRPr lang="nl-BE" sz="1400" dirty="0" smtClean="0">
              <a:solidFill>
                <a:schemeClr val="tx1"/>
              </a:solidFill>
            </a:endParaRPr>
          </a:p>
          <a:p>
            <a:pPr>
              <a:buFont typeface="Arial" pitchFamily="34" charset="0"/>
              <a:buChar char="•"/>
            </a:pPr>
            <a:r>
              <a:rPr lang="nl-BE" sz="1400" dirty="0" smtClean="0">
                <a:solidFill>
                  <a:schemeClr val="tx1"/>
                </a:solidFill>
                <a:cs typeface="Arial" charset="0"/>
              </a:rPr>
              <a:t>Een bedrijf met exploitatievestiging is Vlaanderen is industriële promotor c.q. aanvrager, staat mee in voor de strategische oriëntatie van het project en in de tweede fase voor cofinanciering.</a:t>
            </a:r>
          </a:p>
          <a:p>
            <a:pPr>
              <a:buFont typeface="Arial" pitchFamily="34" charset="0"/>
              <a:buChar char="•"/>
            </a:pPr>
            <a:endParaRPr lang="nl-BE" sz="1400" dirty="0" smtClean="0">
              <a:solidFill>
                <a:schemeClr val="tx1"/>
              </a:solidFill>
            </a:endParaRPr>
          </a:p>
          <a:p>
            <a:pPr>
              <a:buFont typeface="Arial" pitchFamily="34" charset="0"/>
              <a:buChar char="•"/>
            </a:pPr>
            <a:endParaRPr lang="nl-BE" sz="1400" dirty="0" smtClean="0">
              <a:solidFill>
                <a:srgbClr val="00B050"/>
              </a:solidFill>
            </a:endParaRPr>
          </a:p>
          <a:p>
            <a:pPr>
              <a:buFont typeface="Arial" pitchFamily="34" charset="0"/>
              <a:buChar char="•"/>
            </a:pPr>
            <a:endParaRPr lang="nl-BE" sz="1400" dirty="0" smtClean="0">
              <a:solidFill>
                <a:srgbClr val="00B050"/>
              </a:solidFill>
            </a:endParaRPr>
          </a:p>
          <a:p>
            <a:pPr>
              <a:buFont typeface="Arial" pitchFamily="34" charset="0"/>
              <a:buChar char="•"/>
            </a:pPr>
            <a:endParaRPr lang="nl-BE" sz="1400" dirty="0">
              <a:solidFill>
                <a:srgbClr val="00B0F0"/>
              </a:solidFill>
            </a:endParaRPr>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5</a:t>
            </a:fld>
            <a:endParaRPr lang="nl-NL"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IWT-mandaten</a:t>
            </a:r>
            <a:endParaRPr lang="nl-BE"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6</a:t>
            </a:fld>
            <a:endParaRPr lang="nl-NL" sz="1600"/>
          </a:p>
        </p:txBody>
      </p:sp>
      <p:sp>
        <p:nvSpPr>
          <p:cNvPr id="6" name="Cloud 5"/>
          <p:cNvSpPr/>
          <p:nvPr/>
        </p:nvSpPr>
        <p:spPr>
          <a:xfrm>
            <a:off x="2843808" y="5589240"/>
            <a:ext cx="3052993" cy="648072"/>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Isosceles Triangle 6"/>
          <p:cNvSpPr/>
          <p:nvPr/>
        </p:nvSpPr>
        <p:spPr>
          <a:xfrm>
            <a:off x="2496259" y="2003242"/>
            <a:ext cx="4250676" cy="332677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8" name="Straight Connector 7"/>
          <p:cNvCxnSpPr/>
          <p:nvPr/>
        </p:nvCxnSpPr>
        <p:spPr>
          <a:xfrm rot="5400000">
            <a:off x="3409409" y="3496570"/>
            <a:ext cx="2358982" cy="13079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63688" y="5229200"/>
            <a:ext cx="1151277" cy="461921"/>
          </a:xfrm>
          <a:prstGeom prst="rect">
            <a:avLst/>
          </a:prstGeom>
          <a:noFill/>
        </p:spPr>
        <p:txBody>
          <a:bodyPr wrap="none" rtlCol="0">
            <a:spAutoFit/>
          </a:bodyPr>
          <a:lstStyle/>
          <a:p>
            <a:r>
              <a:rPr lang="nl-BE" sz="1600" dirty="0" smtClean="0"/>
              <a:t>Opleiding</a:t>
            </a:r>
            <a:endParaRPr lang="nl-BE" sz="1600" dirty="0"/>
          </a:p>
        </p:txBody>
      </p:sp>
      <p:sp>
        <p:nvSpPr>
          <p:cNvPr id="10" name="TextBox 9"/>
          <p:cNvSpPr txBox="1"/>
          <p:nvPr/>
        </p:nvSpPr>
        <p:spPr>
          <a:xfrm>
            <a:off x="3995936" y="1556792"/>
            <a:ext cx="1289520" cy="528350"/>
          </a:xfrm>
          <a:prstGeom prst="rect">
            <a:avLst/>
          </a:prstGeom>
          <a:noFill/>
        </p:spPr>
        <p:txBody>
          <a:bodyPr wrap="none" rtlCol="0">
            <a:spAutoFit/>
          </a:bodyPr>
          <a:lstStyle/>
          <a:p>
            <a:r>
              <a:rPr lang="nl-BE" sz="1600" dirty="0" smtClean="0"/>
              <a:t>Onderzoek</a:t>
            </a:r>
            <a:endParaRPr lang="nl-BE" sz="1600" dirty="0"/>
          </a:p>
        </p:txBody>
      </p:sp>
      <p:sp>
        <p:nvSpPr>
          <p:cNvPr id="11" name="TextBox 10"/>
          <p:cNvSpPr txBox="1"/>
          <p:nvPr/>
        </p:nvSpPr>
        <p:spPr>
          <a:xfrm>
            <a:off x="6516216" y="5229200"/>
            <a:ext cx="1896456" cy="461921"/>
          </a:xfrm>
          <a:prstGeom prst="rect">
            <a:avLst/>
          </a:prstGeom>
          <a:noFill/>
        </p:spPr>
        <p:txBody>
          <a:bodyPr wrap="square" rtlCol="0">
            <a:spAutoFit/>
          </a:bodyPr>
          <a:lstStyle/>
          <a:p>
            <a:r>
              <a:rPr lang="nl-BE" sz="1600" dirty="0" smtClean="0"/>
              <a:t>Innovatie</a:t>
            </a:r>
            <a:endParaRPr lang="nl-BE" sz="1600" dirty="0"/>
          </a:p>
        </p:txBody>
      </p:sp>
      <p:sp>
        <p:nvSpPr>
          <p:cNvPr id="12" name="Oval 11"/>
          <p:cNvSpPr/>
          <p:nvPr/>
        </p:nvSpPr>
        <p:spPr>
          <a:xfrm rot="1500000">
            <a:off x="4168006" y="3296955"/>
            <a:ext cx="853344" cy="1767615"/>
          </a:xfrm>
          <a:prstGeom prst="ellips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xtBox 12"/>
          <p:cNvSpPr txBox="1"/>
          <p:nvPr/>
        </p:nvSpPr>
        <p:spPr>
          <a:xfrm rot="18060000">
            <a:off x="2599325" y="3080833"/>
            <a:ext cx="2531437" cy="861774"/>
          </a:xfrm>
          <a:prstGeom prst="rect">
            <a:avLst/>
          </a:prstGeom>
          <a:noFill/>
        </p:spPr>
        <p:txBody>
          <a:bodyPr wrap="square" rtlCol="0">
            <a:spAutoFit/>
          </a:bodyPr>
          <a:lstStyle/>
          <a:p>
            <a:pPr>
              <a:lnSpc>
                <a:spcPts val="5500"/>
              </a:lnSpc>
              <a:spcBef>
                <a:spcPts val="600"/>
              </a:spcBef>
            </a:pPr>
            <a:r>
              <a:rPr lang="nl-BE" sz="1600" dirty="0" smtClean="0">
                <a:solidFill>
                  <a:schemeClr val="tx2">
                    <a:lumMod val="60000"/>
                    <a:lumOff val="40000"/>
                  </a:schemeClr>
                </a:solidFill>
              </a:rPr>
              <a:t>Strategische</a:t>
            </a:r>
          </a:p>
          <a:p>
            <a:pPr>
              <a:lnSpc>
                <a:spcPts val="500"/>
              </a:lnSpc>
            </a:pPr>
            <a:r>
              <a:rPr lang="nl-BE" sz="1600" dirty="0" smtClean="0">
                <a:solidFill>
                  <a:schemeClr val="tx2">
                    <a:lumMod val="60000"/>
                    <a:lumOff val="40000"/>
                  </a:schemeClr>
                </a:solidFill>
              </a:rPr>
              <a:t>doctoraatsbeurzen</a:t>
            </a:r>
            <a:endParaRPr lang="nl-BE" sz="1600" dirty="0">
              <a:solidFill>
                <a:schemeClr val="tx2">
                  <a:lumMod val="60000"/>
                  <a:lumOff val="40000"/>
                </a:schemeClr>
              </a:solidFill>
            </a:endParaRPr>
          </a:p>
        </p:txBody>
      </p:sp>
      <p:sp>
        <p:nvSpPr>
          <p:cNvPr id="14" name="TextBox 13"/>
          <p:cNvSpPr txBox="1"/>
          <p:nvPr/>
        </p:nvSpPr>
        <p:spPr>
          <a:xfrm rot="18060000">
            <a:off x="3938689" y="3883767"/>
            <a:ext cx="1343253" cy="553998"/>
          </a:xfrm>
          <a:prstGeom prst="rect">
            <a:avLst/>
          </a:prstGeom>
          <a:noFill/>
        </p:spPr>
        <p:txBody>
          <a:bodyPr wrap="square" rtlCol="0">
            <a:spAutoFit/>
          </a:bodyPr>
          <a:lstStyle/>
          <a:p>
            <a:pPr>
              <a:lnSpc>
                <a:spcPts val="1500"/>
              </a:lnSpc>
              <a:spcBef>
                <a:spcPts val="600"/>
              </a:spcBef>
            </a:pPr>
            <a:r>
              <a:rPr lang="nl-BE" sz="1600" dirty="0" smtClean="0">
                <a:solidFill>
                  <a:schemeClr val="tx1"/>
                </a:solidFill>
              </a:rPr>
              <a:t>Baekeland-</a:t>
            </a:r>
          </a:p>
          <a:p>
            <a:pPr>
              <a:lnSpc>
                <a:spcPts val="1500"/>
              </a:lnSpc>
              <a:spcBef>
                <a:spcPts val="600"/>
              </a:spcBef>
            </a:pPr>
            <a:r>
              <a:rPr lang="nl-BE" sz="1600" dirty="0" smtClean="0">
                <a:solidFill>
                  <a:schemeClr val="tx1"/>
                </a:solidFill>
              </a:rPr>
              <a:t>mandaten</a:t>
            </a:r>
            <a:endParaRPr lang="nl-BE" sz="1600" dirty="0">
              <a:solidFill>
                <a:schemeClr val="tx1"/>
              </a:solidFill>
            </a:endParaRPr>
          </a:p>
        </p:txBody>
      </p:sp>
      <p:sp>
        <p:nvSpPr>
          <p:cNvPr id="15" name="Right Triangle 14"/>
          <p:cNvSpPr/>
          <p:nvPr/>
        </p:nvSpPr>
        <p:spPr>
          <a:xfrm>
            <a:off x="5504430" y="3394436"/>
            <a:ext cx="1242505" cy="1935575"/>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15"/>
          <p:cNvSpPr txBox="1"/>
          <p:nvPr/>
        </p:nvSpPr>
        <p:spPr>
          <a:xfrm>
            <a:off x="5940152" y="3356992"/>
            <a:ext cx="586974" cy="310239"/>
          </a:xfrm>
          <a:prstGeom prst="rect">
            <a:avLst/>
          </a:prstGeom>
          <a:noFill/>
        </p:spPr>
        <p:txBody>
          <a:bodyPr wrap="none" rtlCol="0">
            <a:spAutoFit/>
          </a:bodyPr>
          <a:lstStyle/>
          <a:p>
            <a:r>
              <a:rPr lang="nl-BE" dirty="0" smtClean="0">
                <a:solidFill>
                  <a:schemeClr val="bg1">
                    <a:lumMod val="75000"/>
                  </a:schemeClr>
                </a:solidFill>
              </a:rPr>
              <a:t>O&amp;O</a:t>
            </a:r>
            <a:endParaRPr lang="nl-BE" dirty="0">
              <a:solidFill>
                <a:schemeClr val="bg1">
                  <a:lumMod val="75000"/>
                </a:schemeClr>
              </a:solidFill>
            </a:endParaRPr>
          </a:p>
        </p:txBody>
      </p:sp>
      <p:sp>
        <p:nvSpPr>
          <p:cNvPr id="18" name="TextBox 17"/>
          <p:cNvSpPr txBox="1"/>
          <p:nvPr/>
        </p:nvSpPr>
        <p:spPr>
          <a:xfrm>
            <a:off x="5508104" y="4653136"/>
            <a:ext cx="1065292" cy="461921"/>
          </a:xfrm>
          <a:prstGeom prst="rect">
            <a:avLst/>
          </a:prstGeom>
          <a:noFill/>
        </p:spPr>
        <p:txBody>
          <a:bodyPr wrap="none" rtlCol="0">
            <a:spAutoFit/>
          </a:bodyPr>
          <a:lstStyle/>
          <a:p>
            <a:r>
              <a:rPr lang="nl-BE" sz="1600" dirty="0" err="1" smtClean="0"/>
              <a:t>Post-doc</a:t>
            </a:r>
            <a:endParaRPr lang="nl-BE" sz="1600" dirty="0" smtClean="0"/>
          </a:p>
        </p:txBody>
      </p:sp>
      <p:sp>
        <p:nvSpPr>
          <p:cNvPr id="19" name="Curved Left Arrow 18"/>
          <p:cNvSpPr/>
          <p:nvPr/>
        </p:nvSpPr>
        <p:spPr>
          <a:xfrm>
            <a:off x="5796136" y="5085184"/>
            <a:ext cx="457765" cy="6048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20" name="TextBox 19"/>
          <p:cNvSpPr txBox="1"/>
          <p:nvPr/>
        </p:nvSpPr>
        <p:spPr>
          <a:xfrm>
            <a:off x="3059832" y="5589240"/>
            <a:ext cx="2746265" cy="528350"/>
          </a:xfrm>
          <a:prstGeom prst="rect">
            <a:avLst/>
          </a:prstGeom>
          <a:noFill/>
        </p:spPr>
        <p:txBody>
          <a:bodyPr wrap="none" rtlCol="0">
            <a:spAutoFit/>
          </a:bodyPr>
          <a:lstStyle/>
          <a:p>
            <a:r>
              <a:rPr lang="nl-BE" sz="1800" b="1" dirty="0" smtClean="0">
                <a:solidFill>
                  <a:srgbClr val="FF0000"/>
                </a:solidFill>
              </a:rPr>
              <a:t>Innovatiemandaten</a:t>
            </a:r>
            <a:endParaRPr lang="nl-BE" sz="1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additive="base">
                                        <p:cTn id="2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 calcmode="lin" valueType="num">
                                      <p:cBhvr additive="base">
                                        <p:cTn id="3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build="allAtOnce"/>
      <p:bldP spid="14" grpId="0" build="allAtOnce"/>
      <p:bldP spid="15" grpId="0" animBg="1"/>
      <p:bldP spid="18" grpId="0" build="allAtOnce"/>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
          <p:cNvSpPr>
            <a:spLocks noChangeArrowheads="1"/>
          </p:cNvSpPr>
          <p:nvPr/>
        </p:nvSpPr>
        <p:spPr bwMode="auto">
          <a:xfrm>
            <a:off x="2771800" y="4941168"/>
            <a:ext cx="1439863" cy="836612"/>
          </a:xfrm>
          <a:prstGeom prst="ellipse">
            <a:avLst/>
          </a:prstGeom>
          <a:solidFill>
            <a:schemeClr val="bg1"/>
          </a:solidFill>
          <a:ln w="9525">
            <a:solidFill>
              <a:schemeClr val="tx1"/>
            </a:solidFill>
            <a:round/>
            <a:headEnd/>
            <a:tailEnd/>
          </a:ln>
        </p:spPr>
        <p:txBody>
          <a:bodyPr wrap="none" anchor="ctr"/>
          <a:lstStyle/>
          <a:p>
            <a:endParaRPr lang="en-GB"/>
          </a:p>
        </p:txBody>
      </p:sp>
      <p:sp>
        <p:nvSpPr>
          <p:cNvPr id="19" name="Oval 3"/>
          <p:cNvSpPr>
            <a:spLocks noChangeArrowheads="1"/>
          </p:cNvSpPr>
          <p:nvPr/>
        </p:nvSpPr>
        <p:spPr bwMode="auto">
          <a:xfrm>
            <a:off x="1835696" y="2564904"/>
            <a:ext cx="1223962" cy="720725"/>
          </a:xfrm>
          <a:prstGeom prst="ellipse">
            <a:avLst/>
          </a:prstGeom>
          <a:solidFill>
            <a:schemeClr val="bg1"/>
          </a:solidFill>
          <a:ln w="9525">
            <a:solidFill>
              <a:schemeClr val="tx1"/>
            </a:solidFill>
            <a:round/>
            <a:headEnd/>
            <a:tailEnd/>
          </a:ln>
        </p:spPr>
        <p:txBody>
          <a:bodyPr wrap="none" anchor="ctr"/>
          <a:lstStyle/>
          <a:p>
            <a:pPr>
              <a:defRPr/>
            </a:pPr>
            <a:endParaRPr lang="en-US" sz="1050" b="1" dirty="0"/>
          </a:p>
          <a:p>
            <a:pPr>
              <a:defRPr/>
            </a:pPr>
            <a:endParaRPr lang="en-GB" dirty="0"/>
          </a:p>
        </p:txBody>
      </p:sp>
      <p:sp>
        <p:nvSpPr>
          <p:cNvPr id="18" name="Oval 20"/>
          <p:cNvSpPr>
            <a:spLocks noChangeArrowheads="1"/>
          </p:cNvSpPr>
          <p:nvPr/>
        </p:nvSpPr>
        <p:spPr bwMode="auto">
          <a:xfrm>
            <a:off x="6588224" y="2060848"/>
            <a:ext cx="1079500" cy="792162"/>
          </a:xfrm>
          <a:prstGeom prst="ellipse">
            <a:avLst/>
          </a:prstGeom>
          <a:solidFill>
            <a:srgbClr val="00B050"/>
          </a:solidFill>
          <a:ln w="9525">
            <a:solidFill>
              <a:schemeClr val="tx1"/>
            </a:solidFill>
            <a:round/>
            <a:headEnd/>
            <a:tailEnd/>
          </a:ln>
        </p:spPr>
        <p:txBody>
          <a:bodyPr wrap="none" anchor="ctr"/>
          <a:lstStyle/>
          <a:p>
            <a:endParaRPr lang="en-GB" sz="1400"/>
          </a:p>
        </p:txBody>
      </p:sp>
      <p:sp>
        <p:nvSpPr>
          <p:cNvPr id="2" name="Title 1"/>
          <p:cNvSpPr>
            <a:spLocks noGrp="1"/>
          </p:cNvSpPr>
          <p:nvPr>
            <p:ph type="title"/>
          </p:nvPr>
        </p:nvSpPr>
        <p:spPr/>
        <p:txBody>
          <a:bodyPr/>
          <a:lstStyle/>
          <a:p>
            <a:r>
              <a:rPr lang="nl-BE" dirty="0" err="1" smtClean="0"/>
              <a:t>University</a:t>
            </a:r>
            <a:r>
              <a:rPr lang="nl-BE" dirty="0" smtClean="0"/>
              <a:t> – </a:t>
            </a:r>
            <a:r>
              <a:rPr lang="nl-BE" dirty="0" err="1" smtClean="0"/>
              <a:t>Industry</a:t>
            </a:r>
            <a:r>
              <a:rPr lang="nl-BE" dirty="0" smtClean="0"/>
              <a:t> </a:t>
            </a:r>
            <a:r>
              <a:rPr lang="nl-BE" dirty="0" err="1" smtClean="0"/>
              <a:t>Collaborations</a:t>
            </a:r>
            <a:endParaRPr lang="nl-BE" dirty="0"/>
          </a:p>
        </p:txBody>
      </p:sp>
      <p:sp>
        <p:nvSpPr>
          <p:cNvPr id="3" name="Slide Number Placeholder 2"/>
          <p:cNvSpPr>
            <a:spLocks noGrp="1"/>
          </p:cNvSpPr>
          <p:nvPr>
            <p:ph type="sldNum" sz="quarter" idx="10"/>
          </p:nvPr>
        </p:nvSpPr>
        <p:spPr/>
        <p:txBody>
          <a:bodyPr/>
          <a:lstStyle/>
          <a:p>
            <a:r>
              <a:rPr lang="nl-NL" smtClean="0"/>
              <a:t> </a:t>
            </a:r>
            <a:fld id="{8860A9DA-E01F-4339-8ABE-7329914A153F}" type="slidenum">
              <a:rPr lang="nl-NL" sz="1600" smtClean="0"/>
              <a:pPr/>
              <a:t>7</a:t>
            </a:fld>
            <a:endParaRPr lang="nl-NL" sz="1600"/>
          </a:p>
        </p:txBody>
      </p:sp>
      <p:grpSp>
        <p:nvGrpSpPr>
          <p:cNvPr id="4" name="Group 3"/>
          <p:cNvGrpSpPr/>
          <p:nvPr/>
        </p:nvGrpSpPr>
        <p:grpSpPr>
          <a:xfrm>
            <a:off x="534987" y="1484784"/>
            <a:ext cx="8609013" cy="5127649"/>
            <a:chOff x="142875" y="1571625"/>
            <a:chExt cx="8609013" cy="5127649"/>
          </a:xfrm>
        </p:grpSpPr>
        <p:sp>
          <p:nvSpPr>
            <p:cNvPr id="6" name="Oval 2"/>
            <p:cNvSpPr>
              <a:spLocks noChangeArrowheads="1"/>
            </p:cNvSpPr>
            <p:nvPr/>
          </p:nvSpPr>
          <p:spPr bwMode="auto">
            <a:xfrm>
              <a:off x="3419872" y="5013176"/>
              <a:ext cx="1439863" cy="836612"/>
            </a:xfrm>
            <a:prstGeom prst="ellipse">
              <a:avLst/>
            </a:prstGeom>
            <a:solidFill>
              <a:schemeClr val="bg1"/>
            </a:solidFill>
            <a:ln w="9525">
              <a:solidFill>
                <a:schemeClr val="tx1"/>
              </a:solidFill>
              <a:prstDash val="sysDash"/>
              <a:round/>
              <a:headEnd/>
              <a:tailEnd/>
            </a:ln>
          </p:spPr>
          <p:txBody>
            <a:bodyPr wrap="none" anchor="ctr"/>
            <a:lstStyle/>
            <a:p>
              <a:endParaRPr lang="en-GB"/>
            </a:p>
          </p:txBody>
        </p:sp>
        <p:sp>
          <p:nvSpPr>
            <p:cNvPr id="5" name="Oval 2"/>
            <p:cNvSpPr>
              <a:spLocks noChangeArrowheads="1"/>
            </p:cNvSpPr>
            <p:nvPr/>
          </p:nvSpPr>
          <p:spPr bwMode="auto">
            <a:xfrm>
              <a:off x="4355976" y="5013176"/>
              <a:ext cx="1439863" cy="836612"/>
            </a:xfrm>
            <a:prstGeom prst="ellipse">
              <a:avLst/>
            </a:prstGeom>
            <a:solidFill>
              <a:schemeClr val="bg1"/>
            </a:solidFill>
            <a:ln w="9525">
              <a:solidFill>
                <a:schemeClr val="tx1"/>
              </a:solidFill>
              <a:prstDash val="sysDash"/>
              <a:round/>
              <a:headEnd/>
              <a:tailEnd/>
            </a:ln>
          </p:spPr>
          <p:txBody>
            <a:bodyPr wrap="none" anchor="ctr"/>
            <a:lstStyle/>
            <a:p>
              <a:endParaRPr lang="en-GB"/>
            </a:p>
          </p:txBody>
        </p:sp>
        <p:sp>
          <p:nvSpPr>
            <p:cNvPr id="7" name="Text Box 30"/>
            <p:cNvSpPr txBox="1">
              <a:spLocks noChangeArrowheads="1"/>
            </p:cNvSpPr>
            <p:nvPr/>
          </p:nvSpPr>
          <p:spPr bwMode="auto">
            <a:xfrm>
              <a:off x="142875" y="3500438"/>
              <a:ext cx="3429000" cy="528637"/>
            </a:xfrm>
            <a:prstGeom prst="rect">
              <a:avLst/>
            </a:prstGeom>
            <a:noFill/>
            <a:ln w="9525" algn="ctr">
              <a:noFill/>
              <a:miter lim="800000"/>
              <a:headEnd/>
              <a:tailEnd/>
            </a:ln>
          </p:spPr>
          <p:txBody>
            <a:bodyPr>
              <a:spAutoFit/>
            </a:bodyPr>
            <a:lstStyle/>
            <a:p>
              <a:pPr>
                <a:spcBef>
                  <a:spcPct val="50000"/>
                </a:spcBef>
              </a:pPr>
              <a:r>
                <a:rPr lang="en-US" sz="1200" b="1">
                  <a:solidFill>
                    <a:srgbClr val="660033"/>
                  </a:solidFill>
                </a:rPr>
                <a:t>COLLABORATION TIME FRAME</a:t>
              </a:r>
            </a:p>
          </p:txBody>
        </p:sp>
        <p:sp>
          <p:nvSpPr>
            <p:cNvPr id="8" name="Line 6"/>
            <p:cNvSpPr>
              <a:spLocks noChangeShapeType="1"/>
            </p:cNvSpPr>
            <p:nvPr/>
          </p:nvSpPr>
          <p:spPr bwMode="auto">
            <a:xfrm>
              <a:off x="500063" y="4000500"/>
              <a:ext cx="8135937" cy="0"/>
            </a:xfrm>
            <a:prstGeom prst="line">
              <a:avLst/>
            </a:prstGeom>
            <a:noFill/>
            <a:ln w="28575">
              <a:solidFill>
                <a:srgbClr val="800000"/>
              </a:solidFill>
              <a:round/>
              <a:headEnd type="triangle" w="med" len="med"/>
              <a:tailEnd type="triangle" w="med" len="med"/>
            </a:ln>
          </p:spPr>
          <p:txBody>
            <a:bodyPr/>
            <a:lstStyle/>
            <a:p>
              <a:endParaRPr lang="nl-BE"/>
            </a:p>
          </p:txBody>
        </p:sp>
        <p:sp>
          <p:nvSpPr>
            <p:cNvPr id="9" name="Rectangle 7"/>
            <p:cNvSpPr>
              <a:spLocks noChangeArrowheads="1"/>
            </p:cNvSpPr>
            <p:nvPr/>
          </p:nvSpPr>
          <p:spPr bwMode="auto">
            <a:xfrm>
              <a:off x="142875" y="3857625"/>
              <a:ext cx="1301750" cy="528638"/>
            </a:xfrm>
            <a:prstGeom prst="rect">
              <a:avLst/>
            </a:prstGeom>
            <a:noFill/>
            <a:ln w="9525">
              <a:noFill/>
              <a:miter lim="800000"/>
              <a:headEnd/>
              <a:tailEnd/>
            </a:ln>
          </p:spPr>
          <p:txBody>
            <a:bodyPr wrap="none">
              <a:spAutoFit/>
            </a:bodyPr>
            <a:lstStyle/>
            <a:p>
              <a:pPr>
                <a:spcBef>
                  <a:spcPct val="50000"/>
                </a:spcBef>
              </a:pPr>
              <a:r>
                <a:rPr lang="en-US" sz="1200" b="1">
                  <a:solidFill>
                    <a:srgbClr val="660033"/>
                  </a:solidFill>
                </a:rPr>
                <a:t>Shorter term</a:t>
              </a:r>
            </a:p>
          </p:txBody>
        </p:sp>
        <p:sp>
          <p:nvSpPr>
            <p:cNvPr id="10" name="Rectangle 8"/>
            <p:cNvSpPr>
              <a:spLocks noChangeArrowheads="1"/>
            </p:cNvSpPr>
            <p:nvPr/>
          </p:nvSpPr>
          <p:spPr bwMode="auto">
            <a:xfrm>
              <a:off x="7500938" y="3857625"/>
              <a:ext cx="1250950" cy="528638"/>
            </a:xfrm>
            <a:prstGeom prst="rect">
              <a:avLst/>
            </a:prstGeom>
            <a:noFill/>
            <a:ln w="9525">
              <a:noFill/>
              <a:miter lim="800000"/>
              <a:headEnd/>
              <a:tailEnd/>
            </a:ln>
          </p:spPr>
          <p:txBody>
            <a:bodyPr wrap="none">
              <a:spAutoFit/>
            </a:bodyPr>
            <a:lstStyle/>
            <a:p>
              <a:pPr>
                <a:spcBef>
                  <a:spcPct val="50000"/>
                </a:spcBef>
              </a:pPr>
              <a:r>
                <a:rPr lang="en-US" sz="1200" b="1">
                  <a:solidFill>
                    <a:srgbClr val="660033"/>
                  </a:solidFill>
                </a:rPr>
                <a:t>Longer term</a:t>
              </a:r>
            </a:p>
          </p:txBody>
        </p:sp>
        <p:sp>
          <p:nvSpPr>
            <p:cNvPr id="11" name="Line 4"/>
            <p:cNvSpPr>
              <a:spLocks noChangeShapeType="1"/>
            </p:cNvSpPr>
            <p:nvPr/>
          </p:nvSpPr>
          <p:spPr bwMode="auto">
            <a:xfrm>
              <a:off x="4572000" y="2071688"/>
              <a:ext cx="0" cy="4105275"/>
            </a:xfrm>
            <a:prstGeom prst="line">
              <a:avLst/>
            </a:prstGeom>
            <a:noFill/>
            <a:ln w="28575">
              <a:solidFill>
                <a:srgbClr val="008000"/>
              </a:solidFill>
              <a:round/>
              <a:headEnd type="triangle" w="med" len="med"/>
              <a:tailEnd type="triangle" w="med" len="med"/>
            </a:ln>
          </p:spPr>
          <p:txBody>
            <a:bodyPr/>
            <a:lstStyle/>
            <a:p>
              <a:endParaRPr lang="nl-BE"/>
            </a:p>
          </p:txBody>
        </p:sp>
        <p:sp>
          <p:nvSpPr>
            <p:cNvPr id="12" name="Rectangle 10"/>
            <p:cNvSpPr>
              <a:spLocks noChangeArrowheads="1"/>
            </p:cNvSpPr>
            <p:nvPr/>
          </p:nvSpPr>
          <p:spPr bwMode="auto">
            <a:xfrm>
              <a:off x="2195736" y="6237312"/>
              <a:ext cx="4572000" cy="461962"/>
            </a:xfrm>
            <a:prstGeom prst="rect">
              <a:avLst/>
            </a:prstGeom>
            <a:noFill/>
            <a:ln w="9525">
              <a:noFill/>
              <a:miter lim="800000"/>
              <a:headEnd/>
              <a:tailEnd/>
            </a:ln>
          </p:spPr>
          <p:txBody>
            <a:bodyPr>
              <a:spAutoFit/>
            </a:bodyPr>
            <a:lstStyle/>
            <a:p>
              <a:pPr algn="ctr">
                <a:lnSpc>
                  <a:spcPct val="100000"/>
                </a:lnSpc>
              </a:pPr>
              <a:r>
                <a:rPr lang="en-US" sz="1200" b="1" dirty="0">
                  <a:solidFill>
                    <a:srgbClr val="336600"/>
                  </a:solidFill>
                </a:rPr>
                <a:t>University as a supplier of knowledge</a:t>
              </a:r>
            </a:p>
            <a:p>
              <a:pPr algn="ctr">
                <a:lnSpc>
                  <a:spcPct val="100000"/>
                </a:lnSpc>
              </a:pPr>
              <a:r>
                <a:rPr lang="en-US" sz="1200" b="1" dirty="0">
                  <a:solidFill>
                    <a:srgbClr val="336600"/>
                  </a:solidFill>
                </a:rPr>
                <a:t> and Human Resources</a:t>
              </a:r>
            </a:p>
          </p:txBody>
        </p:sp>
        <p:sp>
          <p:nvSpPr>
            <p:cNvPr id="13" name="Rectangle 11"/>
            <p:cNvSpPr>
              <a:spLocks noChangeArrowheads="1"/>
            </p:cNvSpPr>
            <p:nvPr/>
          </p:nvSpPr>
          <p:spPr bwMode="auto">
            <a:xfrm>
              <a:off x="2357438" y="1571625"/>
              <a:ext cx="4572000" cy="461963"/>
            </a:xfrm>
            <a:prstGeom prst="rect">
              <a:avLst/>
            </a:prstGeom>
            <a:noFill/>
            <a:ln w="9525">
              <a:noFill/>
              <a:miter lim="800000"/>
              <a:headEnd/>
              <a:tailEnd/>
            </a:ln>
          </p:spPr>
          <p:txBody>
            <a:bodyPr>
              <a:spAutoFit/>
            </a:bodyPr>
            <a:lstStyle/>
            <a:p>
              <a:pPr algn="ctr">
                <a:lnSpc>
                  <a:spcPct val="100000"/>
                </a:lnSpc>
                <a:spcBef>
                  <a:spcPct val="50000"/>
                </a:spcBef>
              </a:pPr>
              <a:r>
                <a:rPr lang="en-US" sz="1200" b="1" dirty="0" err="1">
                  <a:solidFill>
                    <a:srgbClr val="336600"/>
                  </a:solidFill>
                </a:rPr>
                <a:t>Univ</a:t>
              </a:r>
              <a:r>
                <a:rPr lang="en-US" sz="1200" b="1" dirty="0">
                  <a:solidFill>
                    <a:srgbClr val="336600"/>
                  </a:solidFill>
                </a:rPr>
                <a:t> and </a:t>
              </a:r>
              <a:r>
                <a:rPr lang="en-US" sz="1200" b="1" dirty="0" err="1">
                  <a:solidFill>
                    <a:srgbClr val="336600"/>
                  </a:solidFill>
                </a:rPr>
                <a:t>Ind</a:t>
              </a:r>
              <a:r>
                <a:rPr lang="en-US" sz="1200" b="1" dirty="0">
                  <a:solidFill>
                    <a:srgbClr val="336600"/>
                  </a:solidFill>
                </a:rPr>
                <a:t> as Partners for research activity, Human Resources training and entrepreneurship</a:t>
              </a:r>
            </a:p>
          </p:txBody>
        </p:sp>
        <p:sp>
          <p:nvSpPr>
            <p:cNvPr id="14" name="Rectangle 13"/>
            <p:cNvSpPr/>
            <p:nvPr/>
          </p:nvSpPr>
          <p:spPr>
            <a:xfrm>
              <a:off x="2699792" y="5085184"/>
              <a:ext cx="1928813" cy="738188"/>
            </a:xfrm>
            <a:prstGeom prst="rect">
              <a:avLst/>
            </a:prstGeom>
          </p:spPr>
          <p:txBody>
            <a:bodyPr>
              <a:spAutoFit/>
            </a:bodyPr>
            <a:lstStyle/>
            <a:p>
              <a:pPr>
                <a:lnSpc>
                  <a:spcPct val="100000"/>
                </a:lnSpc>
                <a:spcBef>
                  <a:spcPts val="0"/>
                </a:spcBef>
                <a:defRPr/>
              </a:pPr>
              <a:r>
                <a:rPr lang="en-US" sz="1050" b="1" dirty="0"/>
                <a:t>Delimited </a:t>
              </a:r>
            </a:p>
            <a:p>
              <a:pPr>
                <a:lnSpc>
                  <a:spcPct val="100000"/>
                </a:lnSpc>
                <a:spcBef>
                  <a:spcPts val="0"/>
                </a:spcBef>
                <a:defRPr/>
              </a:pPr>
              <a:r>
                <a:rPr lang="en-US" sz="1050" b="1" dirty="0"/>
                <a:t>contracts </a:t>
              </a:r>
            </a:p>
            <a:p>
              <a:pPr>
                <a:lnSpc>
                  <a:spcPct val="100000"/>
                </a:lnSpc>
                <a:spcBef>
                  <a:spcPts val="0"/>
                </a:spcBef>
                <a:defRPr/>
              </a:pPr>
              <a:r>
                <a:rPr lang="en-US" sz="1050" b="1" dirty="0"/>
                <a:t>for a specific </a:t>
              </a:r>
            </a:p>
            <a:p>
              <a:pPr>
                <a:lnSpc>
                  <a:spcPct val="100000"/>
                </a:lnSpc>
                <a:spcBef>
                  <a:spcPts val="0"/>
                </a:spcBef>
                <a:defRPr/>
              </a:pPr>
              <a:r>
                <a:rPr lang="en-US" sz="1050" b="1" dirty="0"/>
                <a:t>project</a:t>
              </a:r>
            </a:p>
          </p:txBody>
        </p:sp>
        <p:sp>
          <p:nvSpPr>
            <p:cNvPr id="15" name="TextBox 16"/>
            <p:cNvSpPr txBox="1">
              <a:spLocks noChangeArrowheads="1"/>
            </p:cNvSpPr>
            <p:nvPr/>
          </p:nvSpPr>
          <p:spPr bwMode="auto">
            <a:xfrm>
              <a:off x="6156176" y="2204864"/>
              <a:ext cx="1117600" cy="457200"/>
            </a:xfrm>
            <a:prstGeom prst="rect">
              <a:avLst/>
            </a:prstGeom>
            <a:noFill/>
            <a:ln w="9525">
              <a:noFill/>
              <a:miter lim="800000"/>
              <a:headEnd/>
              <a:tailEnd/>
            </a:ln>
          </p:spPr>
          <p:txBody>
            <a:bodyPr wrap="none">
              <a:spAutoFit/>
            </a:bodyPr>
            <a:lstStyle/>
            <a:p>
              <a:r>
                <a:rPr lang="nl-BE" sz="1400" dirty="0"/>
                <a:t>Baekeland</a:t>
              </a:r>
              <a:endParaRPr lang="en-US" sz="1400" dirty="0"/>
            </a:p>
          </p:txBody>
        </p:sp>
        <p:sp>
          <p:nvSpPr>
            <p:cNvPr id="16" name="TextBox 15"/>
            <p:cNvSpPr txBox="1"/>
            <p:nvPr/>
          </p:nvSpPr>
          <p:spPr>
            <a:xfrm>
              <a:off x="1547664" y="2708920"/>
              <a:ext cx="1214438" cy="577850"/>
            </a:xfrm>
            <a:prstGeom prst="rect">
              <a:avLst/>
            </a:prstGeom>
            <a:noFill/>
          </p:spPr>
          <p:txBody>
            <a:bodyPr>
              <a:spAutoFit/>
            </a:bodyPr>
            <a:lstStyle/>
            <a:p>
              <a:pPr>
                <a:lnSpc>
                  <a:spcPct val="100000"/>
                </a:lnSpc>
                <a:defRPr/>
              </a:pPr>
              <a:r>
                <a:rPr lang="nl-BE" sz="1050" b="1" dirty="0"/>
                <a:t>Short term</a:t>
              </a:r>
            </a:p>
            <a:p>
              <a:pPr>
                <a:lnSpc>
                  <a:spcPct val="100000"/>
                </a:lnSpc>
                <a:defRPr/>
              </a:pPr>
              <a:r>
                <a:rPr lang="nl-BE" sz="1050" b="1" dirty="0"/>
                <a:t>internships</a:t>
              </a:r>
            </a:p>
            <a:p>
              <a:pPr>
                <a:lnSpc>
                  <a:spcPct val="100000"/>
                </a:lnSpc>
                <a:defRPr/>
              </a:pPr>
              <a:r>
                <a:rPr lang="nl-BE" sz="1050" b="1" dirty="0"/>
                <a:t>for students</a:t>
              </a:r>
              <a:endParaRPr lang="en-US" sz="1050" b="1" dirty="0"/>
            </a:p>
          </p:txBody>
        </p:sp>
        <p:sp>
          <p:nvSpPr>
            <p:cNvPr id="17" name="Oval 16"/>
            <p:cNvSpPr/>
            <p:nvPr/>
          </p:nvSpPr>
          <p:spPr bwMode="auto">
            <a:xfrm>
              <a:off x="4283968" y="3212976"/>
              <a:ext cx="1296144" cy="86409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ts val="3400"/>
                </a:lnSpc>
                <a:spcBef>
                  <a:spcPct val="0"/>
                </a:spcBef>
                <a:spcAft>
                  <a:spcPct val="0"/>
                </a:spcAft>
                <a:buClrTx/>
                <a:buSzTx/>
                <a:buFontTx/>
                <a:buNone/>
                <a:tabLst/>
              </a:pPr>
              <a:r>
                <a:rPr kumimoji="0" lang="nl-BE" sz="1400" b="0" i="0" u="none" strike="noStrike" cap="none" normalizeH="0" baseline="0" dirty="0" smtClean="0">
                  <a:ln>
                    <a:noFill/>
                  </a:ln>
                  <a:solidFill>
                    <a:schemeClr val="tx2"/>
                  </a:solidFill>
                  <a:effectLst/>
                  <a:latin typeface="Verdana" pitchFamily="34" charset="0"/>
                </a:rPr>
                <a:t>    IM</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Ervaringen met Baekeland en IM</a:t>
            </a:r>
            <a:endParaRPr lang="nl-BE" dirty="0"/>
          </a:p>
        </p:txBody>
      </p:sp>
      <p:sp>
        <p:nvSpPr>
          <p:cNvPr id="3" name="Content Placeholder 2"/>
          <p:cNvSpPr>
            <a:spLocks noGrp="1"/>
          </p:cNvSpPr>
          <p:nvPr>
            <p:ph idx="1"/>
          </p:nvPr>
        </p:nvSpPr>
        <p:spPr>
          <a:xfrm>
            <a:off x="1403648" y="1628800"/>
            <a:ext cx="7560840" cy="4267200"/>
          </a:xfrm>
        </p:spPr>
        <p:txBody>
          <a:bodyPr/>
          <a:lstStyle/>
          <a:p>
            <a:pPr>
              <a:buFont typeface="Arial" pitchFamily="34" charset="0"/>
              <a:buChar char="•"/>
            </a:pPr>
            <a:r>
              <a:rPr lang="nl-BE" sz="1400" dirty="0" smtClean="0"/>
              <a:t>1 of 2 oproepen per jaar</a:t>
            </a:r>
          </a:p>
          <a:p>
            <a:pPr>
              <a:buFont typeface="Arial" pitchFamily="34" charset="0"/>
              <a:buChar char="•"/>
            </a:pPr>
            <a:endParaRPr lang="nl-BE" sz="1400" dirty="0" smtClean="0"/>
          </a:p>
          <a:p>
            <a:pPr>
              <a:buFont typeface="Arial" pitchFamily="34" charset="0"/>
              <a:buChar char="•"/>
            </a:pPr>
            <a:r>
              <a:rPr lang="nl-BE" sz="1400" dirty="0" smtClean="0"/>
              <a:t>Baekeland sinds begin 2009: 185 aanvragen</a:t>
            </a:r>
          </a:p>
          <a:p>
            <a:pPr>
              <a:buFont typeface="Arial" pitchFamily="34" charset="0"/>
              <a:buChar char="•"/>
            </a:pPr>
            <a:endParaRPr lang="nl-BE" sz="1400" dirty="0" smtClean="0"/>
          </a:p>
          <a:p>
            <a:pPr>
              <a:buFont typeface="Arial" pitchFamily="34" charset="0"/>
              <a:buChar char="•"/>
            </a:pPr>
            <a:r>
              <a:rPr lang="nl-BE" sz="1400" dirty="0" smtClean="0"/>
              <a:t>IM recent opgestart (eind 2011): 49 aanvragen</a:t>
            </a:r>
          </a:p>
          <a:p>
            <a:pPr>
              <a:buFont typeface="Arial" pitchFamily="34" charset="0"/>
              <a:buChar char="•"/>
            </a:pPr>
            <a:endParaRPr lang="nl-BE" sz="1400" dirty="0" smtClean="0"/>
          </a:p>
          <a:p>
            <a:endParaRPr lang="nl-BE" sz="1400" dirty="0"/>
          </a:p>
        </p:txBody>
      </p:sp>
      <p:sp>
        <p:nvSpPr>
          <p:cNvPr id="4" name="Slide Number Placeholder 3"/>
          <p:cNvSpPr>
            <a:spLocks noGrp="1"/>
          </p:cNvSpPr>
          <p:nvPr>
            <p:ph type="sldNum" sz="quarter" idx="10"/>
          </p:nvPr>
        </p:nvSpPr>
        <p:spPr/>
        <p:txBody>
          <a:bodyPr/>
          <a:lstStyle/>
          <a:p>
            <a:r>
              <a:rPr lang="nl-NL" smtClean="0"/>
              <a:t> </a:t>
            </a:r>
            <a:fld id="{9DD56360-B8A5-4A16-82D3-4D003EA33942}" type="slidenum">
              <a:rPr lang="nl-NL" sz="1600" smtClean="0"/>
              <a:pPr/>
              <a:t>8</a:t>
            </a:fld>
            <a:endParaRPr lang="nl-NL" sz="1600"/>
          </a:p>
        </p:txBody>
      </p:sp>
      <p:graphicFrame>
        <p:nvGraphicFramePr>
          <p:cNvPr id="5" name="Table 4"/>
          <p:cNvGraphicFramePr>
            <a:graphicFrameLocks noGrp="1"/>
          </p:cNvGraphicFramePr>
          <p:nvPr/>
        </p:nvGraphicFramePr>
        <p:xfrm>
          <a:off x="2123728" y="3212976"/>
          <a:ext cx="6096000" cy="1854200"/>
        </p:xfrm>
        <a:graphic>
          <a:graphicData uri="http://schemas.openxmlformats.org/drawingml/2006/table">
            <a:tbl>
              <a:tblPr firstRow="1" bandRow="1">
                <a:tableStyleId>{5C22544A-7EE6-4342-B048-85BDC9FD1C3A}</a:tableStyleId>
              </a:tblPr>
              <a:tblGrid>
                <a:gridCol w="2376264"/>
                <a:gridCol w="2016224"/>
                <a:gridCol w="1703512"/>
              </a:tblGrid>
              <a:tr h="370840">
                <a:tc>
                  <a:txBody>
                    <a:bodyPr/>
                    <a:lstStyle/>
                    <a:p>
                      <a:endParaRPr lang="nl-BE" dirty="0"/>
                    </a:p>
                  </a:txBody>
                  <a:tcPr/>
                </a:tc>
                <a:tc>
                  <a:txBody>
                    <a:bodyPr/>
                    <a:lstStyle/>
                    <a:p>
                      <a:pPr algn="ctr"/>
                      <a:r>
                        <a:rPr lang="nl-BE" dirty="0" smtClean="0"/>
                        <a:t>Baekeland</a:t>
                      </a:r>
                      <a:endParaRPr lang="nl-BE" dirty="0"/>
                    </a:p>
                  </a:txBody>
                  <a:tcPr/>
                </a:tc>
                <a:tc>
                  <a:txBody>
                    <a:bodyPr/>
                    <a:lstStyle/>
                    <a:p>
                      <a:pPr algn="ctr"/>
                      <a:r>
                        <a:rPr lang="nl-BE" dirty="0" smtClean="0"/>
                        <a:t>IM</a:t>
                      </a:r>
                      <a:endParaRPr lang="nl-BE" dirty="0"/>
                    </a:p>
                  </a:txBody>
                  <a:tcPr/>
                </a:tc>
              </a:tr>
              <a:tr h="370840">
                <a:tc>
                  <a:txBody>
                    <a:bodyPr/>
                    <a:lstStyle/>
                    <a:p>
                      <a:r>
                        <a:rPr lang="nl-BE" sz="1400" dirty="0" smtClean="0"/>
                        <a:t>Aantal aanvragen</a:t>
                      </a:r>
                      <a:endParaRPr lang="nl-BE" sz="1400" dirty="0"/>
                    </a:p>
                  </a:txBody>
                  <a:tcPr/>
                </a:tc>
                <a:tc>
                  <a:txBody>
                    <a:bodyPr/>
                    <a:lstStyle/>
                    <a:p>
                      <a:pPr algn="ctr"/>
                      <a:r>
                        <a:rPr lang="nl-BE" sz="1400" dirty="0" smtClean="0"/>
                        <a:t>185</a:t>
                      </a:r>
                      <a:endParaRPr lang="nl-BE" sz="1400" dirty="0"/>
                    </a:p>
                  </a:txBody>
                  <a:tcPr/>
                </a:tc>
                <a:tc>
                  <a:txBody>
                    <a:bodyPr/>
                    <a:lstStyle/>
                    <a:p>
                      <a:pPr algn="ctr"/>
                      <a:r>
                        <a:rPr lang="nl-BE" sz="1400" dirty="0" smtClean="0"/>
                        <a:t>49</a:t>
                      </a:r>
                      <a:endParaRPr lang="nl-BE" sz="1400" dirty="0"/>
                    </a:p>
                  </a:txBody>
                  <a:tcPr/>
                </a:tc>
              </a:tr>
              <a:tr h="370840">
                <a:tc>
                  <a:txBody>
                    <a:bodyPr/>
                    <a:lstStyle/>
                    <a:p>
                      <a:r>
                        <a:rPr lang="nl-BE" sz="1400" dirty="0" smtClean="0"/>
                        <a:t>In evaluatie</a:t>
                      </a:r>
                      <a:endParaRPr lang="nl-BE" sz="1400" dirty="0"/>
                    </a:p>
                  </a:txBody>
                  <a:tcPr/>
                </a:tc>
                <a:tc>
                  <a:txBody>
                    <a:bodyPr/>
                    <a:lstStyle/>
                    <a:p>
                      <a:pPr algn="ctr"/>
                      <a:r>
                        <a:rPr lang="nl-BE" sz="1400" dirty="0" smtClean="0"/>
                        <a:t>176</a:t>
                      </a:r>
                      <a:endParaRPr lang="nl-BE" sz="1400" dirty="0"/>
                    </a:p>
                  </a:txBody>
                  <a:tcPr/>
                </a:tc>
                <a:tc>
                  <a:txBody>
                    <a:bodyPr/>
                    <a:lstStyle/>
                    <a:p>
                      <a:pPr algn="ctr"/>
                      <a:r>
                        <a:rPr lang="nl-BE" sz="1400" dirty="0" smtClean="0"/>
                        <a:t>46</a:t>
                      </a:r>
                      <a:endParaRPr lang="nl-BE" sz="1400" dirty="0"/>
                    </a:p>
                  </a:txBody>
                  <a:tcPr/>
                </a:tc>
              </a:tr>
              <a:tr h="370840">
                <a:tc>
                  <a:txBody>
                    <a:bodyPr/>
                    <a:lstStyle/>
                    <a:p>
                      <a:r>
                        <a:rPr lang="nl-BE" sz="1400" dirty="0" smtClean="0"/>
                        <a:t>Positief</a:t>
                      </a:r>
                      <a:r>
                        <a:rPr lang="nl-BE" sz="1400" baseline="0" dirty="0" smtClean="0"/>
                        <a:t> beslist</a:t>
                      </a:r>
                      <a:endParaRPr lang="nl-BE" sz="1400" dirty="0"/>
                    </a:p>
                  </a:txBody>
                  <a:tcPr/>
                </a:tc>
                <a:tc>
                  <a:txBody>
                    <a:bodyPr/>
                    <a:lstStyle/>
                    <a:p>
                      <a:pPr algn="ctr"/>
                      <a:r>
                        <a:rPr lang="nl-BE" sz="1400" dirty="0" smtClean="0"/>
                        <a:t>87</a:t>
                      </a:r>
                      <a:endParaRPr lang="nl-BE" sz="1400" dirty="0"/>
                    </a:p>
                  </a:txBody>
                  <a:tcPr/>
                </a:tc>
                <a:tc>
                  <a:txBody>
                    <a:bodyPr/>
                    <a:lstStyle/>
                    <a:p>
                      <a:pPr algn="ctr"/>
                      <a:r>
                        <a:rPr lang="nl-BE" sz="1400" dirty="0" smtClean="0"/>
                        <a:t>19</a:t>
                      </a:r>
                      <a:endParaRPr lang="nl-BE" sz="1400" dirty="0"/>
                    </a:p>
                  </a:txBody>
                  <a:tcPr/>
                </a:tc>
              </a:tr>
              <a:tr h="370840">
                <a:tc>
                  <a:txBody>
                    <a:bodyPr/>
                    <a:lstStyle/>
                    <a:p>
                      <a:r>
                        <a:rPr lang="nl-BE" sz="1400" dirty="0" smtClean="0"/>
                        <a:t>In uitvoering</a:t>
                      </a:r>
                      <a:endParaRPr lang="nl-BE" sz="1400" dirty="0"/>
                    </a:p>
                  </a:txBody>
                  <a:tcPr/>
                </a:tc>
                <a:tc>
                  <a:txBody>
                    <a:bodyPr/>
                    <a:lstStyle/>
                    <a:p>
                      <a:pPr algn="ctr"/>
                      <a:r>
                        <a:rPr lang="nl-BE" sz="1400" dirty="0" smtClean="0"/>
                        <a:t>80</a:t>
                      </a:r>
                      <a:endParaRPr lang="nl-BE" sz="1400" dirty="0"/>
                    </a:p>
                  </a:txBody>
                  <a:tcPr/>
                </a:tc>
                <a:tc>
                  <a:txBody>
                    <a:bodyPr/>
                    <a:lstStyle/>
                    <a:p>
                      <a:pPr algn="ctr"/>
                      <a:r>
                        <a:rPr lang="nl-BE" sz="1400" dirty="0" smtClean="0"/>
                        <a:t>18</a:t>
                      </a:r>
                      <a:endParaRPr lang="nl-BE" sz="1400" dirty="0"/>
                    </a:p>
                  </a:txBody>
                  <a:tcPr/>
                </a:tc>
              </a:tr>
            </a:tbl>
          </a:graphicData>
        </a:graphic>
      </p:graphicFrame>
      <p:graphicFrame>
        <p:nvGraphicFramePr>
          <p:cNvPr id="6" name="Table 5"/>
          <p:cNvGraphicFramePr>
            <a:graphicFrameLocks noGrp="1"/>
          </p:cNvGraphicFramePr>
          <p:nvPr/>
        </p:nvGraphicFramePr>
        <p:xfrm>
          <a:off x="2123728" y="5229200"/>
          <a:ext cx="6096000" cy="1036320"/>
        </p:xfrm>
        <a:graphic>
          <a:graphicData uri="http://schemas.openxmlformats.org/drawingml/2006/table">
            <a:tbl>
              <a:tblPr firstRow="1" bandRow="1">
                <a:tableStyleId>{5C22544A-7EE6-4342-B048-85BDC9FD1C3A}</a:tableStyleId>
              </a:tblPr>
              <a:tblGrid>
                <a:gridCol w="2376264"/>
                <a:gridCol w="2016224"/>
                <a:gridCol w="1703512"/>
              </a:tblGrid>
              <a:tr h="370840">
                <a:tc>
                  <a:txBody>
                    <a:bodyPr/>
                    <a:lstStyle/>
                    <a:p>
                      <a:r>
                        <a:rPr lang="nl-BE" sz="1400" b="0" dirty="0" smtClean="0">
                          <a:solidFill>
                            <a:schemeClr val="tx1"/>
                          </a:solidFill>
                        </a:rPr>
                        <a:t>#</a:t>
                      </a:r>
                      <a:r>
                        <a:rPr lang="nl-BE" sz="1400" b="0" baseline="0" dirty="0" smtClean="0">
                          <a:solidFill>
                            <a:schemeClr val="tx1"/>
                          </a:solidFill>
                        </a:rPr>
                        <a:t> bedrijven (aanvrager)</a:t>
                      </a:r>
                      <a:endParaRPr lang="nl-BE" sz="1400" b="0" dirty="0">
                        <a:solidFill>
                          <a:schemeClr val="tx1"/>
                        </a:solidFill>
                      </a:endParaRPr>
                    </a:p>
                  </a:txBody>
                  <a:tcPr>
                    <a:solidFill>
                      <a:schemeClr val="accent1">
                        <a:lumMod val="20000"/>
                        <a:lumOff val="80000"/>
                      </a:schemeClr>
                    </a:solidFill>
                  </a:tcPr>
                </a:tc>
                <a:tc>
                  <a:txBody>
                    <a:bodyPr/>
                    <a:lstStyle/>
                    <a:p>
                      <a:pPr algn="ctr"/>
                      <a:r>
                        <a:rPr lang="nl-BE" sz="1400" b="0" dirty="0" smtClean="0">
                          <a:solidFill>
                            <a:schemeClr val="tx1"/>
                          </a:solidFill>
                        </a:rPr>
                        <a:t>112</a:t>
                      </a:r>
                      <a:endParaRPr lang="nl-BE" sz="1400" b="0" dirty="0">
                        <a:solidFill>
                          <a:schemeClr val="tx1"/>
                        </a:solidFill>
                      </a:endParaRPr>
                    </a:p>
                  </a:txBody>
                  <a:tcPr>
                    <a:solidFill>
                      <a:schemeClr val="accent1">
                        <a:lumMod val="20000"/>
                        <a:lumOff val="80000"/>
                      </a:schemeClr>
                    </a:solidFill>
                  </a:tcPr>
                </a:tc>
                <a:tc>
                  <a:txBody>
                    <a:bodyPr/>
                    <a:lstStyle/>
                    <a:p>
                      <a:pPr algn="ctr"/>
                      <a:r>
                        <a:rPr lang="nl-BE" sz="1400" b="0" dirty="0" smtClean="0">
                          <a:solidFill>
                            <a:schemeClr val="tx1"/>
                          </a:solidFill>
                        </a:rPr>
                        <a:t>24 </a:t>
                      </a:r>
                    </a:p>
                    <a:p>
                      <a:pPr algn="ctr"/>
                      <a:r>
                        <a:rPr lang="nl-BE" sz="1400" b="0" dirty="0" smtClean="0">
                          <a:solidFill>
                            <a:schemeClr val="tx1"/>
                          </a:solidFill>
                        </a:rPr>
                        <a:t>22 spin-off</a:t>
                      </a:r>
                    </a:p>
                  </a:txBody>
                  <a:tcPr>
                    <a:solidFill>
                      <a:schemeClr val="accent1">
                        <a:lumMod val="20000"/>
                        <a:lumOff val="80000"/>
                      </a:schemeClr>
                    </a:solidFill>
                  </a:tcPr>
                </a:tc>
              </a:tr>
              <a:tr h="370840">
                <a:tc>
                  <a:txBody>
                    <a:bodyPr/>
                    <a:lstStyle/>
                    <a:p>
                      <a:r>
                        <a:rPr lang="nl-BE" sz="1400" dirty="0" smtClean="0"/>
                        <a:t>#</a:t>
                      </a:r>
                      <a:r>
                        <a:rPr lang="nl-BE" sz="1400" baseline="0" dirty="0" smtClean="0"/>
                        <a:t> bedrijven (uitvoering)</a:t>
                      </a:r>
                      <a:endParaRPr lang="nl-BE" sz="1400" dirty="0"/>
                    </a:p>
                  </a:txBody>
                  <a:tcPr/>
                </a:tc>
                <a:tc>
                  <a:txBody>
                    <a:bodyPr/>
                    <a:lstStyle/>
                    <a:p>
                      <a:pPr algn="ctr"/>
                      <a:r>
                        <a:rPr lang="nl-BE" sz="1400" dirty="0" smtClean="0"/>
                        <a:t>59</a:t>
                      </a:r>
                      <a:endParaRPr lang="nl-BE" sz="1400" dirty="0"/>
                    </a:p>
                  </a:txBody>
                  <a:tcPr/>
                </a:tc>
                <a:tc>
                  <a:txBody>
                    <a:bodyPr/>
                    <a:lstStyle/>
                    <a:p>
                      <a:pPr algn="ctr"/>
                      <a:r>
                        <a:rPr lang="nl-BE" sz="1400" dirty="0" smtClean="0"/>
                        <a:t>11</a:t>
                      </a:r>
                    </a:p>
                    <a:p>
                      <a:pPr algn="ctr"/>
                      <a:r>
                        <a:rPr lang="nl-BE" sz="1400" dirty="0" smtClean="0"/>
                        <a:t>8 spin-off</a:t>
                      </a:r>
                      <a:endParaRPr lang="nl-BE" sz="1400"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Ervaringen met Baekeland (en IM)</a:t>
            </a:r>
            <a:endParaRPr lang="nl-BE" dirty="0"/>
          </a:p>
        </p:txBody>
      </p:sp>
      <p:sp>
        <p:nvSpPr>
          <p:cNvPr id="3" name="Content Placeholder 2"/>
          <p:cNvSpPr>
            <a:spLocks noGrp="1"/>
          </p:cNvSpPr>
          <p:nvPr>
            <p:ph idx="1"/>
          </p:nvPr>
        </p:nvSpPr>
        <p:spPr>
          <a:xfrm>
            <a:off x="1403648" y="3429000"/>
            <a:ext cx="7162800" cy="4267200"/>
          </a:xfrm>
        </p:spPr>
        <p:txBody>
          <a:bodyPr/>
          <a:lstStyle/>
          <a:p>
            <a:pPr>
              <a:buFont typeface="Arial" pitchFamily="34" charset="0"/>
              <a:buChar char="•"/>
            </a:pPr>
            <a:r>
              <a:rPr lang="nl-BE" sz="1400" dirty="0" smtClean="0"/>
              <a:t>Vooral grote bedrijven, met substantiële R&amp;</a:t>
            </a:r>
            <a:r>
              <a:rPr lang="nl-BE" sz="1400" dirty="0" err="1" smtClean="0"/>
              <a:t>D-capaciteit</a:t>
            </a:r>
            <a:r>
              <a:rPr lang="nl-BE" sz="1400" dirty="0" smtClean="0"/>
              <a:t>, hebben meerdere </a:t>
            </a:r>
            <a:r>
              <a:rPr lang="nl-BE" sz="1400" dirty="0" err="1" smtClean="0"/>
              <a:t>Baekeland-projecten</a:t>
            </a:r>
            <a:r>
              <a:rPr lang="nl-BE" sz="1400" dirty="0" smtClean="0"/>
              <a:t> lopen;</a:t>
            </a:r>
          </a:p>
          <a:p>
            <a:pPr>
              <a:buFont typeface="Arial" pitchFamily="34" charset="0"/>
              <a:buChar char="•"/>
            </a:pPr>
            <a:endParaRPr lang="nl-BE" sz="1400" dirty="0" smtClean="0"/>
          </a:p>
          <a:p>
            <a:pPr>
              <a:buFont typeface="Arial" pitchFamily="34" charset="0"/>
              <a:buChar char="•"/>
            </a:pPr>
            <a:r>
              <a:rPr lang="nl-BE" sz="1400" dirty="0" smtClean="0"/>
              <a:t>Op basis van positieve ervaringen werden bij volgende oproepen nieuwe aanvragen ingediend;</a:t>
            </a:r>
          </a:p>
          <a:p>
            <a:pPr>
              <a:buFont typeface="Arial" pitchFamily="34" charset="0"/>
              <a:buChar char="•"/>
            </a:pPr>
            <a:endParaRPr lang="nl-BE" sz="1400" dirty="0" smtClean="0"/>
          </a:p>
          <a:p>
            <a:pPr>
              <a:buFont typeface="Arial" pitchFamily="34" charset="0"/>
              <a:buChar char="•"/>
            </a:pPr>
            <a:r>
              <a:rPr lang="nl-BE" sz="1400" dirty="0" smtClean="0"/>
              <a:t>Sommige bedrijven hebben een afwachtende houding aangenomen, maar dienen inmiddels (meerdere) aanvragen in;</a:t>
            </a:r>
          </a:p>
          <a:p>
            <a:pPr>
              <a:buFont typeface="Arial" pitchFamily="34" charset="0"/>
              <a:buChar char="•"/>
            </a:pPr>
            <a:endParaRPr lang="nl-BE" sz="1400" dirty="0" smtClean="0"/>
          </a:p>
          <a:p>
            <a:pPr>
              <a:buFont typeface="Arial" pitchFamily="34" charset="0"/>
              <a:buChar char="•"/>
            </a:pPr>
            <a:r>
              <a:rPr lang="nl-BE" sz="1400" dirty="0" smtClean="0"/>
              <a:t>IWT heeft ook nieuwe klanten bereikt; </a:t>
            </a:r>
          </a:p>
          <a:p>
            <a:pPr>
              <a:buFont typeface="Arial" pitchFamily="34" charset="0"/>
              <a:buChar char="•"/>
            </a:pPr>
            <a:endParaRPr lang="nl-BE" sz="1400" dirty="0" smtClean="0"/>
          </a:p>
          <a:p>
            <a:pPr>
              <a:buFont typeface="Arial" pitchFamily="34" charset="0"/>
              <a:buChar char="•"/>
            </a:pPr>
            <a:r>
              <a:rPr lang="nl-BE" sz="1400" dirty="0" smtClean="0"/>
              <a:t>Slaagkans lag voor </a:t>
            </a:r>
            <a:r>
              <a:rPr lang="nl-BE" sz="1400" dirty="0" err="1" smtClean="0"/>
              <a:t>kmo’s</a:t>
            </a:r>
            <a:r>
              <a:rPr lang="nl-BE" sz="1400" dirty="0" smtClean="0"/>
              <a:t> wel lager.</a:t>
            </a:r>
            <a:endParaRPr lang="nl-BE" sz="1400" dirty="0"/>
          </a:p>
        </p:txBody>
      </p:sp>
      <p:sp>
        <p:nvSpPr>
          <p:cNvPr id="4" name="Slide Number Placeholder 3"/>
          <p:cNvSpPr>
            <a:spLocks noGrp="1"/>
          </p:cNvSpPr>
          <p:nvPr>
            <p:ph type="sldNum" sz="quarter" idx="10"/>
          </p:nvPr>
        </p:nvSpPr>
        <p:spPr/>
        <p:txBody>
          <a:bodyPr/>
          <a:lstStyle/>
          <a:p>
            <a:r>
              <a:rPr lang="nl-NL" dirty="0" smtClean="0"/>
              <a:t> </a:t>
            </a:r>
            <a:fld id="{9DD56360-B8A5-4A16-82D3-4D003EA33942}" type="slidenum">
              <a:rPr lang="nl-NL" sz="1600" smtClean="0"/>
              <a:pPr/>
              <a:t>9</a:t>
            </a:fld>
            <a:endParaRPr lang="nl-NL" sz="1600" dirty="0"/>
          </a:p>
        </p:txBody>
      </p:sp>
      <p:graphicFrame>
        <p:nvGraphicFramePr>
          <p:cNvPr id="5" name="Content Placeholder 4"/>
          <p:cNvGraphicFramePr>
            <a:graphicFrameLocks/>
          </p:cNvGraphicFramePr>
          <p:nvPr/>
        </p:nvGraphicFramePr>
        <p:xfrm>
          <a:off x="1475656" y="1772816"/>
          <a:ext cx="7162800" cy="1259840"/>
        </p:xfrm>
        <a:graphic>
          <a:graphicData uri="http://schemas.openxmlformats.org/drawingml/2006/table">
            <a:tbl>
              <a:tblPr firstRow="1" bandRow="1">
                <a:tableStyleId>{5C22544A-7EE6-4342-B048-85BDC9FD1C3A}</a:tableStyleId>
              </a:tblPr>
              <a:tblGrid>
                <a:gridCol w="3168352"/>
                <a:gridCol w="2376264"/>
                <a:gridCol w="1618184"/>
              </a:tblGrid>
              <a:tr h="370840">
                <a:tc>
                  <a:txBody>
                    <a:bodyPr/>
                    <a:lstStyle/>
                    <a:p>
                      <a:endParaRPr lang="nl-BE" dirty="0"/>
                    </a:p>
                  </a:txBody>
                  <a:tcPr/>
                </a:tc>
                <a:tc>
                  <a:txBody>
                    <a:bodyPr/>
                    <a:lstStyle/>
                    <a:p>
                      <a:pPr algn="ctr"/>
                      <a:r>
                        <a:rPr lang="nl-BE" dirty="0" smtClean="0"/>
                        <a:t>Grote bedrijven</a:t>
                      </a:r>
                      <a:endParaRPr lang="nl-BE" dirty="0"/>
                    </a:p>
                  </a:txBody>
                  <a:tcPr/>
                </a:tc>
                <a:tc>
                  <a:txBody>
                    <a:bodyPr/>
                    <a:lstStyle/>
                    <a:p>
                      <a:pPr algn="ctr"/>
                      <a:r>
                        <a:rPr lang="nl-BE" dirty="0" smtClean="0"/>
                        <a:t>K(M)O’s</a:t>
                      </a:r>
                      <a:endParaRPr lang="nl-BE" dirty="0"/>
                    </a:p>
                  </a:txBody>
                  <a:tcPr/>
                </a:tc>
              </a:tr>
              <a:tr h="370840">
                <a:tc>
                  <a:txBody>
                    <a:bodyPr/>
                    <a:lstStyle/>
                    <a:p>
                      <a:r>
                        <a:rPr lang="nl-BE" sz="1400" dirty="0" smtClean="0"/>
                        <a:t>#</a:t>
                      </a:r>
                      <a:r>
                        <a:rPr lang="nl-BE" sz="1400" baseline="0" dirty="0" smtClean="0"/>
                        <a:t> positief besliste projecten (87) </a:t>
                      </a:r>
                      <a:endParaRPr lang="nl-BE" sz="1400" dirty="0"/>
                    </a:p>
                  </a:txBody>
                  <a:tcPr/>
                </a:tc>
                <a:tc>
                  <a:txBody>
                    <a:bodyPr/>
                    <a:lstStyle/>
                    <a:p>
                      <a:pPr algn="ctr"/>
                      <a:r>
                        <a:rPr lang="nl-BE" sz="1400" dirty="0" smtClean="0"/>
                        <a:t>58</a:t>
                      </a:r>
                      <a:endParaRPr lang="nl-BE" sz="1400" dirty="0"/>
                    </a:p>
                  </a:txBody>
                  <a:tcPr/>
                </a:tc>
                <a:tc>
                  <a:txBody>
                    <a:bodyPr/>
                    <a:lstStyle/>
                    <a:p>
                      <a:pPr algn="ctr"/>
                      <a:r>
                        <a:rPr lang="nl-BE" sz="1400" dirty="0" smtClean="0"/>
                        <a:t>29</a:t>
                      </a:r>
                      <a:endParaRPr lang="nl-BE" sz="1400" dirty="0"/>
                    </a:p>
                  </a:txBody>
                  <a:tcPr/>
                </a:tc>
              </a:tr>
              <a:tr h="370840">
                <a:tc>
                  <a:txBody>
                    <a:bodyPr/>
                    <a:lstStyle/>
                    <a:p>
                      <a:r>
                        <a:rPr lang="nl-BE" sz="1400" dirty="0" smtClean="0"/>
                        <a:t>#</a:t>
                      </a:r>
                      <a:r>
                        <a:rPr lang="nl-BE" sz="1400" baseline="0" dirty="0" smtClean="0"/>
                        <a:t> bedrijven betrokken bij uitvoering (59)</a:t>
                      </a:r>
                      <a:endParaRPr lang="nl-BE" sz="1400" dirty="0"/>
                    </a:p>
                  </a:txBody>
                  <a:tcPr/>
                </a:tc>
                <a:tc>
                  <a:txBody>
                    <a:bodyPr/>
                    <a:lstStyle/>
                    <a:p>
                      <a:pPr algn="ctr"/>
                      <a:r>
                        <a:rPr lang="nl-BE" sz="1400" dirty="0" smtClean="0"/>
                        <a:t>35</a:t>
                      </a:r>
                      <a:endParaRPr lang="nl-BE" sz="1400" dirty="0"/>
                    </a:p>
                  </a:txBody>
                  <a:tcPr/>
                </a:tc>
                <a:tc>
                  <a:txBody>
                    <a:bodyPr/>
                    <a:lstStyle/>
                    <a:p>
                      <a:pPr algn="ctr"/>
                      <a:r>
                        <a:rPr lang="nl-BE" sz="1400" dirty="0" smtClean="0"/>
                        <a:t>24</a:t>
                      </a:r>
                      <a:endParaRPr lang="nl-BE" sz="1400" dirty="0"/>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iwt_ppt_2010">
  <a:themeElements>
    <a:clrScheme name="">
      <a:dk1>
        <a:srgbClr val="333333"/>
      </a:dk1>
      <a:lt1>
        <a:srgbClr val="FFFFFF"/>
      </a:lt1>
      <a:dk2>
        <a:srgbClr val="000000"/>
      </a:dk2>
      <a:lt2>
        <a:srgbClr val="808080"/>
      </a:lt2>
      <a:accent1>
        <a:srgbClr val="EB181E"/>
      </a:accent1>
      <a:accent2>
        <a:srgbClr val="0A357E"/>
      </a:accent2>
      <a:accent3>
        <a:srgbClr val="FFFFFF"/>
      </a:accent3>
      <a:accent4>
        <a:srgbClr val="2A2A2A"/>
      </a:accent4>
      <a:accent5>
        <a:srgbClr val="F3ABAB"/>
      </a:accent5>
      <a:accent6>
        <a:srgbClr val="082F72"/>
      </a:accent6>
      <a:hlink>
        <a:srgbClr val="EB181E"/>
      </a:hlink>
      <a:folHlink>
        <a:srgbClr val="0A357E"/>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ts val="3400"/>
          </a:lnSpc>
          <a:spcBef>
            <a:spcPct val="0"/>
          </a:spcBef>
          <a:spcAft>
            <a:spcPct val="0"/>
          </a:spcAft>
          <a:buClrTx/>
          <a:buSzTx/>
          <a:buFontTx/>
          <a:buNone/>
          <a:tabLst/>
          <a:defRPr kumimoji="0" lang="nl-NL" sz="22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ts val="3400"/>
          </a:lnSpc>
          <a:spcBef>
            <a:spcPct val="0"/>
          </a:spcBef>
          <a:spcAft>
            <a:spcPct val="0"/>
          </a:spcAft>
          <a:buClrTx/>
          <a:buSzTx/>
          <a:buFontTx/>
          <a:buNone/>
          <a:tabLst/>
          <a:defRPr kumimoji="0" lang="nl-NL" sz="22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iwt_ppt_2010</Template>
  <TotalTime>308</TotalTime>
  <Words>695</Words>
  <Application>Microsoft Office PowerPoint</Application>
  <PresentationFormat>On-screen Show (4:3)</PresentationFormat>
  <Paragraphs>200</Paragraphs>
  <Slides>18</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iwt_ppt_2010</vt:lpstr>
      <vt:lpstr>Packager Shell Object</vt:lpstr>
      <vt:lpstr>Slide 1</vt:lpstr>
      <vt:lpstr>Slide 2</vt:lpstr>
      <vt:lpstr>Intersectoriële mobiliteit: Baekeland- en Innovatiemandaten</vt:lpstr>
      <vt:lpstr>Baekeland-programma</vt:lpstr>
      <vt:lpstr>Innovatiemandaten</vt:lpstr>
      <vt:lpstr>IWT-mandaten</vt:lpstr>
      <vt:lpstr>University – Industry Collaborations</vt:lpstr>
      <vt:lpstr>Ervaringen met Baekeland en IM</vt:lpstr>
      <vt:lpstr>Ervaringen met Baekeland (en IM)</vt:lpstr>
      <vt:lpstr>Ervaringen met Baekeland (en IM)</vt:lpstr>
      <vt:lpstr>Baekeland kandidaat-mandatarissen</vt:lpstr>
      <vt:lpstr>Baekeland-kandidaten uit verschillende wetenschapsdomeinen</vt:lpstr>
      <vt:lpstr>Kandidaten uit verschillende wetenschapsdomeinen</vt:lpstr>
      <vt:lpstr>Reacties van enkele mandatarissen</vt:lpstr>
      <vt:lpstr>Betrokkenheid van de Vlaamse universiteiten</vt:lpstr>
      <vt:lpstr>Reacties van enkele promotoren</vt:lpstr>
      <vt:lpstr>Vragen en bezorgdheden</vt:lpstr>
      <vt:lpstr>Slide 18</vt:lpstr>
    </vt:vector>
  </TitlesOfParts>
  <Company>IWT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dc:creator>
  <cp:lastModifiedBy>Veerle Cauwenberg</cp:lastModifiedBy>
  <cp:revision>34</cp:revision>
  <cp:lastPrinted>2003-06-18T08:59:02Z</cp:lastPrinted>
  <dcterms:created xsi:type="dcterms:W3CDTF">2010-01-07T10:34:31Z</dcterms:created>
  <dcterms:modified xsi:type="dcterms:W3CDTF">2012-06-21T08:11:15Z</dcterms:modified>
</cp:coreProperties>
</file>