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7A08A-33BB-4AD4-BCE2-898DDEF8898C}" type="datetimeFigureOut">
              <a:rPr lang="nl-BE" smtClean="0"/>
              <a:pPr/>
              <a:t>5/12/2012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1016-3A4C-44D1-805C-D7A14364558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0492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394314-811A-42EA-8306-7A1DC29C3390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03AB-5746-4A29-A5F8-D4442808D733}" type="datetimeFigureOut">
              <a:rPr lang="nl-BE" smtClean="0"/>
              <a:pPr/>
              <a:t>5/12/2012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614-8C55-4B71-BA82-CAE9396675E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03AB-5746-4A29-A5F8-D4442808D733}" type="datetimeFigureOut">
              <a:rPr lang="nl-BE" smtClean="0"/>
              <a:pPr/>
              <a:t>5/12/2012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614-8C55-4B71-BA82-CAE9396675E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03AB-5746-4A29-A5F8-D4442808D733}" type="datetimeFigureOut">
              <a:rPr lang="nl-BE" smtClean="0"/>
              <a:pPr/>
              <a:t>5/12/2012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614-8C55-4B71-BA82-CAE9396675E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nl-BE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smtClean="0"/>
              <a:t>13 februari 2009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/>
              <a:t>UHasselt, vrijdag 13 februari 2009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BC649-7ABF-45E3-8C89-F6D31C11974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03AB-5746-4A29-A5F8-D4442808D733}" type="datetimeFigureOut">
              <a:rPr lang="nl-BE" smtClean="0"/>
              <a:pPr/>
              <a:t>5/12/2012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614-8C55-4B71-BA82-CAE9396675E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03AB-5746-4A29-A5F8-D4442808D733}" type="datetimeFigureOut">
              <a:rPr lang="nl-BE" smtClean="0"/>
              <a:pPr/>
              <a:t>5/12/2012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614-8C55-4B71-BA82-CAE9396675E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03AB-5746-4A29-A5F8-D4442808D733}" type="datetimeFigureOut">
              <a:rPr lang="nl-BE" smtClean="0"/>
              <a:pPr/>
              <a:t>5/12/2012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614-8C55-4B71-BA82-CAE9396675E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03AB-5746-4A29-A5F8-D4442808D733}" type="datetimeFigureOut">
              <a:rPr lang="nl-BE" smtClean="0"/>
              <a:pPr/>
              <a:t>5/12/2012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614-8C55-4B71-BA82-CAE9396675E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03AB-5746-4A29-A5F8-D4442808D733}" type="datetimeFigureOut">
              <a:rPr lang="nl-BE" smtClean="0"/>
              <a:pPr/>
              <a:t>5/12/2012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614-8C55-4B71-BA82-CAE9396675E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03AB-5746-4A29-A5F8-D4442808D733}" type="datetimeFigureOut">
              <a:rPr lang="nl-BE" smtClean="0"/>
              <a:pPr/>
              <a:t>5/12/2012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614-8C55-4B71-BA82-CAE9396675E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03AB-5746-4A29-A5F8-D4442808D733}" type="datetimeFigureOut">
              <a:rPr lang="nl-BE" smtClean="0"/>
              <a:pPr/>
              <a:t>5/12/2012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614-8C55-4B71-BA82-CAE9396675E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03AB-5746-4A29-A5F8-D4442808D733}" type="datetimeFigureOut">
              <a:rPr lang="nl-BE" smtClean="0"/>
              <a:pPr/>
              <a:t>5/12/2012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614-8C55-4B71-BA82-CAE9396675E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C03AB-5746-4A29-A5F8-D4442808D733}" type="datetimeFigureOut">
              <a:rPr lang="nl-BE" smtClean="0"/>
              <a:pPr/>
              <a:t>5/12/2012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3614-8C55-4B71-BA82-CAE9396675E5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wo.be/CMSDownload.aspx?ID=41e1fe9c-20bc-4880-8594-0117f9b07fc1&amp;L=nl" TargetMode="External"/><Relationship Id="rId2" Type="http://schemas.openxmlformats.org/officeDocument/2006/relationships/hyperlink" Target="http://www.fwo.b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71550" y="2636838"/>
            <a:ext cx="7058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nl-NL" dirty="0"/>
          </a:p>
        </p:txBody>
      </p:sp>
      <p:grpSp>
        <p:nvGrpSpPr>
          <p:cNvPr id="2" name="Groep 12"/>
          <p:cNvGrpSpPr/>
          <p:nvPr/>
        </p:nvGrpSpPr>
        <p:grpSpPr>
          <a:xfrm>
            <a:off x="856395" y="338948"/>
            <a:ext cx="3571589" cy="1577884"/>
            <a:chOff x="5073899" y="3929066"/>
            <a:chExt cx="2928926" cy="1707514"/>
          </a:xfrm>
        </p:grpSpPr>
        <p:pic>
          <p:nvPicPr>
            <p:cNvPr id="14" name="Afbeelding 13" descr="FWO_web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36864" y="3929066"/>
              <a:ext cx="1974795" cy="1214446"/>
            </a:xfrm>
            <a:prstGeom prst="rect">
              <a:avLst/>
            </a:prstGeom>
          </p:spPr>
        </p:pic>
        <p:sp>
          <p:nvSpPr>
            <p:cNvPr id="15" name="Rechthoek 14"/>
            <p:cNvSpPr/>
            <p:nvPr/>
          </p:nvSpPr>
          <p:spPr>
            <a:xfrm>
              <a:off x="5073899" y="5172030"/>
              <a:ext cx="2928926" cy="464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BE" dirty="0" smtClean="0">
                  <a:solidFill>
                    <a:srgbClr val="CC0066"/>
                  </a:solidFill>
                </a:rPr>
                <a:t>FONDS WETENSCHAPPELIJK ONDERZOEK</a:t>
              </a:r>
            </a:p>
            <a:p>
              <a:pPr algn="ctr"/>
              <a:r>
                <a:rPr lang="nl-BE" dirty="0" smtClean="0">
                  <a:solidFill>
                    <a:srgbClr val="CC0066"/>
                  </a:solidFill>
                </a:rPr>
                <a:t>RESEARCH FOUNDATION • FLANDERS</a:t>
              </a:r>
              <a:endParaRPr lang="nl-BE" dirty="0">
                <a:solidFill>
                  <a:srgbClr val="CC0066"/>
                </a:solidFill>
              </a:endParaRPr>
            </a:p>
          </p:txBody>
        </p:sp>
      </p:grp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3688" y="0"/>
            <a:ext cx="37703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BC649-7ABF-45E3-8C89-F6D31C11974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Tekstvak 11"/>
          <p:cNvSpPr txBox="1"/>
          <p:nvPr/>
        </p:nvSpPr>
        <p:spPr>
          <a:xfrm>
            <a:off x="251520" y="4149080"/>
            <a:ext cx="4929190" cy="914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3200" b="1" dirty="0" smtClean="0">
              <a:latin typeface="Tw Cen MT" pitchFamily="34" charset="0"/>
              <a:ea typeface="+mj-ea"/>
              <a:cs typeface="+mj-cs"/>
            </a:endParaRPr>
          </a:p>
          <a:p>
            <a:pPr marL="0" marR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3200" b="1" dirty="0" smtClean="0">
                <a:latin typeface="Tw Cen MT" pitchFamily="34" charset="0"/>
                <a:ea typeface="+mj-ea"/>
                <a:cs typeface="+mj-cs"/>
              </a:rPr>
              <a:t>DISCIPLINECODES</a:t>
            </a:r>
          </a:p>
          <a:p>
            <a:pPr marL="0" marR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  <a:p>
            <a:pPr marL="0" marR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3200" b="1" i="1" dirty="0" smtClean="0">
                <a:latin typeface="Tw Cen MT" pitchFamily="34" charset="0"/>
                <a:ea typeface="+mj-ea"/>
                <a:cs typeface="+mj-cs"/>
              </a:rPr>
              <a:t>FWO</a:t>
            </a:r>
          </a:p>
          <a:p>
            <a:pPr marL="0" marR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3200" b="1" dirty="0" smtClean="0">
              <a:latin typeface="Tw Cen MT" pitchFamily="34" charset="0"/>
              <a:ea typeface="+mj-ea"/>
              <a:cs typeface="+mj-cs"/>
            </a:endParaRPr>
          </a:p>
          <a:p>
            <a:pPr marL="0" marR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3200" b="1" dirty="0" smtClean="0">
              <a:latin typeface="Tw Cen MT" pitchFamily="34" charset="0"/>
              <a:ea typeface="+mj-ea"/>
              <a:cs typeface="+mj-cs"/>
            </a:endParaRPr>
          </a:p>
          <a:p>
            <a:pPr marL="0" marR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3200" b="1" dirty="0" smtClean="0">
                <a:latin typeface="Tw Cen MT" pitchFamily="34" charset="0"/>
                <a:ea typeface="+mj-ea"/>
                <a:cs typeface="+mj-cs"/>
              </a:rPr>
              <a:t>Hans </a:t>
            </a:r>
            <a:r>
              <a:rPr lang="en-GB" sz="3200" b="1" dirty="0" err="1" smtClean="0">
                <a:latin typeface="Tw Cen MT" pitchFamily="34" charset="0"/>
                <a:ea typeface="+mj-ea"/>
                <a:cs typeface="+mj-cs"/>
              </a:rPr>
              <a:t>Willems</a:t>
            </a:r>
            <a:endParaRPr lang="en-GB" sz="3200" b="1" dirty="0" smtClean="0">
              <a:latin typeface="Tw Cen MT" pitchFamily="34" charset="0"/>
              <a:ea typeface="+mj-ea"/>
              <a:cs typeface="+mj-cs"/>
            </a:endParaRPr>
          </a:p>
          <a:p>
            <a:pPr marL="0" marR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Directeur</a:t>
            </a:r>
            <a:r>
              <a:rPr kumimoji="0" lang="en-GB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GB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Steun</a:t>
            </a:r>
            <a:r>
              <a:rPr kumimoji="0" lang="en-GB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GB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aan</a:t>
            </a:r>
            <a:r>
              <a:rPr kumimoji="0" lang="en-GB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 </a:t>
            </a:r>
            <a:r>
              <a:rPr kumimoji="0" lang="en-GB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Onderzoekers</a:t>
            </a:r>
            <a:endParaRPr kumimoji="0" lang="en-GB" sz="24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nl-BE" dirty="0" smtClean="0"/>
              <a:t>4. Gebruik codes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E-loket</a:t>
            </a:r>
            <a:r>
              <a:rPr lang="nl-BE" dirty="0" smtClean="0"/>
              <a:t> (voor iedereen) / online aanvraagsysteem</a:t>
            </a:r>
          </a:p>
          <a:p>
            <a:r>
              <a:rPr lang="nl-BE" dirty="0" smtClean="0"/>
              <a:t>Monitoren financiering FWO</a:t>
            </a:r>
          </a:p>
          <a:p>
            <a:r>
              <a:rPr lang="nl-BE" dirty="0" smtClean="0"/>
              <a:t>Rapportering financiering</a:t>
            </a:r>
          </a:p>
          <a:p>
            <a:r>
              <a:rPr lang="nl-BE" dirty="0" smtClean="0"/>
              <a:t>Opsporen experts / externe peer </a:t>
            </a:r>
            <a:r>
              <a:rPr lang="nl-BE" dirty="0" err="1" smtClean="0"/>
              <a:t>review</a:t>
            </a:r>
            <a:endParaRPr lang="nl-BE" dirty="0" smtClean="0"/>
          </a:p>
          <a:p>
            <a:r>
              <a:rPr lang="nl-BE" dirty="0" smtClean="0"/>
              <a:t>Mogelijkheid tot interactie met andere instellingen</a:t>
            </a:r>
          </a:p>
          <a:p>
            <a:pPr marL="0" indent="0"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</p:txBody>
      </p:sp>
      <p:grpSp>
        <p:nvGrpSpPr>
          <p:cNvPr id="4" name="Groep 5"/>
          <p:cNvGrpSpPr>
            <a:grpSpLocks/>
          </p:cNvGrpSpPr>
          <p:nvPr/>
        </p:nvGrpSpPr>
        <p:grpSpPr bwMode="auto">
          <a:xfrm>
            <a:off x="0" y="0"/>
            <a:ext cx="9144000" cy="598488"/>
            <a:chOff x="0" y="-24"/>
            <a:chExt cx="9144000" cy="598487"/>
          </a:xfrm>
        </p:grpSpPr>
        <p:sp>
          <p:nvSpPr>
            <p:cNvPr id="5" name="Rechthoek 4"/>
            <p:cNvSpPr/>
            <p:nvPr/>
          </p:nvSpPr>
          <p:spPr>
            <a:xfrm>
              <a:off x="0" y="98401"/>
              <a:ext cx="9144000" cy="2857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BE"/>
            </a:p>
          </p:txBody>
        </p:sp>
        <p:pic>
          <p:nvPicPr>
            <p:cNvPr id="6" name="Picture 4" descr="FWO_WE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29586" y="-24"/>
              <a:ext cx="865188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Meer informatie over disciplinecodes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Website FWO: </a:t>
            </a:r>
            <a:r>
              <a:rPr lang="nl-BE" dirty="0" smtClean="0">
                <a:hlinkClick r:id="rId2"/>
              </a:rPr>
              <a:t>www.fwo.be</a:t>
            </a:r>
            <a:endParaRPr lang="nl-BE" dirty="0" smtClean="0"/>
          </a:p>
          <a:p>
            <a:endParaRPr lang="nl-BE" dirty="0"/>
          </a:p>
          <a:p>
            <a:r>
              <a:rPr lang="nl-BE" dirty="0" smtClean="0"/>
              <a:t>Disciplinecodes :</a:t>
            </a:r>
          </a:p>
          <a:p>
            <a:pPr marL="0" indent="0">
              <a:buNone/>
            </a:pPr>
            <a:r>
              <a:rPr lang="nl-BE" dirty="0" smtClean="0">
                <a:hlinkClick r:id="rId3"/>
              </a:rPr>
              <a:t>http</a:t>
            </a:r>
            <a:r>
              <a:rPr lang="nl-BE" dirty="0">
                <a:hlinkClick r:id="rId3"/>
              </a:rPr>
              <a:t>://</a:t>
            </a:r>
            <a:r>
              <a:rPr lang="nl-BE" dirty="0" smtClean="0">
                <a:hlinkClick r:id="rId3"/>
              </a:rPr>
              <a:t>www.fwo.be/CMSDownload.aspx?ID=41e1fe9c-20bc-4880-8594-0117f9b07fc1&amp;L=nl</a:t>
            </a:r>
            <a:r>
              <a:rPr lang="nl-BE" dirty="0" smtClean="0"/>
              <a:t> </a:t>
            </a:r>
          </a:p>
          <a:p>
            <a:pPr>
              <a:buNone/>
            </a:pPr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861C-B688-4E92-A000-C66A0543F0D1}" type="slidenum">
              <a:rPr lang="nl-BE" smtClean="0"/>
              <a:pPr/>
              <a:t>11</a:t>
            </a:fld>
            <a:endParaRPr lang="nl-BE"/>
          </a:p>
        </p:txBody>
      </p:sp>
      <p:grpSp>
        <p:nvGrpSpPr>
          <p:cNvPr id="6" name="Groep 5"/>
          <p:cNvGrpSpPr>
            <a:grpSpLocks/>
          </p:cNvGrpSpPr>
          <p:nvPr/>
        </p:nvGrpSpPr>
        <p:grpSpPr bwMode="auto">
          <a:xfrm>
            <a:off x="0" y="0"/>
            <a:ext cx="9144000" cy="598488"/>
            <a:chOff x="0" y="-24"/>
            <a:chExt cx="9144000" cy="598487"/>
          </a:xfrm>
        </p:grpSpPr>
        <p:sp>
          <p:nvSpPr>
            <p:cNvPr id="7" name="Rechthoek 6"/>
            <p:cNvSpPr/>
            <p:nvPr/>
          </p:nvSpPr>
          <p:spPr>
            <a:xfrm>
              <a:off x="0" y="98401"/>
              <a:ext cx="9144000" cy="2857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BE"/>
            </a:p>
          </p:txBody>
        </p:sp>
        <p:pic>
          <p:nvPicPr>
            <p:cNvPr id="8" name="Picture 4" descr="FWO_WE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29586" y="-24"/>
              <a:ext cx="865188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1267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Agenda</a:t>
            </a:r>
            <a:endParaRPr lang="nl-BE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BE" dirty="0" smtClean="0"/>
              <a:t>Achtergrond</a:t>
            </a:r>
          </a:p>
          <a:p>
            <a:pPr marL="514350" indent="-514350">
              <a:buAutoNum type="arabicPeriod"/>
            </a:pPr>
            <a:r>
              <a:rPr lang="nl-BE" dirty="0" smtClean="0"/>
              <a:t>Werkwijze FWO</a:t>
            </a:r>
          </a:p>
          <a:p>
            <a:pPr marL="514350" indent="-514350">
              <a:buAutoNum type="arabicPeriod"/>
            </a:pPr>
            <a:r>
              <a:rPr lang="nl-BE" dirty="0" smtClean="0"/>
              <a:t>Discussie over krijtlijnen en gebruik nadien</a:t>
            </a:r>
          </a:p>
          <a:p>
            <a:pPr marL="514350" indent="-514350">
              <a:buAutoNum type="arabicPeriod"/>
            </a:pPr>
            <a:r>
              <a:rPr lang="nl-BE" dirty="0" smtClean="0"/>
              <a:t>Varia</a:t>
            </a:r>
            <a:endParaRPr lang="nl-BE" dirty="0"/>
          </a:p>
        </p:txBody>
      </p:sp>
      <p:grpSp>
        <p:nvGrpSpPr>
          <p:cNvPr id="4" name="Groep 5"/>
          <p:cNvGrpSpPr>
            <a:grpSpLocks/>
          </p:cNvGrpSpPr>
          <p:nvPr/>
        </p:nvGrpSpPr>
        <p:grpSpPr bwMode="auto">
          <a:xfrm>
            <a:off x="0" y="0"/>
            <a:ext cx="9144000" cy="598488"/>
            <a:chOff x="0" y="-24"/>
            <a:chExt cx="9144000" cy="598487"/>
          </a:xfrm>
        </p:grpSpPr>
        <p:sp>
          <p:nvSpPr>
            <p:cNvPr id="5" name="Rechthoek 4"/>
            <p:cNvSpPr/>
            <p:nvPr/>
          </p:nvSpPr>
          <p:spPr>
            <a:xfrm>
              <a:off x="0" y="98401"/>
              <a:ext cx="9144000" cy="2857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BE"/>
            </a:p>
          </p:txBody>
        </p:sp>
        <p:pic>
          <p:nvPicPr>
            <p:cNvPr id="6" name="Picture 4" descr="FWO_WE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29586" y="-24"/>
              <a:ext cx="865188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 Achtergrond</a:t>
            </a:r>
            <a:endParaRPr lang="nl-BE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nl-BE" dirty="0" smtClean="0"/>
              <a:t>&lt; 2011 systeem van disciplines en specialiteiten: ca. 26 000 termen</a:t>
            </a:r>
          </a:p>
          <a:p>
            <a:pPr marL="514350" indent="-514350"/>
            <a:r>
              <a:rPr lang="nl-BE" dirty="0" smtClean="0"/>
              <a:t>Haast onbruikbaar voor rechtstreeks doorschrijven naar databank (loops, dubbels, enz.)</a:t>
            </a:r>
          </a:p>
          <a:p>
            <a:pPr marL="514350" indent="-514350"/>
            <a:r>
              <a:rPr lang="nl-BE" dirty="0" smtClean="0"/>
              <a:t>Hervorming drong zich op (invoeren </a:t>
            </a:r>
            <a:r>
              <a:rPr lang="nl-BE" dirty="0" err="1" smtClean="0"/>
              <a:t>E-loket</a:t>
            </a:r>
            <a:r>
              <a:rPr lang="nl-BE" dirty="0" smtClean="0"/>
              <a:t>)</a:t>
            </a:r>
          </a:p>
          <a:p>
            <a:pPr marL="514350" indent="-514350"/>
            <a:r>
              <a:rPr lang="nl-BE" dirty="0" smtClean="0"/>
              <a:t>Bredere context: nood aan indicatoren voor rapportering</a:t>
            </a:r>
            <a:endParaRPr lang="nl-BE" dirty="0"/>
          </a:p>
        </p:txBody>
      </p:sp>
      <p:grpSp>
        <p:nvGrpSpPr>
          <p:cNvPr id="2" name="Groep 5"/>
          <p:cNvGrpSpPr>
            <a:grpSpLocks/>
          </p:cNvGrpSpPr>
          <p:nvPr/>
        </p:nvGrpSpPr>
        <p:grpSpPr bwMode="auto">
          <a:xfrm>
            <a:off x="0" y="0"/>
            <a:ext cx="9144000" cy="598488"/>
            <a:chOff x="0" y="-24"/>
            <a:chExt cx="9144000" cy="598487"/>
          </a:xfrm>
        </p:grpSpPr>
        <p:sp>
          <p:nvSpPr>
            <p:cNvPr id="5" name="Rechthoek 4"/>
            <p:cNvSpPr/>
            <p:nvPr/>
          </p:nvSpPr>
          <p:spPr>
            <a:xfrm>
              <a:off x="0" y="98401"/>
              <a:ext cx="9144000" cy="2857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BE"/>
            </a:p>
          </p:txBody>
        </p:sp>
        <p:pic>
          <p:nvPicPr>
            <p:cNvPr id="6" name="Picture 4" descr="FWO_WE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29586" y="-24"/>
              <a:ext cx="865188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Bestaande systemen</a:t>
            </a:r>
            <a:endParaRPr lang="nl-BE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Char char="-"/>
            </a:pPr>
            <a:r>
              <a:rPr lang="nl-BE" dirty="0" smtClean="0"/>
              <a:t>IWETO (wetenschapsdomeinen + toepassingsgebieden)</a:t>
            </a:r>
          </a:p>
          <a:p>
            <a:pPr marL="514350" indent="-514350">
              <a:buFontTx/>
              <a:buChar char="-"/>
            </a:pPr>
            <a:r>
              <a:rPr lang="nl-BE" dirty="0" smtClean="0"/>
              <a:t>SOOI</a:t>
            </a:r>
          </a:p>
          <a:p>
            <a:pPr marL="514350" indent="-514350">
              <a:buFontTx/>
              <a:buChar char="-"/>
            </a:pPr>
            <a:r>
              <a:rPr lang="nl-BE" dirty="0" smtClean="0"/>
              <a:t>NABS</a:t>
            </a:r>
          </a:p>
          <a:p>
            <a:pPr marL="514350" indent="-514350">
              <a:buFontTx/>
              <a:buChar char="-"/>
            </a:pPr>
            <a:r>
              <a:rPr lang="nl-BE" dirty="0" smtClean="0"/>
              <a:t>FOS (</a:t>
            </a:r>
            <a:r>
              <a:rPr lang="nl-BE" dirty="0" err="1" smtClean="0"/>
              <a:t>Fields</a:t>
            </a:r>
            <a:r>
              <a:rPr lang="nl-BE" dirty="0" smtClean="0"/>
              <a:t> of </a:t>
            </a:r>
            <a:r>
              <a:rPr lang="nl-BE" dirty="0" err="1" smtClean="0"/>
              <a:t>Science</a:t>
            </a:r>
            <a:r>
              <a:rPr lang="nl-BE" dirty="0" smtClean="0"/>
              <a:t>)</a:t>
            </a:r>
          </a:p>
          <a:p>
            <a:pPr marL="514350" indent="-514350">
              <a:buFontTx/>
              <a:buChar char="-"/>
            </a:pPr>
            <a:r>
              <a:rPr lang="nl-BE" dirty="0" err="1" smtClean="0"/>
              <a:t>ISI-gebieden</a:t>
            </a:r>
            <a:r>
              <a:rPr lang="nl-BE" dirty="0" smtClean="0"/>
              <a:t>/subject </a:t>
            </a:r>
            <a:r>
              <a:rPr lang="nl-BE" dirty="0" err="1" smtClean="0"/>
              <a:t>categories</a:t>
            </a:r>
            <a:endParaRPr lang="nl-BE" dirty="0" smtClean="0"/>
          </a:p>
          <a:p>
            <a:pPr marL="514350" indent="-514350">
              <a:buFontTx/>
              <a:buChar char="-"/>
            </a:pPr>
            <a:r>
              <a:rPr lang="nl-BE" dirty="0" smtClean="0"/>
              <a:t>Diverse systemen van buitenlandse research </a:t>
            </a:r>
            <a:r>
              <a:rPr lang="nl-BE" dirty="0" err="1" smtClean="0"/>
              <a:t>councils</a:t>
            </a:r>
            <a:endParaRPr lang="nl-BE" dirty="0" smtClean="0"/>
          </a:p>
          <a:p>
            <a:pPr marL="514350" indent="-514350">
              <a:buNone/>
            </a:pPr>
            <a:endParaRPr lang="nl-BE" dirty="0" smtClean="0"/>
          </a:p>
        </p:txBody>
      </p:sp>
      <p:grpSp>
        <p:nvGrpSpPr>
          <p:cNvPr id="2" name="Groep 5"/>
          <p:cNvGrpSpPr>
            <a:grpSpLocks/>
          </p:cNvGrpSpPr>
          <p:nvPr/>
        </p:nvGrpSpPr>
        <p:grpSpPr bwMode="auto">
          <a:xfrm>
            <a:off x="0" y="0"/>
            <a:ext cx="9144000" cy="598488"/>
            <a:chOff x="0" y="-24"/>
            <a:chExt cx="9144000" cy="598487"/>
          </a:xfrm>
        </p:grpSpPr>
        <p:sp>
          <p:nvSpPr>
            <p:cNvPr id="5" name="Rechthoek 4"/>
            <p:cNvSpPr/>
            <p:nvPr/>
          </p:nvSpPr>
          <p:spPr>
            <a:xfrm>
              <a:off x="0" y="98401"/>
              <a:ext cx="9144000" cy="2857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BE"/>
            </a:p>
          </p:txBody>
        </p:sp>
        <p:pic>
          <p:nvPicPr>
            <p:cNvPr id="6" name="Picture 4" descr="FWO_WE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29586" y="-24"/>
              <a:ext cx="865188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Vereisten van nieuw systeem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Coherentie</a:t>
            </a:r>
          </a:p>
          <a:p>
            <a:r>
              <a:rPr lang="nl-BE" dirty="0" err="1" smtClean="0"/>
              <a:t>Exhaustiviteit</a:t>
            </a:r>
            <a:endParaRPr lang="nl-BE" dirty="0" smtClean="0"/>
          </a:p>
          <a:p>
            <a:r>
              <a:rPr lang="nl-BE" dirty="0" smtClean="0"/>
              <a:t>Homogeniteit (vergelijkbare graad van specialisatie in verschillende gebieden)</a:t>
            </a:r>
          </a:p>
          <a:p>
            <a:r>
              <a:rPr lang="nl-BE" dirty="0" smtClean="0"/>
              <a:t>Beheersbaarheid (streefcijfer: 8 à 900 codes)</a:t>
            </a:r>
          </a:p>
          <a:p>
            <a:pPr>
              <a:buNone/>
            </a:pPr>
            <a:endParaRPr lang="nl-BE" dirty="0"/>
          </a:p>
        </p:txBody>
      </p:sp>
      <p:grpSp>
        <p:nvGrpSpPr>
          <p:cNvPr id="4" name="Groep 5"/>
          <p:cNvGrpSpPr>
            <a:grpSpLocks/>
          </p:cNvGrpSpPr>
          <p:nvPr/>
        </p:nvGrpSpPr>
        <p:grpSpPr bwMode="auto">
          <a:xfrm>
            <a:off x="0" y="0"/>
            <a:ext cx="9144000" cy="598488"/>
            <a:chOff x="0" y="-24"/>
            <a:chExt cx="9144000" cy="598487"/>
          </a:xfrm>
        </p:grpSpPr>
        <p:sp>
          <p:nvSpPr>
            <p:cNvPr id="5" name="Rechthoek 4"/>
            <p:cNvSpPr/>
            <p:nvPr/>
          </p:nvSpPr>
          <p:spPr>
            <a:xfrm>
              <a:off x="0" y="98401"/>
              <a:ext cx="9144000" cy="2857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BE"/>
            </a:p>
          </p:txBody>
        </p:sp>
        <p:pic>
          <p:nvPicPr>
            <p:cNvPr id="6" name="Picture 4" descr="FWO_WE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29586" y="-24"/>
              <a:ext cx="865188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 Werkwijze</a:t>
            </a:r>
            <a:endParaRPr lang="nl-BE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nl-BE" dirty="0" smtClean="0"/>
              <a:t>Opnieuw samenroepen van de werkgroepen commissiehervorming (breed draagvlak)</a:t>
            </a:r>
            <a:br>
              <a:rPr lang="nl-BE" dirty="0" smtClean="0"/>
            </a:br>
            <a:r>
              <a:rPr lang="nl-BE" b="1" i="1" dirty="0" smtClean="0"/>
              <a:t>N.B.: stond los van discussie over scopes van elk panel</a:t>
            </a:r>
          </a:p>
          <a:p>
            <a:pPr marL="514350" indent="-514350"/>
            <a:r>
              <a:rPr lang="nl-BE" dirty="0" smtClean="0"/>
              <a:t>Alternerend vergaderen met stuurgroep – </a:t>
            </a:r>
            <a:r>
              <a:rPr lang="nl-BE" b="1" dirty="0" smtClean="0"/>
              <a:t>inclusief voorzitters werkgroepen </a:t>
            </a:r>
            <a:r>
              <a:rPr lang="nl-BE" dirty="0" smtClean="0"/>
              <a:t>(</a:t>
            </a:r>
            <a:r>
              <a:rPr lang="nl-BE" dirty="0" err="1" smtClean="0"/>
              <a:t>validering</a:t>
            </a:r>
            <a:r>
              <a:rPr lang="nl-BE" dirty="0" smtClean="0"/>
              <a:t> – bijsturing)</a:t>
            </a:r>
          </a:p>
          <a:p>
            <a:pPr marL="514350" indent="-514350"/>
            <a:r>
              <a:rPr lang="nl-BE" dirty="0" smtClean="0"/>
              <a:t>Proces heeft 1 jaar geduurd</a:t>
            </a:r>
            <a:endParaRPr lang="nl-BE" dirty="0"/>
          </a:p>
        </p:txBody>
      </p:sp>
      <p:grpSp>
        <p:nvGrpSpPr>
          <p:cNvPr id="2" name="Groep 5"/>
          <p:cNvGrpSpPr>
            <a:grpSpLocks/>
          </p:cNvGrpSpPr>
          <p:nvPr/>
        </p:nvGrpSpPr>
        <p:grpSpPr bwMode="auto">
          <a:xfrm>
            <a:off x="0" y="0"/>
            <a:ext cx="9144000" cy="598488"/>
            <a:chOff x="0" y="-24"/>
            <a:chExt cx="9144000" cy="598487"/>
          </a:xfrm>
        </p:grpSpPr>
        <p:sp>
          <p:nvSpPr>
            <p:cNvPr id="5" name="Rechthoek 4"/>
            <p:cNvSpPr/>
            <p:nvPr/>
          </p:nvSpPr>
          <p:spPr>
            <a:xfrm>
              <a:off x="0" y="98401"/>
              <a:ext cx="9144000" cy="2857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BE"/>
            </a:p>
          </p:txBody>
        </p:sp>
        <p:pic>
          <p:nvPicPr>
            <p:cNvPr id="6" name="Picture 4" descr="FWO_WE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29586" y="-24"/>
              <a:ext cx="865188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3. Aandachtspunten bij totstandkoming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Uitgangspunt: waar mogelijk </a:t>
            </a:r>
            <a:r>
              <a:rPr lang="nl-BE" dirty="0" err="1" smtClean="0"/>
              <a:t>ISI-gebieden</a:t>
            </a:r>
            <a:endParaRPr lang="nl-BE" dirty="0" smtClean="0"/>
          </a:p>
          <a:p>
            <a:r>
              <a:rPr lang="nl-BE" dirty="0" smtClean="0"/>
              <a:t>Grote clusters van tijdschriften</a:t>
            </a:r>
          </a:p>
          <a:p>
            <a:r>
              <a:rPr lang="nl-BE" dirty="0" smtClean="0"/>
              <a:t>Opgesteld door experts in het veld</a:t>
            </a:r>
          </a:p>
          <a:p>
            <a:r>
              <a:rPr lang="nl-BE" dirty="0" smtClean="0"/>
              <a:t>Getracht overlappingen te vermijden of op te opvangen (met name </a:t>
            </a:r>
            <a:r>
              <a:rPr lang="nl-BE" dirty="0" err="1" smtClean="0"/>
              <a:t>Bio</a:t>
            </a:r>
            <a:r>
              <a:rPr lang="nl-BE" dirty="0" smtClean="0"/>
              <a:t> </a:t>
            </a:r>
            <a:r>
              <a:rPr lang="nl-BE" dirty="0" err="1" smtClean="0"/>
              <a:t>vs</a:t>
            </a:r>
            <a:r>
              <a:rPr lang="nl-BE" dirty="0" smtClean="0"/>
              <a:t> </a:t>
            </a:r>
            <a:r>
              <a:rPr lang="nl-BE" dirty="0" err="1" smtClean="0"/>
              <a:t>Med</a:t>
            </a:r>
            <a:r>
              <a:rPr lang="nl-BE" dirty="0" smtClean="0"/>
              <a:t>)</a:t>
            </a:r>
          </a:p>
          <a:p>
            <a:pPr>
              <a:buNone/>
            </a:pPr>
            <a:endParaRPr lang="nl-BE" dirty="0" smtClean="0"/>
          </a:p>
        </p:txBody>
      </p:sp>
      <p:grpSp>
        <p:nvGrpSpPr>
          <p:cNvPr id="4" name="Groep 5"/>
          <p:cNvGrpSpPr>
            <a:grpSpLocks/>
          </p:cNvGrpSpPr>
          <p:nvPr/>
        </p:nvGrpSpPr>
        <p:grpSpPr bwMode="auto">
          <a:xfrm>
            <a:off x="0" y="0"/>
            <a:ext cx="9144000" cy="598488"/>
            <a:chOff x="0" y="-24"/>
            <a:chExt cx="9144000" cy="598487"/>
          </a:xfrm>
        </p:grpSpPr>
        <p:sp>
          <p:nvSpPr>
            <p:cNvPr id="5" name="Rechthoek 4"/>
            <p:cNvSpPr/>
            <p:nvPr/>
          </p:nvSpPr>
          <p:spPr>
            <a:xfrm>
              <a:off x="0" y="98401"/>
              <a:ext cx="9144000" cy="2857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BE"/>
            </a:p>
          </p:txBody>
        </p:sp>
        <p:pic>
          <p:nvPicPr>
            <p:cNvPr id="6" name="Picture 4" descr="FWO_WE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29586" y="-24"/>
              <a:ext cx="865188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nl-BE" dirty="0" smtClean="0"/>
              <a:t>3. Lijst disciplinecodes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950 Disciplinecodes (5 gebieden)</a:t>
            </a:r>
          </a:p>
          <a:p>
            <a:pPr lvl="1"/>
            <a:r>
              <a:rPr lang="nl-BE" dirty="0" smtClean="0"/>
              <a:t>BIO : 116</a:t>
            </a:r>
          </a:p>
          <a:p>
            <a:pPr lvl="1"/>
            <a:r>
              <a:rPr lang="nl-BE" dirty="0" smtClean="0"/>
              <a:t>Cult : 157</a:t>
            </a:r>
          </a:p>
          <a:p>
            <a:pPr lvl="1"/>
            <a:r>
              <a:rPr lang="nl-BE" dirty="0" smtClean="0"/>
              <a:t>G&amp;M : 276</a:t>
            </a:r>
          </a:p>
          <a:p>
            <a:pPr lvl="1"/>
            <a:r>
              <a:rPr lang="nl-BE" dirty="0" smtClean="0"/>
              <a:t>Med : 88</a:t>
            </a:r>
          </a:p>
          <a:p>
            <a:pPr lvl="1"/>
            <a:r>
              <a:rPr lang="nl-BE" dirty="0" smtClean="0"/>
              <a:t>W&amp;T : 313</a:t>
            </a:r>
          </a:p>
          <a:p>
            <a:r>
              <a:rPr lang="nl-BE" dirty="0" smtClean="0"/>
              <a:t>Verder opgesplitst in max. 3 niveaus</a:t>
            </a:r>
          </a:p>
          <a:p>
            <a:r>
              <a:rPr lang="nl-BE" dirty="0" smtClean="0"/>
              <a:t>Getracht overlappingen te vermijden of op te opvangen (met name </a:t>
            </a:r>
            <a:r>
              <a:rPr lang="nl-BE" dirty="0" err="1" smtClean="0"/>
              <a:t>Bio</a:t>
            </a:r>
            <a:r>
              <a:rPr lang="nl-BE" dirty="0" smtClean="0"/>
              <a:t> </a:t>
            </a:r>
            <a:r>
              <a:rPr lang="nl-BE" dirty="0" err="1" smtClean="0"/>
              <a:t>vs</a:t>
            </a:r>
            <a:r>
              <a:rPr lang="nl-BE" dirty="0" smtClean="0"/>
              <a:t> </a:t>
            </a:r>
            <a:r>
              <a:rPr lang="nl-BE" dirty="0" err="1" smtClean="0"/>
              <a:t>Med</a:t>
            </a:r>
            <a:r>
              <a:rPr lang="nl-BE" dirty="0" smtClean="0"/>
              <a:t>)</a:t>
            </a:r>
          </a:p>
          <a:p>
            <a:pPr>
              <a:buNone/>
            </a:pPr>
            <a:endParaRPr lang="nl-BE" dirty="0" smtClean="0"/>
          </a:p>
        </p:txBody>
      </p:sp>
      <p:grpSp>
        <p:nvGrpSpPr>
          <p:cNvPr id="4" name="Groep 5"/>
          <p:cNvGrpSpPr>
            <a:grpSpLocks/>
          </p:cNvGrpSpPr>
          <p:nvPr/>
        </p:nvGrpSpPr>
        <p:grpSpPr bwMode="auto">
          <a:xfrm>
            <a:off x="0" y="0"/>
            <a:ext cx="9144000" cy="598488"/>
            <a:chOff x="0" y="-24"/>
            <a:chExt cx="9144000" cy="598487"/>
          </a:xfrm>
        </p:grpSpPr>
        <p:sp>
          <p:nvSpPr>
            <p:cNvPr id="5" name="Rechthoek 4"/>
            <p:cNvSpPr/>
            <p:nvPr/>
          </p:nvSpPr>
          <p:spPr>
            <a:xfrm>
              <a:off x="0" y="98401"/>
              <a:ext cx="9144000" cy="2857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BE"/>
            </a:p>
          </p:txBody>
        </p:sp>
        <p:pic>
          <p:nvPicPr>
            <p:cNvPr id="6" name="Picture 4" descr="FWO_WE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29586" y="-24"/>
              <a:ext cx="865188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nl-BE" dirty="0" smtClean="0"/>
              <a:t>3. Lijst disciplinecodes</a:t>
            </a:r>
            <a:endParaRPr lang="nl-BE" dirty="0"/>
          </a:p>
        </p:txBody>
      </p:sp>
      <p:grpSp>
        <p:nvGrpSpPr>
          <p:cNvPr id="4" name="Groep 5"/>
          <p:cNvGrpSpPr>
            <a:grpSpLocks/>
          </p:cNvGrpSpPr>
          <p:nvPr/>
        </p:nvGrpSpPr>
        <p:grpSpPr bwMode="auto">
          <a:xfrm>
            <a:off x="0" y="0"/>
            <a:ext cx="9144000" cy="598488"/>
            <a:chOff x="0" y="-24"/>
            <a:chExt cx="9144000" cy="598487"/>
          </a:xfrm>
        </p:grpSpPr>
        <p:sp>
          <p:nvSpPr>
            <p:cNvPr id="5" name="Rechthoek 4"/>
            <p:cNvSpPr/>
            <p:nvPr/>
          </p:nvSpPr>
          <p:spPr>
            <a:xfrm>
              <a:off x="0" y="98401"/>
              <a:ext cx="9144000" cy="2857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BE"/>
            </a:p>
          </p:txBody>
        </p:sp>
        <p:pic>
          <p:nvPicPr>
            <p:cNvPr id="6" name="Picture 4" descr="FWO_WE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29586" y="-24"/>
              <a:ext cx="865188" cy="59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945259"/>
              </p:ext>
            </p:extLst>
          </p:nvPr>
        </p:nvGraphicFramePr>
        <p:xfrm>
          <a:off x="1691675" y="1916832"/>
          <a:ext cx="6768756" cy="5476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8126"/>
                <a:gridCol w="1128126"/>
                <a:gridCol w="1128126"/>
                <a:gridCol w="1128126"/>
                <a:gridCol w="1128126"/>
                <a:gridCol w="1128126"/>
              </a:tblGrid>
              <a:tr h="107932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dirty="0">
                          <a:effectLst/>
                        </a:rPr>
                        <a:t>230</a:t>
                      </a:r>
                      <a:endParaRPr lang="nl-B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>
                          <a:effectLst/>
                        </a:rPr>
                        <a:t>Historische Wetenschappen</a:t>
                      </a:r>
                      <a:endParaRPr lang="nl-BE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2300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Geschiedenis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23000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Cultuurgeschiedenis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0250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23001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Sociaal-economische geschiedenis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23002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Politieke geschiedenis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0250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23003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Landschaps- en ecologische geschiedenis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2301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Archeologie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</a:tr>
              <a:tr h="20250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23010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Archeologie van de menselijke cultuur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0250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23011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Archeologie van het landschap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0250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23012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Archeologie van de materiële cultuur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2302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Kunst- en muziekgeschiedenis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0250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23020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Algemene kunst-en muziekgeschiedenis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0250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23021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Geschiedenis van de bouwkunst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0250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23022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Geschiedenis van de beeldende kunsten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0250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23023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Geschiedenis van de muziek en de podiumkunsten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0250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23024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Geschiedenis van de audiovisuele kunsten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2303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Studie van specifieke periodes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23030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Pre- en protohistorie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0250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23031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Midden- en Nabije Oosten (pre-islamitisch)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23032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Klassieke oudheid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nl-B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</a:tr>
              <a:tr h="20250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23033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Middeleeuwen (</a:t>
                      </a:r>
                      <a:r>
                        <a:rPr lang="nl-BE" sz="1200" u="none" strike="noStrike" dirty="0" err="1">
                          <a:effectLst/>
                        </a:rPr>
                        <a:t>VIe-Xve</a:t>
                      </a:r>
                      <a:r>
                        <a:rPr lang="nl-BE" sz="1200" u="none" strike="noStrike" dirty="0">
                          <a:effectLst/>
                        </a:rPr>
                        <a:t> eeuw)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0250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23034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Nieuwe tijd (</a:t>
                      </a:r>
                      <a:r>
                        <a:rPr lang="nl-BE" sz="1200" u="none" strike="noStrike" dirty="0" err="1">
                          <a:effectLst/>
                        </a:rPr>
                        <a:t>XVIe-XVIIIe</a:t>
                      </a:r>
                      <a:r>
                        <a:rPr lang="nl-BE" sz="1200" u="none" strike="noStrike" dirty="0">
                          <a:effectLst/>
                        </a:rPr>
                        <a:t> eeuw)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0250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23035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Hedendaagse tijd (</a:t>
                      </a:r>
                      <a:r>
                        <a:rPr lang="nl-BE" sz="1200" u="none" strike="noStrike" dirty="0" err="1">
                          <a:effectLst/>
                        </a:rPr>
                        <a:t>XIXe-XXIe</a:t>
                      </a:r>
                      <a:r>
                        <a:rPr lang="nl-BE" sz="1200" u="none" strike="noStrike" dirty="0">
                          <a:effectLst/>
                        </a:rPr>
                        <a:t> eeuw)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0250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>
                          <a:effectLst/>
                        </a:rPr>
                        <a:t>2304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Theorie van de historische wetenschappen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01183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>
                          <a:effectLst/>
                        </a:rPr>
                        <a:t>2305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 dirty="0">
                          <a:effectLst/>
                        </a:rPr>
                        <a:t>Ontwikkeling van methoden en technieken (</a:t>
                      </a:r>
                      <a:r>
                        <a:rPr lang="nl-BE" sz="1200" u="none" strike="noStrike" dirty="0" err="1">
                          <a:effectLst/>
                        </a:rPr>
                        <a:t>archeometrie</a:t>
                      </a:r>
                      <a:r>
                        <a:rPr lang="nl-BE" sz="1200" u="none" strike="noStrike" dirty="0">
                          <a:effectLst/>
                        </a:rPr>
                        <a:t>, paleografie, </a:t>
                      </a:r>
                      <a:r>
                        <a:rPr lang="nl-BE" sz="1200" u="none" strike="noStrike" dirty="0" err="1">
                          <a:effectLst/>
                        </a:rPr>
                        <a:t>oorkondenleer</a:t>
                      </a:r>
                      <a:r>
                        <a:rPr lang="nl-BE" sz="1200" u="none" strike="noStrike" dirty="0">
                          <a:effectLst/>
                        </a:rPr>
                        <a:t>, ...)</a:t>
                      </a:r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>
                          <a:effectLst/>
                        </a:rPr>
                        <a:t>2306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Historiografie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>
                          <a:effectLst/>
                        </a:rPr>
                        <a:t>2307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nl-BE" sz="1200" u="none" strike="noStrike">
                          <a:effectLst/>
                        </a:rPr>
                        <a:t>Erfgoed en publiek</a:t>
                      </a:r>
                      <a:endParaRPr lang="nl-B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nl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/>
                </a:tc>
                <a:tc>
                  <a:txBody>
                    <a:bodyPr/>
                    <a:lstStyle/>
                    <a:p>
                      <a:pPr algn="l" fontAlgn="b"/>
                      <a:endParaRPr lang="nl-B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40" marR="5140" marT="5140" marB="0" anchor="b"/>
                </a:tc>
              </a:tr>
            </a:tbl>
          </a:graphicData>
        </a:graphic>
      </p:graphicFrame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074875"/>
              </p:ext>
            </p:extLst>
          </p:nvPr>
        </p:nvGraphicFramePr>
        <p:xfrm>
          <a:off x="1115616" y="1484784"/>
          <a:ext cx="3888432" cy="200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/>
                <a:gridCol w="2592288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dirty="0">
                          <a:effectLst/>
                        </a:rPr>
                        <a:t>20</a:t>
                      </a:r>
                      <a:endParaRPr lang="nl-B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200" u="none" strike="noStrike" dirty="0">
                          <a:effectLst/>
                        </a:rPr>
                        <a:t>Cultuurwetenschappen</a:t>
                      </a:r>
                      <a:endParaRPr lang="nl-B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482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403</Words>
  <Application>Microsoft Office PowerPoint</Application>
  <PresentationFormat>Diavoorstelling (4:3)</PresentationFormat>
  <Paragraphs>122</Paragraphs>
  <Slides>11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PowerPoint-presentatie</vt:lpstr>
      <vt:lpstr>Agenda</vt:lpstr>
      <vt:lpstr>1. Achtergrond</vt:lpstr>
      <vt:lpstr>Bestaande systemen</vt:lpstr>
      <vt:lpstr>Vereisten van nieuw systeem</vt:lpstr>
      <vt:lpstr>2. Werkwijze</vt:lpstr>
      <vt:lpstr>3. Aandachtspunten bij totstandkoming</vt:lpstr>
      <vt:lpstr>3. Lijst disciplinecodes</vt:lpstr>
      <vt:lpstr>3. Lijst disciplinecodes</vt:lpstr>
      <vt:lpstr>4. Gebruik codes</vt:lpstr>
      <vt:lpstr>Meer informatie over disciplinecodes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sv</dc:creator>
  <cp:lastModifiedBy>LeenVanCampe</cp:lastModifiedBy>
  <cp:revision>25</cp:revision>
  <dcterms:created xsi:type="dcterms:W3CDTF">2009-12-15T13:49:02Z</dcterms:created>
  <dcterms:modified xsi:type="dcterms:W3CDTF">2012-12-05T08:03:15Z</dcterms:modified>
</cp:coreProperties>
</file>