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A7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8" t="-911" r="8278"/>
          <a:stretch>
            <a:fillRect/>
          </a:stretch>
        </p:blipFill>
        <p:spPr bwMode="auto">
          <a:xfrm>
            <a:off x="0" y="-100013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Logo%20VIA_Pact202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6059488"/>
            <a:ext cx="17272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403350" y="2349500"/>
            <a:ext cx="6337300" cy="938213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12865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177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96063" y="1341438"/>
            <a:ext cx="2090737" cy="47847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23850" y="1341438"/>
            <a:ext cx="6119813" cy="47847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369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926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0999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113" y="2276475"/>
            <a:ext cx="3816350" cy="384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8863" y="2276475"/>
            <a:ext cx="3817937" cy="384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25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3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545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74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03170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196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341438"/>
            <a:ext cx="83629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Titel</a:t>
            </a:r>
            <a:br>
              <a:rPr lang="nl-BE" smtClean="0"/>
            </a:br>
            <a:endParaRPr lang="nl-NL" smtClean="0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276475"/>
            <a:ext cx="7786687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smtClean="0"/>
              <a:t>tekst</a:t>
            </a:r>
            <a:endParaRPr lang="nl-NL" smtClean="0"/>
          </a:p>
        </p:txBody>
      </p:sp>
      <p:grpSp>
        <p:nvGrpSpPr>
          <p:cNvPr id="1029" name="Groep 11"/>
          <p:cNvGrpSpPr>
            <a:grpSpLocks/>
          </p:cNvGrpSpPr>
          <p:nvPr userDrawn="1"/>
        </p:nvGrpSpPr>
        <p:grpSpPr bwMode="auto">
          <a:xfrm>
            <a:off x="323850" y="0"/>
            <a:ext cx="8534400" cy="971550"/>
            <a:chOff x="323850" y="0"/>
            <a:chExt cx="8534430" cy="971998"/>
          </a:xfrm>
        </p:grpSpPr>
        <p:pic>
          <p:nvPicPr>
            <p:cNvPr id="1030" name="Picture 7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159"/>
            <a:stretch>
              <a:fillRect/>
            </a:stretch>
          </p:blipFill>
          <p:spPr bwMode="auto">
            <a:xfrm>
              <a:off x="323850" y="0"/>
              <a:ext cx="8351838" cy="214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24" descr="Logo%20VIA_Pact2020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363" y="404813"/>
              <a:ext cx="1584325" cy="36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Afbeelding 10" descr="AO POS_Q.jpg"/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16" y="170992"/>
              <a:ext cx="2000264" cy="801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37609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03648" y="2492375"/>
            <a:ext cx="633700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2800" b="1" dirty="0" smtClean="0">
                <a:solidFill>
                  <a:srgbClr val="376092"/>
                </a:solidFill>
              </a:rPr>
              <a:t>Instrumentarium vergroeningseconomie vanuit Agentschap Ondernemen</a:t>
            </a:r>
            <a:endParaRPr lang="nl-NL" sz="2800" b="1" dirty="0">
              <a:solidFill>
                <a:srgbClr val="376092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0" y="5013176"/>
            <a:ext cx="7668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BE" sz="1400" b="1" dirty="0" smtClean="0">
                <a:solidFill>
                  <a:srgbClr val="376092"/>
                </a:solidFill>
              </a:rPr>
              <a:t>Het economisch instrumentarium als accelerator voor de vergroeningseconomie Workshop 7 september 2011</a:t>
            </a:r>
            <a:endParaRPr lang="nl-NL" sz="1400" b="1" dirty="0">
              <a:solidFill>
                <a:srgbClr val="37609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980729"/>
            <a:ext cx="8362950" cy="576064"/>
          </a:xfrm>
        </p:spPr>
        <p:txBody>
          <a:bodyPr/>
          <a:lstStyle/>
          <a:p>
            <a:pPr eaLnBrk="1" hangingPunct="1"/>
            <a:r>
              <a:rPr lang="nl-NL" sz="3200" dirty="0" smtClean="0"/>
              <a:t>Vergroeningsbeleid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900113" y="1628800"/>
            <a:ext cx="7786687" cy="4497363"/>
          </a:xfrm>
        </p:spPr>
        <p:txBody>
          <a:bodyPr/>
          <a:lstStyle/>
          <a:p>
            <a:r>
              <a:rPr lang="nl-BE" sz="2400" dirty="0" smtClean="0"/>
              <a:t>Beleidsinstrumenten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Sensibiliseren en Informeren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Adviseren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Implementeren</a:t>
            </a:r>
          </a:p>
          <a:p>
            <a:pPr marL="342900" lvl="1" indent="-342900">
              <a:buNone/>
            </a:pPr>
            <a:r>
              <a:rPr lang="nl-BE" sz="2400" dirty="0">
                <a:ea typeface="+mn-ea"/>
                <a:cs typeface="+mn-cs"/>
              </a:rPr>
              <a:t>Karakteristieken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Vraagzijde: gekenmerkt door heterogeniteit 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diensten </a:t>
            </a:r>
            <a:r>
              <a:rPr lang="nl-BE" sz="1200" dirty="0"/>
              <a:t>versus industrie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Grootte van de onderneming (KMO </a:t>
            </a:r>
            <a:r>
              <a:rPr lang="nl-BE" sz="1200" dirty="0" err="1"/>
              <a:t>vs</a:t>
            </a:r>
            <a:r>
              <a:rPr lang="nl-BE" sz="1200" dirty="0"/>
              <a:t> </a:t>
            </a:r>
            <a:r>
              <a:rPr lang="nl-BE" sz="1200" dirty="0" smtClean="0"/>
              <a:t>GO)</a:t>
            </a:r>
            <a:endParaRPr lang="nl-BE" sz="1200" dirty="0"/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Aanbodzijde: gebrek aan samenhang 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geen unieke politieke visie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versnipperde aanpak (wie doet wat?) 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verkokering tussen agentschappen (eilandvorming)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Agentschap Ondernemen: primair als regisseur, secundair als actor in complementariteit met intermediaire organisaties</a:t>
            </a:r>
            <a:endParaRPr lang="nl-BE" sz="2000" dirty="0"/>
          </a:p>
          <a:p>
            <a:pPr marL="971550" lvl="1" indent="-571500">
              <a:buFont typeface="Arial" pitchFamily="34" charset="0"/>
              <a:buChar char="•"/>
            </a:pPr>
            <a:endParaRPr lang="nl-BE" sz="2000" dirty="0" smtClean="0"/>
          </a:p>
          <a:p>
            <a:pPr marL="971550" lvl="1" indent="-571500">
              <a:buFont typeface="Arial" pitchFamily="34" charset="0"/>
              <a:buChar char="•"/>
            </a:pPr>
            <a:endParaRPr lang="nl-BE" sz="2000" dirty="0" smtClean="0"/>
          </a:p>
          <a:p>
            <a:pPr marL="971550" lvl="1" indent="-571500">
              <a:buFont typeface="Arial" pitchFamily="34" charset="0"/>
              <a:buChar char="•"/>
            </a:pPr>
            <a:endParaRPr lang="nl-BE" sz="2000" dirty="0"/>
          </a:p>
          <a:p>
            <a:pPr marL="971550" lvl="1" indent="-571500">
              <a:buFont typeface="Arial" pitchFamily="34" charset="0"/>
              <a:buChar char="•"/>
            </a:pPr>
            <a:endParaRPr lang="nl-BE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362950" cy="854075"/>
          </a:xfrm>
        </p:spPr>
        <p:txBody>
          <a:bodyPr/>
          <a:lstStyle/>
          <a:p>
            <a:r>
              <a:rPr lang="nl-BE" sz="3200" dirty="0" smtClean="0"/>
              <a:t>Sensibiliseren en Informeren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2276872"/>
            <a:ext cx="7786687" cy="3849688"/>
          </a:xfrm>
        </p:spPr>
        <p:txBody>
          <a:bodyPr/>
          <a:lstStyle/>
          <a:p>
            <a:r>
              <a:rPr lang="nl-BE" sz="2400" dirty="0" smtClean="0"/>
              <a:t>Actief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via infosessies: 15 (2010)</a:t>
            </a:r>
          </a:p>
          <a:p>
            <a:pPr marL="342900" lvl="1" indent="-342900">
              <a:buNone/>
            </a:pPr>
            <a:r>
              <a:rPr lang="nl-BE" sz="2400" dirty="0" smtClean="0">
                <a:ea typeface="+mn-ea"/>
                <a:cs typeface="+mn-cs"/>
              </a:rPr>
              <a:t>Passief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via deelname aan zitdagen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via </a:t>
            </a:r>
            <a:r>
              <a:rPr lang="nl-BE" sz="2000" dirty="0"/>
              <a:t>beantwoorden van eerstelijnsvragen: 644 (2010</a:t>
            </a:r>
            <a:r>
              <a:rPr lang="nl-BE" sz="2000" dirty="0" smtClean="0"/>
              <a:t>)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via vraagarticulatie: 1.165 (2010)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425945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/>
              <a:t>A</a:t>
            </a:r>
            <a:r>
              <a:rPr lang="nl-BE" sz="3200" dirty="0" smtClean="0"/>
              <a:t>dviseren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7" y="2060848"/>
            <a:ext cx="7931224" cy="4320480"/>
          </a:xfrm>
        </p:spPr>
        <p:txBody>
          <a:bodyPr/>
          <a:lstStyle/>
          <a:p>
            <a:pPr marL="0" indent="0"/>
            <a:r>
              <a:rPr lang="nl-BE" sz="2400" dirty="0" smtClean="0"/>
              <a:t>Langs de aanbodzijde (d.w.z. aangeboden door AO):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err="1" smtClean="0"/>
              <a:t>Eco</a:t>
            </a:r>
            <a:r>
              <a:rPr lang="nl-BE" sz="2000" dirty="0" smtClean="0"/>
              <a:t>-efficiëntie-scan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eerstelijnsscan als opstap naar diepgaand advies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Inschakeling intermediaire organisaties wordt onderzocht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REG in </a:t>
            </a:r>
            <a:r>
              <a:rPr lang="nl-BE" sz="2000" dirty="0" err="1" smtClean="0"/>
              <a:t>KMO’s</a:t>
            </a:r>
            <a:r>
              <a:rPr lang="nl-BE" sz="2000" dirty="0" smtClean="0"/>
              <a:t> 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energie-eerstelijnsscan: 160 (2010)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gepromoot via 34 infosessies i.s.m. </a:t>
            </a:r>
            <a:r>
              <a:rPr lang="nl-BE" sz="1200" dirty="0" err="1" smtClean="0"/>
              <a:t>intermediairen</a:t>
            </a:r>
            <a:r>
              <a:rPr lang="nl-BE" sz="1200" dirty="0" smtClean="0"/>
              <a:t>: ca. 1.250 deelnemers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g</a:t>
            </a:r>
            <a:r>
              <a:rPr lang="nl-BE" sz="1200" dirty="0" smtClean="0"/>
              <a:t>ratis voor KMO (EFRO-project)</a:t>
            </a:r>
          </a:p>
          <a:p>
            <a:pPr marL="0" indent="0"/>
            <a:r>
              <a:rPr lang="nl-BE" sz="2400" dirty="0" smtClean="0"/>
              <a:t>Langs </a:t>
            </a:r>
            <a:r>
              <a:rPr lang="nl-BE" sz="2400" dirty="0"/>
              <a:t>de </a:t>
            </a:r>
            <a:r>
              <a:rPr lang="nl-BE" sz="2400" dirty="0" smtClean="0"/>
              <a:t>vraagzijde (d.w.z. aangeboden door derden)</a:t>
            </a:r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/>
              <a:t>Strategisch ondernemen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Diepgaand advies en implementatie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O.a. voor kwaliteit, veiligheid en </a:t>
            </a:r>
            <a:r>
              <a:rPr lang="nl-BE" sz="1200" dirty="0" smtClean="0"/>
              <a:t>milieumanagementsystemen</a:t>
            </a:r>
            <a:r>
              <a:rPr lang="nl-BE" sz="1200" dirty="0"/>
              <a:t>: 67 </a:t>
            </a:r>
            <a:r>
              <a:rPr lang="nl-BE" sz="1200" dirty="0" smtClean="0"/>
              <a:t>dossiers (medio 2009-2010)</a:t>
            </a:r>
            <a:endParaRPr lang="nl-BE" sz="1200" dirty="0"/>
          </a:p>
          <a:p>
            <a:pPr marL="971550" lvl="1" indent="-571500">
              <a:buFont typeface="Arial" pitchFamily="34" charset="0"/>
              <a:buChar char="•"/>
            </a:pPr>
            <a:r>
              <a:rPr lang="nl-BE" sz="2000" dirty="0" smtClean="0"/>
              <a:t>KMO-portefeuille: 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via advies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via strategisch advies: naar toekomst voor thematisch advies </a:t>
            </a:r>
          </a:p>
          <a:p>
            <a:pPr marL="971550" lvl="1" indent="-571500">
              <a:buFontTx/>
              <a:buChar char="-"/>
            </a:pP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37335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980729"/>
            <a:ext cx="8362950" cy="576064"/>
          </a:xfrm>
        </p:spPr>
        <p:txBody>
          <a:bodyPr/>
          <a:lstStyle/>
          <a:p>
            <a:r>
              <a:rPr lang="nl-BE" sz="3200" dirty="0" smtClean="0"/>
              <a:t>Implementeren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484784"/>
            <a:ext cx="8291264" cy="5112568"/>
          </a:xfrm>
        </p:spPr>
        <p:txBody>
          <a:bodyPr/>
          <a:lstStyle/>
          <a:p>
            <a:pPr marL="0" indent="0"/>
            <a:r>
              <a:rPr lang="nl-BE" sz="2400" u="sng" dirty="0" smtClean="0"/>
              <a:t>Subsidies  via ecologiesteun</a:t>
            </a:r>
          </a:p>
          <a:p>
            <a:pPr lvl="1">
              <a:buFont typeface="Arial" pitchFamily="34" charset="0"/>
              <a:buChar char="•"/>
            </a:pPr>
            <a:r>
              <a:rPr lang="nl-BE" sz="2000" dirty="0" smtClean="0"/>
              <a:t>Via call (tot 31/1/2011)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568 </a:t>
            </a:r>
            <a:r>
              <a:rPr lang="nl-BE" sz="1200" dirty="0"/>
              <a:t>goedgekeurde dossiers voor budget van 141 </a:t>
            </a:r>
            <a:r>
              <a:rPr lang="nl-BE" sz="1200" dirty="0" err="1"/>
              <a:t>mio</a:t>
            </a:r>
            <a:r>
              <a:rPr lang="nl-BE" sz="1200" dirty="0"/>
              <a:t> euro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Vooral uit NACE 4 (bouw, handel, vervoer) , 3 (meubel, water, gas) en 2 (chemie en metaal)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93% door </a:t>
            </a:r>
            <a:r>
              <a:rPr lang="nl-BE" sz="1200" dirty="0" err="1"/>
              <a:t>KMO’s</a:t>
            </a:r>
            <a:r>
              <a:rPr lang="nl-BE" sz="1200" dirty="0"/>
              <a:t> in aantal dossiers maar slechts 6% van </a:t>
            </a:r>
            <a:r>
              <a:rPr lang="nl-BE" sz="1200" dirty="0" smtClean="0"/>
              <a:t>steun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99 </a:t>
            </a:r>
            <a:r>
              <a:rPr lang="nl-BE" sz="1200" dirty="0" err="1" smtClean="0"/>
              <a:t>mio</a:t>
            </a:r>
            <a:r>
              <a:rPr lang="nl-BE" sz="1200" dirty="0" smtClean="0"/>
              <a:t> hernieuwbare energie en energiebesparing , 42 </a:t>
            </a:r>
            <a:r>
              <a:rPr lang="nl-BE" sz="1200" dirty="0" err="1" smtClean="0"/>
              <a:t>mio</a:t>
            </a:r>
            <a:r>
              <a:rPr lang="nl-BE" sz="1200" dirty="0" smtClean="0"/>
              <a:t> </a:t>
            </a:r>
            <a:r>
              <a:rPr lang="nl-BE" sz="1200" smtClean="0"/>
              <a:t>milieu </a:t>
            </a:r>
            <a:r>
              <a:rPr lang="nl-BE" sz="1200" smtClean="0"/>
              <a:t> </a:t>
            </a:r>
            <a:endParaRPr lang="nl-BE" sz="1200" dirty="0" smtClean="0"/>
          </a:p>
          <a:p>
            <a:pPr lvl="1" indent="-342900">
              <a:buFont typeface="Arial" pitchFamily="34" charset="0"/>
              <a:buChar char="•"/>
            </a:pPr>
            <a:r>
              <a:rPr lang="nl-BE" sz="2000" dirty="0" smtClean="0"/>
              <a:t>Open systeem (vanaf 01/021/2011)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Technologieën gesteund via GSC en WKK </a:t>
            </a:r>
            <a:r>
              <a:rPr lang="nl-BE" sz="1200" dirty="0" smtClean="0"/>
              <a:t>geschrapt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Dalend aantal dossiers en budgettaire impact</a:t>
            </a:r>
          </a:p>
          <a:p>
            <a:pPr lvl="1" indent="-342900">
              <a:buFont typeface="Arial" pitchFamily="34" charset="0"/>
              <a:buChar char="•"/>
            </a:pPr>
            <a:r>
              <a:rPr lang="nl-BE" sz="2000" dirty="0"/>
              <a:t>Resultaten van evaluatie (2010-2011)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Verbeterpotentieel in huidige methodologie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 smtClean="0"/>
              <a:t>Werking </a:t>
            </a:r>
            <a:r>
              <a:rPr lang="nl-BE" sz="1200" dirty="0"/>
              <a:t>via LTL kent grenzen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Soms nood aan geïndividualiseerde aanpak: ontwikkeling systeem strategische ecologiesteun</a:t>
            </a:r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Nood aan meer diffusie van innovatie: ontwikkeling systeem strategische </a:t>
            </a:r>
            <a:r>
              <a:rPr lang="nl-BE" sz="1200" dirty="0" smtClean="0"/>
              <a:t>demonstratieprojecten</a:t>
            </a:r>
          </a:p>
          <a:p>
            <a:pPr marL="0" lvl="2" indent="0">
              <a:buNone/>
            </a:pPr>
            <a:r>
              <a:rPr lang="nl-BE" sz="2400" u="sng" dirty="0">
                <a:ea typeface="+mn-ea"/>
                <a:cs typeface="+mn-cs"/>
              </a:rPr>
              <a:t>Subsidies via </a:t>
            </a:r>
            <a:r>
              <a:rPr lang="nl-BE" sz="2400" u="sng" dirty="0" smtClean="0">
                <a:ea typeface="+mn-ea"/>
                <a:cs typeface="+mn-cs"/>
              </a:rPr>
              <a:t>EFRO</a:t>
            </a:r>
          </a:p>
          <a:p>
            <a:pPr lvl="1">
              <a:buFont typeface="Arial" pitchFamily="34" charset="0"/>
              <a:buChar char="•"/>
            </a:pPr>
            <a:r>
              <a:rPr lang="nl-BE" sz="2400" dirty="0">
                <a:ea typeface="+mn-ea"/>
                <a:cs typeface="+mn-cs"/>
              </a:rPr>
              <a:t> </a:t>
            </a:r>
            <a:r>
              <a:rPr lang="nl-BE" sz="2000" dirty="0"/>
              <a:t>via call: </a:t>
            </a:r>
            <a:endParaRPr lang="nl-BE" sz="2000" dirty="0" smtClean="0"/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oproep </a:t>
            </a:r>
            <a:r>
              <a:rPr lang="nl-BE" sz="1200" dirty="0" err="1"/>
              <a:t>cleantech</a:t>
            </a:r>
            <a:endParaRPr lang="nl-BE" sz="1200" dirty="0"/>
          </a:p>
          <a:p>
            <a:pPr marL="1371600" lvl="2" indent="-571500">
              <a:buFont typeface="Wingdings" pitchFamily="2" charset="2"/>
              <a:buChar char="Ø"/>
            </a:pPr>
            <a:r>
              <a:rPr lang="nl-BE" sz="1200" dirty="0"/>
              <a:t>23 dossiers voor budget van 71 </a:t>
            </a:r>
            <a:r>
              <a:rPr lang="nl-BE" sz="1200" dirty="0" err="1"/>
              <a:t>mio</a:t>
            </a:r>
            <a:r>
              <a:rPr lang="nl-BE" sz="1200" dirty="0"/>
              <a:t> euro</a:t>
            </a:r>
          </a:p>
          <a:p>
            <a:pPr marL="0" indent="0"/>
            <a:endParaRPr lang="nl-BE" sz="2000" dirty="0"/>
          </a:p>
          <a:p>
            <a:pPr marL="0" indent="0"/>
            <a:endParaRPr lang="nl-BE" sz="800" dirty="0"/>
          </a:p>
          <a:p>
            <a:pPr marL="1371600" lvl="2" indent="-571500">
              <a:buFont typeface="Wingdings" pitchFamily="2" charset="2"/>
              <a:buChar char="Ø"/>
            </a:pPr>
            <a:endParaRPr lang="nl-BE" sz="1200" dirty="0"/>
          </a:p>
          <a:p>
            <a:pPr marL="571500" indent="-571500">
              <a:buFont typeface="Arial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828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1052737"/>
            <a:ext cx="8362950" cy="648072"/>
          </a:xfrm>
        </p:spPr>
        <p:txBody>
          <a:bodyPr/>
          <a:lstStyle/>
          <a:p>
            <a:r>
              <a:rPr lang="nl-BE" sz="3200" dirty="0" smtClean="0"/>
              <a:t>Implementeren – andere entiteiten</a:t>
            </a:r>
            <a:endParaRPr lang="nl-BE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844824"/>
            <a:ext cx="7786687" cy="4281339"/>
          </a:xfrm>
        </p:spPr>
        <p:txBody>
          <a:bodyPr/>
          <a:lstStyle/>
          <a:p>
            <a:r>
              <a:rPr lang="nl-BE" sz="2400" u="sng" dirty="0" smtClean="0"/>
              <a:t>Fiscale instrumenten</a:t>
            </a:r>
          </a:p>
          <a:p>
            <a:pPr lvl="1">
              <a:buFont typeface="Arial" pitchFamily="34" charset="0"/>
              <a:buChar char="•"/>
            </a:pPr>
            <a:r>
              <a:rPr lang="nl-BE" sz="2000" dirty="0" smtClean="0"/>
              <a:t>b.v. Investeringsaftrek voor energiebesparende investeringen </a:t>
            </a:r>
            <a:r>
              <a:rPr lang="nl-BE" sz="2000" dirty="0" err="1" smtClean="0"/>
              <a:t>tbv</a:t>
            </a:r>
            <a:r>
              <a:rPr lang="nl-BE" sz="2000" dirty="0" smtClean="0"/>
              <a:t> 13,5%</a:t>
            </a:r>
          </a:p>
          <a:p>
            <a:r>
              <a:rPr lang="nl-BE" sz="2400" u="sng" dirty="0" smtClean="0"/>
              <a:t>Kapitaal of leningen</a:t>
            </a:r>
          </a:p>
          <a:p>
            <a:pPr lvl="1">
              <a:buFont typeface="Arial" pitchFamily="34" charset="0"/>
              <a:buChar char="•"/>
            </a:pPr>
            <a:r>
              <a:rPr lang="nl-BE" sz="2000" dirty="0"/>
              <a:t>b.v. steuninstrumentarium PMV </a:t>
            </a:r>
            <a:r>
              <a:rPr lang="nl-BE" sz="2000" dirty="0" smtClean="0"/>
              <a:t>: waarborg en groene waarborg</a:t>
            </a:r>
          </a:p>
          <a:p>
            <a:pPr marL="0" lvl="1" indent="0">
              <a:buNone/>
            </a:pPr>
            <a:r>
              <a:rPr lang="nl-BE" sz="2400" u="sng" dirty="0">
                <a:ea typeface="+mn-ea"/>
                <a:cs typeface="+mn-cs"/>
              </a:rPr>
              <a:t>Via </a:t>
            </a:r>
            <a:r>
              <a:rPr lang="nl-BE" sz="2400" u="sng" dirty="0" smtClean="0">
                <a:ea typeface="+mn-ea"/>
                <a:cs typeface="+mn-cs"/>
              </a:rPr>
              <a:t>pseudo-‘subsidies’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nl-BE" sz="2000" dirty="0"/>
              <a:t>b.v. </a:t>
            </a:r>
            <a:r>
              <a:rPr lang="nl-BE" sz="2000" dirty="0" err="1" smtClean="0"/>
              <a:t>groenestroomcertificaten</a:t>
            </a:r>
            <a:r>
              <a:rPr lang="nl-BE" sz="2000" dirty="0"/>
              <a:t>, </a:t>
            </a:r>
            <a:r>
              <a:rPr lang="nl-BE" sz="2000" dirty="0" smtClean="0"/>
              <a:t>warmtekrachtcertificaten</a:t>
            </a:r>
            <a:endParaRPr lang="nl-BE" sz="2400" u="sng" dirty="0"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r>
              <a:rPr lang="nl-BE" sz="2000" dirty="0"/>
              <a:t>b.v. </a:t>
            </a:r>
            <a:r>
              <a:rPr lang="nl-BE" sz="2000" dirty="0" smtClean="0"/>
              <a:t>premies </a:t>
            </a:r>
            <a:r>
              <a:rPr lang="nl-BE" sz="2000" dirty="0"/>
              <a:t>van netbeheerders</a:t>
            </a:r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4598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388</Words>
  <Application>Microsoft Office PowerPoint</Application>
  <PresentationFormat>Diavoorstelling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Default Design</vt:lpstr>
      <vt:lpstr>PowerPoint-presentatie</vt:lpstr>
      <vt:lpstr>Vergroeningsbeleid</vt:lpstr>
      <vt:lpstr>Sensibiliseren en Informeren</vt:lpstr>
      <vt:lpstr>Adviseren</vt:lpstr>
      <vt:lpstr>Implementeren</vt:lpstr>
      <vt:lpstr>Implementeren – andere entiteiten</vt:lpstr>
    </vt:vector>
  </TitlesOfParts>
  <Company>Sodexho Pass Belgium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Rudy Vrijdagh</dc:creator>
  <cp:lastModifiedBy>Ampe, Tim</cp:lastModifiedBy>
  <cp:revision>39</cp:revision>
  <dcterms:created xsi:type="dcterms:W3CDTF">2009-03-25T14:22:38Z</dcterms:created>
  <dcterms:modified xsi:type="dcterms:W3CDTF">2011-08-31T10:50:36Z</dcterms:modified>
</cp:coreProperties>
</file>