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9"/>
  </p:notesMasterIdLst>
  <p:sldIdLst>
    <p:sldId id="256" r:id="rId2"/>
    <p:sldId id="264" r:id="rId3"/>
    <p:sldId id="274" r:id="rId4"/>
    <p:sldId id="258" r:id="rId5"/>
    <p:sldId id="351" r:id="rId6"/>
    <p:sldId id="370" r:id="rId7"/>
    <p:sldId id="352" r:id="rId8"/>
    <p:sldId id="365" r:id="rId9"/>
    <p:sldId id="354" r:id="rId10"/>
    <p:sldId id="353" r:id="rId11"/>
    <p:sldId id="348" r:id="rId12"/>
    <p:sldId id="355" r:id="rId13"/>
    <p:sldId id="356" r:id="rId14"/>
    <p:sldId id="366" r:id="rId15"/>
    <p:sldId id="371" r:id="rId16"/>
    <p:sldId id="373" r:id="rId17"/>
    <p:sldId id="3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5292" autoAdjust="0"/>
  </p:normalViewPr>
  <p:slideViewPr>
    <p:cSldViewPr snapToGrid="0">
      <p:cViewPr varScale="1">
        <p:scale>
          <a:sx n="41" d="100"/>
          <a:sy n="41" d="100"/>
        </p:scale>
        <p:origin x="1628" y="32"/>
      </p:cViewPr>
      <p:guideLst/>
    </p:cSldViewPr>
  </p:slideViewPr>
  <p:notesTextViewPr>
    <p:cViewPr>
      <p:scale>
        <a:sx n="1" d="1"/>
        <a:sy n="1" d="1"/>
      </p:scale>
      <p:origin x="0" y="0"/>
    </p:cViewPr>
  </p:notesTextViewPr>
  <p:sorterViewPr>
    <p:cViewPr varScale="1">
      <p:scale>
        <a:sx n="100" d="100"/>
        <a:sy n="100" d="100"/>
      </p:scale>
      <p:origin x="0" y="-29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DF4A22-F178-484F-A676-6D1AC6A1A8AC}" type="datetimeFigureOut">
              <a:rPr lang="en-US" smtClean="0"/>
              <a:t>10/20/2025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04FD4-F04B-4B64-B494-7153CC5F27C9}" type="slidenum">
              <a:rPr lang="en-US" smtClean="0"/>
              <a:t>‹#›</a:t>
            </a:fld>
            <a:endParaRPr lang="en-US"/>
          </a:p>
        </p:txBody>
      </p:sp>
    </p:spTree>
    <p:extLst>
      <p:ext uri="{BB962C8B-B14F-4D97-AF65-F5344CB8AC3E}">
        <p14:creationId xmlns:p14="http://schemas.microsoft.com/office/powerpoint/2010/main" val="1139554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meetingrimini.org/en/turn-skepticism-into-action-mario-draghis-speech-at-the-meetin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google.com/search?client=firefox-b-d&amp;cs=0&amp;sca_esv=6fc4f429cd5910e3&amp;sxsrf=AE3TifPTjuMoLWFXo2It1n9_57nBstL0GA%3A1760970574493&amp;q=Philosophical+Transactions+of+the+Royal+Society+B&amp;sa=X&amp;ved=2ahUKEwiN-4nM_rKQAxXiRv4FHbweFKEQxccNegQIAhAC&amp;mstk=AUtExfAD9ZwO8H5cEUE4ohgrDGXkGU5DuMJArPnXu3dAIV9CnzB8kPF5sJlbmofU3V17DunyuJM0Y4rgP1njMsjmWmoOEevZLb9jwEFRu8PjZKqwiOKhMYE5XtdU4mTDXL7MIbG-UCOngmn00La2c-tnIZDiUEEImnt8-L222fIIPGWDHw8&amp;csui=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2</a:t>
            </a:fld>
            <a:endParaRPr lang="en-US"/>
          </a:p>
        </p:txBody>
      </p:sp>
    </p:spTree>
    <p:extLst>
      <p:ext uri="{BB962C8B-B14F-4D97-AF65-F5344CB8AC3E}">
        <p14:creationId xmlns:p14="http://schemas.microsoft.com/office/powerpoint/2010/main" val="3173821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Draghi, M. (2025), </a:t>
            </a:r>
            <a:r>
              <a:rPr lang="en-GB" u="sng" dirty="0">
                <a:hlinkClick r:id="rId3"/>
              </a:rPr>
              <a:t>“Turn </a:t>
            </a:r>
            <a:r>
              <a:rPr lang="en-GB" u="sng" dirty="0" err="1">
                <a:hlinkClick r:id="rId3"/>
              </a:rPr>
              <a:t>skepticism</a:t>
            </a:r>
            <a:r>
              <a:rPr lang="en-GB" u="sng" dirty="0">
                <a:hlinkClick r:id="rId3"/>
              </a:rPr>
              <a:t> into action.” Mario Draghi’s speech at the Meeting - Meeting di Rimini</a:t>
            </a:r>
            <a:r>
              <a:rPr lang="en-GB" dirty="0"/>
              <a:t> , August 2025 </a:t>
            </a:r>
            <a:r>
              <a:rPr lang="en-GB" dirty="0" err="1"/>
              <a:t>en</a:t>
            </a:r>
            <a:r>
              <a:rPr lang="en-GB" dirty="0"/>
              <a:t> The Draghi Report – one year on https://commission.europa.eu/topics/eu-competitiveness/draghi-report/one-year-after_en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endParaRPr lang="en-US" dirty="0"/>
          </a:p>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3</a:t>
            </a:fld>
            <a:endParaRPr lang="en-US"/>
          </a:p>
        </p:txBody>
      </p:sp>
    </p:spTree>
    <p:extLst>
      <p:ext uri="{BB962C8B-B14F-4D97-AF65-F5344CB8AC3E}">
        <p14:creationId xmlns:p14="http://schemas.microsoft.com/office/powerpoint/2010/main" val="249486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4</a:t>
            </a:fld>
            <a:endParaRPr lang="en-US"/>
          </a:p>
        </p:txBody>
      </p:sp>
    </p:spTree>
    <p:extLst>
      <p:ext uri="{BB962C8B-B14F-4D97-AF65-F5344CB8AC3E}">
        <p14:creationId xmlns:p14="http://schemas.microsoft.com/office/powerpoint/2010/main" val="3802768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 such a new world, Nature becomes internal to the strategy – a capital asset which requires careful management as the other types of capital assets.” </a:t>
            </a:r>
            <a:r>
              <a:rPr lang="en-GB" dirty="0"/>
              <a:t>Economic Factors Underlying Biodiversity Loss" by Partha Dasgupta and Simon Levin, published in </a:t>
            </a:r>
            <a:r>
              <a:rPr lang="en-GB" dirty="0">
                <a:hlinkClick r:id="rId3"/>
              </a:rPr>
              <a:t>Philosophical Transactions of the Royal Society B</a:t>
            </a:r>
            <a:r>
              <a:rPr lang="en-GB" dirty="0"/>
              <a:t> in 2023.</a:t>
            </a:r>
            <a:endParaRPr lang="en-GB" sz="1200" kern="1200" dirty="0">
              <a:solidFill>
                <a:schemeClr val="tx1"/>
              </a:solidFill>
              <a:effectLst/>
              <a:latin typeface="+mn-lt"/>
              <a:ea typeface="+mn-ea"/>
              <a:cs typeface="+mn-cs"/>
            </a:endParaRPr>
          </a:p>
          <a:p>
            <a:pPr lvl="0"/>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9804FD4-F04B-4B64-B494-7153CC5F27C9}" type="slidenum">
              <a:rPr lang="en-US" smtClean="0"/>
              <a:t>5</a:t>
            </a:fld>
            <a:endParaRPr lang="en-US"/>
          </a:p>
        </p:txBody>
      </p:sp>
    </p:spTree>
    <p:extLst>
      <p:ext uri="{BB962C8B-B14F-4D97-AF65-F5344CB8AC3E}">
        <p14:creationId xmlns:p14="http://schemas.microsoft.com/office/powerpoint/2010/main" val="327915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Arnold Tukker and José M. Rueda </a:t>
            </a:r>
            <a:r>
              <a:rPr lang="en-GB" dirty="0" err="1"/>
              <a:t>Cantuche</a:t>
            </a:r>
            <a:r>
              <a:rPr lang="en-GB" dirty="0"/>
              <a:t> (2024), Modelling circular economy impacts in the context of a transition to a fair and sustainable economy. </a:t>
            </a:r>
            <a:r>
              <a:rPr lang="en-GB" i="1" dirty="0"/>
              <a:t>JRC Working paper</a:t>
            </a:r>
            <a:r>
              <a:rPr lang="en-GB" dirty="0"/>
              <a:t>, series: For a Fair and Sustainable Economy.</a:t>
            </a:r>
            <a:endParaRPr lang="en-US" dirty="0"/>
          </a:p>
          <a:p>
            <a:endParaRPr lang="en-US" dirty="0"/>
          </a:p>
          <a:p>
            <a:pPr lvl="0"/>
            <a:r>
              <a:rPr lang="en-GB" sz="1200" b="1" kern="1200" dirty="0">
                <a:solidFill>
                  <a:schemeClr val="tx1"/>
                </a:solidFill>
                <a:effectLst/>
                <a:latin typeface="+mn-lt"/>
                <a:ea typeface="+mn-ea"/>
                <a:cs typeface="+mn-cs"/>
              </a:rPr>
              <a:t>Invest in setting up supply chains of critical technologies. </a:t>
            </a:r>
            <a:r>
              <a:rPr lang="en-GB" sz="1200" kern="1200" dirty="0">
                <a:solidFill>
                  <a:schemeClr val="tx1"/>
                </a:solidFill>
                <a:effectLst/>
                <a:latin typeface="+mn-lt"/>
                <a:ea typeface="+mn-ea"/>
                <a:cs typeface="+mn-cs"/>
              </a:rPr>
              <a:t>Europe is largely dependent on other countries for its supply of batteries; Neodymium-Iron-Boron magnets, solar PV; data storage and servers; smartphones, tablets and laptops; and drones . Support research and investment that can create value chains under control of the EU and partner countries and that can ‘engineer out’ critical materials required in such technologies.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Carrara, S., Alves Dias, P., </a:t>
            </a:r>
            <a:r>
              <a:rPr lang="en-GB" sz="1200" kern="1200" dirty="0" err="1">
                <a:solidFill>
                  <a:schemeClr val="tx1"/>
                </a:solidFill>
                <a:effectLst/>
                <a:latin typeface="+mn-lt"/>
                <a:ea typeface="+mn-ea"/>
                <a:cs typeface="+mn-cs"/>
              </a:rPr>
              <a:t>Plazzotta</a:t>
            </a:r>
            <a:r>
              <a:rPr lang="en-GB" sz="1200" kern="1200" dirty="0">
                <a:solidFill>
                  <a:schemeClr val="tx1"/>
                </a:solidFill>
                <a:effectLst/>
                <a:latin typeface="+mn-lt"/>
                <a:ea typeface="+mn-ea"/>
                <a:cs typeface="+mn-cs"/>
              </a:rPr>
              <a:t>, B., &amp; Pavel, C. (2020). Raw materials demand for wind and solar PV technologies in the transition towards a decarbonised energy system. In JRC. Publications Office of the European Union. https://doi.org/10.2760/160859 </a:t>
            </a:r>
          </a:p>
          <a:p>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Resource efficiency and circularity is NOT going to solve this. For EV, PV, Wind, massive amounts of new critical resources are needed since growth markets. According to Carrera, Europe is absent in technologies such as batteries; solar PV; data storage and servers; smartphones, tablets and laptops; and drones. The implication is that a resource-efficiency and circularity agenda alone will utterly fail; we also need to set up own supply chains for critical technologies. </a:t>
            </a: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6</a:t>
            </a:fld>
            <a:endParaRPr lang="en-US"/>
          </a:p>
        </p:txBody>
      </p:sp>
    </p:spTree>
    <p:extLst>
      <p:ext uri="{BB962C8B-B14F-4D97-AF65-F5344CB8AC3E}">
        <p14:creationId xmlns:p14="http://schemas.microsoft.com/office/powerpoint/2010/main" val="3627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7</a:t>
            </a:fld>
            <a:endParaRPr lang="en-US"/>
          </a:p>
        </p:txBody>
      </p:sp>
    </p:spTree>
    <p:extLst>
      <p:ext uri="{BB962C8B-B14F-4D97-AF65-F5344CB8AC3E}">
        <p14:creationId xmlns:p14="http://schemas.microsoft.com/office/powerpoint/2010/main" val="2608568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Draghi over chips: </a:t>
            </a:r>
            <a:r>
              <a:rPr lang="en-GB" dirty="0"/>
              <a:t>“Take Europe’s semiconductor IPCEI approved in 2023. It mobilises €8 billion of public funding, spread across 14 member states, 68 projects and 56 companies. The overarching target—reaching a 20% global share of semiconductor manufacturing by 2030—is one the European Court of Auditors already calls “very unlikely.”</a:t>
            </a:r>
          </a:p>
          <a:p>
            <a:r>
              <a:rPr lang="en-GB" dirty="0"/>
              <a:t>“Japan’s </a:t>
            </a:r>
            <a:r>
              <a:rPr lang="en-GB" dirty="0" err="1"/>
              <a:t>Rapidus</a:t>
            </a:r>
            <a:r>
              <a:rPr lang="en-GB" dirty="0"/>
              <a:t> shows a different approach. Created in 2022, it channels $12 billion of public support—despite Japan’s smaller economy—into a single large-scale leader in advanced chips. It is focused on a clear objective, backed by major firms as investors and anchor customers. And it moves far faster, aiming for mass production by 2027.” </a:t>
            </a:r>
            <a:endParaRPr lang="en-US" dirty="0"/>
          </a:p>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9</a:t>
            </a:fld>
            <a:endParaRPr lang="en-US"/>
          </a:p>
        </p:txBody>
      </p:sp>
    </p:spTree>
    <p:extLst>
      <p:ext uri="{BB962C8B-B14F-4D97-AF65-F5344CB8AC3E}">
        <p14:creationId xmlns:p14="http://schemas.microsoft.com/office/powerpoint/2010/main" val="3079726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10</a:t>
            </a:fld>
            <a:endParaRPr lang="en-US"/>
          </a:p>
        </p:txBody>
      </p:sp>
    </p:spTree>
    <p:extLst>
      <p:ext uri="{BB962C8B-B14F-4D97-AF65-F5344CB8AC3E}">
        <p14:creationId xmlns:p14="http://schemas.microsoft.com/office/powerpoint/2010/main" val="3809339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“Recommendations on IA: </a:t>
            </a:r>
          </a:p>
          <a:p>
            <a:r>
              <a:rPr lang="en-GB" dirty="0"/>
              <a:t>1. Institutionalize Innovation Assessment across EU and Member States Establish IA units tasked with monitoring post-deployment impacts, conducting social and economic evaluations, and feeding findings into adaptive regulatory processes.</a:t>
            </a:r>
          </a:p>
          <a:p>
            <a:r>
              <a:rPr lang="en-GB" dirty="0"/>
              <a:t>2. Differentiate TA and IA in Policy Instruments Clarify in EU legislation when and how TA vs. IA applies—particularly for digital platforms, AI, and business model innovations.</a:t>
            </a:r>
          </a:p>
          <a:p>
            <a:r>
              <a:rPr lang="en-GB" dirty="0"/>
              <a:t>3. Promote Data Transparency for AI Assessment Apply FAIR (Findable, Accessible, Interoperable, Reusable) principles to AI training data. Use national statistical offices to steward non-personal observational data under clear legal protections.</a:t>
            </a:r>
          </a:p>
          <a:p>
            <a:r>
              <a:rPr lang="en-GB" dirty="0"/>
              <a:t>Support Real-World Experimentation through Regulated Sandboxes Where appropriate, use innovation sandboxes to allow temporary, conditional experimentation—especially in sectors like mobility, fintech, or </a:t>
            </a:r>
            <a:r>
              <a:rPr lang="en-GB" dirty="0" err="1"/>
              <a:t>GovTech</a:t>
            </a:r>
            <a:r>
              <a:rPr lang="en-GB" dirty="0"/>
              <a:t>.</a:t>
            </a:r>
          </a:p>
          <a:p>
            <a:r>
              <a:rPr lang="en-GB" dirty="0"/>
              <a:t>5. Prioritize Public Sector AI (</a:t>
            </a:r>
            <a:r>
              <a:rPr lang="en-GB" dirty="0" err="1"/>
              <a:t>GovTech</a:t>
            </a:r>
            <a:r>
              <a:rPr lang="en-GB" dirty="0"/>
              <a:t>) Innovation Encourage AI use in healthcare, education, and public administration to address Europe’s productivity gap while upholding public trust through transparent IA frameworks and support private entrepreneurship in AI.”</a:t>
            </a:r>
          </a:p>
          <a:p>
            <a:pPr marL="0" marR="0" lvl="0" indent="0" algn="l" defTabSz="914400" rtl="0" eaLnBrk="1" fontAlgn="auto" latinLnBrk="0" hangingPunct="1">
              <a:lnSpc>
                <a:spcPct val="100000"/>
              </a:lnSpc>
              <a:spcBef>
                <a:spcPts val="0"/>
              </a:spcBef>
              <a:spcAft>
                <a:spcPts val="0"/>
              </a:spcAft>
              <a:buClrTx/>
              <a:buSzTx/>
              <a:buFontTx/>
              <a:buNone/>
              <a:tabLst/>
              <a:defRPr/>
            </a:pPr>
            <a:r>
              <a:rPr lang="en-IE" sz="1200" kern="1200" dirty="0">
                <a:solidFill>
                  <a:schemeClr val="tx1"/>
                </a:solidFill>
                <a:effectLst/>
                <a:latin typeface="+mn-lt"/>
                <a:ea typeface="+mn-ea"/>
                <a:cs typeface="+mn-cs"/>
              </a:rPr>
              <a:t>Dominique Foray, Merle Jacob, Luc Soete, Riccardo Viale, Policy Brief: Innovation Assessment in the Age of Generative AI: A New Practice for a New Era, July 2025.</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11</a:t>
            </a:fld>
            <a:endParaRPr lang="en-US"/>
          </a:p>
        </p:txBody>
      </p:sp>
    </p:spTree>
    <p:extLst>
      <p:ext uri="{BB962C8B-B14F-4D97-AF65-F5344CB8AC3E}">
        <p14:creationId xmlns:p14="http://schemas.microsoft.com/office/powerpoint/2010/main" val="4078001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De benodigde publieke gelden voor het uitbouwen van de Europese chipindustrie kunnen gevonden worden door aansluiting te zoeken met andere prioritaire beleidsdomeinen, zoals defensie. Hier zijn mogelijke synergiën en complementariteiten. Chips zijn klassieke ‘dual-use’-producten; ze zijn van kritiek belang voor militaire én civiele doeleinden. De afgelopen dertig jaar – na de Koude Oorlog – was de focus in Europa hoofdzakelijk gericht op commerciële toepassingen van chips. Vandaag de dag zijn chips echter van strategisch belang voor zowel de veiligheid als het concurrentievermogen van Nederland en Europa, en past overheidsondersteuning voor deze strategische sector dan ook goed bij de nieuwe prioritering van overheidsondersteuning voor defensie.</a:t>
            </a:r>
          </a:p>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12</a:t>
            </a:fld>
            <a:endParaRPr lang="en-US"/>
          </a:p>
        </p:txBody>
      </p:sp>
    </p:spTree>
    <p:extLst>
      <p:ext uri="{BB962C8B-B14F-4D97-AF65-F5344CB8AC3E}">
        <p14:creationId xmlns:p14="http://schemas.microsoft.com/office/powerpoint/2010/main" val="3956308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Indirecte fiscale steun wordt vanaf 2015 als een eigen ondernemingsinvestering beschouwd wanneer ze</a:t>
            </a:r>
          </a:p>
          <a:p>
            <a:r>
              <a:rPr lang="nl-NL" dirty="0"/>
              <a:t>getransformeerd wordt in O&amp;O-activiteit. Daardoor is de kwantificering van de impact van</a:t>
            </a:r>
          </a:p>
          <a:p>
            <a:r>
              <a:rPr lang="nl-NL" dirty="0"/>
              <a:t>fiscale steun in de O&amp;O-vragenlijst nu statistisch minder volledig. Bij analyses van de</a:t>
            </a:r>
          </a:p>
          <a:p>
            <a:r>
              <a:rPr lang="nl-NL" dirty="0"/>
              <a:t>O&amp;O-uitgaven van de ondernemingen wordt vastgesteld dat het geheel van O&amp;O-</a:t>
            </a:r>
          </a:p>
          <a:p>
            <a:r>
              <a:rPr lang="nl-NL" dirty="0"/>
              <a:t>gerichte fiscale maatregelen in België alsmaar belangrijker en omvattender wordt bij de</a:t>
            </a:r>
          </a:p>
          <a:p>
            <a:r>
              <a:rPr lang="nl-NL" dirty="0"/>
              <a:t>ondernemingen: waar indirecte fiscale steun in 2017 geschat wordt verantwoordelijk te zijn</a:t>
            </a:r>
          </a:p>
          <a:p>
            <a:r>
              <a:rPr lang="nl-NL" dirty="0"/>
              <a:t>voor 15% van de totale O&amp;O-uitgaven door ondernemingen, is dit aandeel in 2019 gestegen tot</a:t>
            </a:r>
          </a:p>
          <a:p>
            <a:r>
              <a:rPr lang="nl-NL" dirty="0"/>
              <a:t>24%. Dit beeld wordt ook bevestigd door de OESO, die bericht dat het belang van fiscale</a:t>
            </a:r>
          </a:p>
          <a:p>
            <a:r>
              <a:rPr lang="nl-NL" dirty="0"/>
              <a:t>maatregelen voor O&amp;O tussen 2007 en 2019 gestegen is van 113 miljoen euro naar 926 miljoen</a:t>
            </a:r>
          </a:p>
          <a:p>
            <a:r>
              <a:rPr lang="nl-NL" dirty="0"/>
              <a:t>euro (constante 2015 prijzen). Het aandeel van O&amp;O-gerichte fiscale maatregelen in het totaal</a:t>
            </a:r>
          </a:p>
          <a:p>
            <a:r>
              <a:rPr lang="nl-NL" dirty="0"/>
              <a:t>van overheidssteun voor O&amp;O in ondernemingen is zo tussen 2007 en 2019 gestegen van 29%</a:t>
            </a:r>
          </a:p>
          <a:p>
            <a:r>
              <a:rPr lang="nl-NL" dirty="0"/>
              <a:t>tot 71%.</a:t>
            </a:r>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15</a:t>
            </a:fld>
            <a:endParaRPr lang="en-US"/>
          </a:p>
        </p:txBody>
      </p:sp>
    </p:spTree>
    <p:extLst>
      <p:ext uri="{BB962C8B-B14F-4D97-AF65-F5344CB8AC3E}">
        <p14:creationId xmlns:p14="http://schemas.microsoft.com/office/powerpoint/2010/main" val="440259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804FD4-F04B-4B64-B494-7153CC5F27C9}" type="slidenum">
              <a:rPr lang="en-US" smtClean="0"/>
              <a:t>17</a:t>
            </a:fld>
            <a:endParaRPr lang="en-US"/>
          </a:p>
        </p:txBody>
      </p:sp>
    </p:spTree>
    <p:extLst>
      <p:ext uri="{BB962C8B-B14F-4D97-AF65-F5344CB8AC3E}">
        <p14:creationId xmlns:p14="http://schemas.microsoft.com/office/powerpoint/2010/main" val="2820963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919E7-8C47-DED4-5FEE-99FB5D3BA3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1A43E8-18BD-A57B-8B37-56424CB579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033967-05B6-EA54-4716-CCA107633131}"/>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39899CEE-3B3C-619C-FC5F-EF35403F73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901ADE-5556-0C06-3F59-122B27D8FA4A}"/>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330912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A71AF-E66D-8611-6970-8DFB453DFA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EB6D6D-A958-0829-05C8-2C2AF0ED78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8F15E6-5334-BA98-6669-6A3B3B239BD7}"/>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23FAC15E-AA70-C50D-97E2-80FF08555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40F572-0A2E-4B2C-B70C-9C00ACC321D6}"/>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3225593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5BE8-2193-EA97-48EA-F2EBF75E64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45F9EC-EC6A-A158-A336-38E1C5C415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4D02C4-6C1D-A6EE-99A4-9528AC10E972}"/>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51231102-D496-5DA4-5B61-75897B06B9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1B9085-E181-5D9B-58E8-D2B7498E9A1A}"/>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4254661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1694F-21E6-C6C9-F51C-9544A2AF27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823F60-8F8C-0914-B1C9-EDA1708871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0E4A24-7A7A-392C-5497-9D73AE623A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50543D-B5DE-706C-5CCE-DF472F256417}"/>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6" name="Footer Placeholder 5">
            <a:extLst>
              <a:ext uri="{FF2B5EF4-FFF2-40B4-BE49-F238E27FC236}">
                <a16:creationId xmlns:a16="http://schemas.microsoft.com/office/drawing/2014/main" id="{E919F5B7-6ECD-CAB8-F4B1-3B74C54FA6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B6BC56-85F8-09BA-BF69-10F131B2E669}"/>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232709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9D59-CF56-25D5-03F0-5C437A81A1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D259D3-3A83-0BB2-AAD6-F6D57533F8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B7E691-107D-694F-CFE1-8C584F0864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9A3FDC-A8E3-C338-1F60-C903C0E7D6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A31D22-010E-B1F0-3D72-7A6DB13B33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B8DE8A-B709-DBE0-0661-EFD793B94E7A}"/>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8" name="Footer Placeholder 7">
            <a:extLst>
              <a:ext uri="{FF2B5EF4-FFF2-40B4-BE49-F238E27FC236}">
                <a16:creationId xmlns:a16="http://schemas.microsoft.com/office/drawing/2014/main" id="{6A51888F-B45A-9163-BFD6-46DABA57AD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393449-E272-34D3-A105-C5A2E108412B}"/>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302131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F37C9-33E2-179F-6A97-A5A23D55F4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523BE2-491A-8479-9AD8-37EDA498802E}"/>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4" name="Footer Placeholder 3">
            <a:extLst>
              <a:ext uri="{FF2B5EF4-FFF2-40B4-BE49-F238E27FC236}">
                <a16:creationId xmlns:a16="http://schemas.microsoft.com/office/drawing/2014/main" id="{5962B0BA-4BD1-F819-36E7-D7323E95ED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11D12F-835D-A528-5E91-4DF7F41B0D8A}"/>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4019601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A4C6B0-3A38-3CDC-ACB1-7F8D9DA3D279}"/>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3" name="Footer Placeholder 2">
            <a:extLst>
              <a:ext uri="{FF2B5EF4-FFF2-40B4-BE49-F238E27FC236}">
                <a16:creationId xmlns:a16="http://schemas.microsoft.com/office/drawing/2014/main" id="{E251E358-C3E2-7F07-FF1E-EFD64CA67B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4721B6-33F8-B9CF-0FEF-AC6EA819773D}"/>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1609077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3596-7BC4-0EF5-39C2-6DA06B677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C759C2-55BF-4347-19FB-FAD7540F25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1E2937-D71B-F807-201C-299BDD2B1E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79A601-72C4-F646-2DA1-93FE972C8429}"/>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6" name="Footer Placeholder 5">
            <a:extLst>
              <a:ext uri="{FF2B5EF4-FFF2-40B4-BE49-F238E27FC236}">
                <a16:creationId xmlns:a16="http://schemas.microsoft.com/office/drawing/2014/main" id="{4A9E2A09-ECB2-2A40-84AA-D7944D3205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ADFBF8-E223-BF08-125E-7E4BB56A66F9}"/>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9824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571D5-F18F-8C8D-C16E-20C7232CAB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69CB5E-036A-2F85-5910-C9532986AA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E0E556-69E1-FBEC-3613-EC22B49E8A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6A3B1E-B719-DD3D-4425-DEA0ECAE89F3}"/>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6" name="Footer Placeholder 5">
            <a:extLst>
              <a:ext uri="{FF2B5EF4-FFF2-40B4-BE49-F238E27FC236}">
                <a16:creationId xmlns:a16="http://schemas.microsoft.com/office/drawing/2014/main" id="{96F2A0DA-B76A-7FC4-2309-504433DB98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9565A5-ECCC-E71E-8F39-778A364B9C7E}"/>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228786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43E5-D56D-979C-590B-FA35F3FAC3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948E8F-8696-AA5D-0693-130F3EA552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6AD72C-D86F-6655-8590-069B38B57654}"/>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44347905-5A5B-4C8D-52B2-EC473CF689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CEF07-CE4F-DE97-8545-B27DFFDDB9F3}"/>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383605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42F3A8-405E-112C-D55E-52CD2D7EAA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E5B958A-E173-3357-EE34-FEB710E757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432507-B5F7-1CA5-5B6A-2D418564892E}"/>
              </a:ext>
            </a:extLst>
          </p:cNvPr>
          <p:cNvSpPr>
            <a:spLocks noGrp="1"/>
          </p:cNvSpPr>
          <p:nvPr>
            <p:ph type="dt" sz="half" idx="10"/>
          </p:nvPr>
        </p:nvSpPr>
        <p:spPr/>
        <p:txBody>
          <a:body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CA2C9730-37D2-8DFF-D473-B1CEE62814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AFC9F-395C-C1C3-4F55-8CCCC1AF6696}"/>
              </a:ext>
            </a:extLst>
          </p:cNvPr>
          <p:cNvSpPr>
            <a:spLocks noGrp="1"/>
          </p:cNvSpPr>
          <p:nvPr>
            <p:ph type="sldNum" sz="quarter" idx="12"/>
          </p:nvPr>
        </p:nvSpPr>
        <p:spPr/>
        <p:txBody>
          <a:bodyPr/>
          <a:lstStyle/>
          <a:p>
            <a:fld id="{A2AF83A3-459D-40D2-888C-6BED0DA52A00}" type="slidenum">
              <a:rPr lang="en-US" smtClean="0"/>
              <a:t>‹#›</a:t>
            </a:fld>
            <a:endParaRPr lang="en-US"/>
          </a:p>
        </p:txBody>
      </p:sp>
    </p:spTree>
    <p:extLst>
      <p:ext uri="{BB962C8B-B14F-4D97-AF65-F5344CB8AC3E}">
        <p14:creationId xmlns:p14="http://schemas.microsoft.com/office/powerpoint/2010/main" val="916565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E4FAD3-2286-0DC1-0E79-7993100E93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CF9C70-45AF-F51B-C54C-2297DF645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2F4AFE-11BC-224D-AAFA-1EA79453AB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FD9D9B-950E-4576-A0FF-DE5F45C74DFC}" type="datetimeFigureOut">
              <a:rPr lang="en-US" smtClean="0"/>
              <a:t>10/20/2025</a:t>
            </a:fld>
            <a:endParaRPr lang="en-US"/>
          </a:p>
        </p:txBody>
      </p:sp>
      <p:sp>
        <p:nvSpPr>
          <p:cNvPr id="5" name="Footer Placeholder 4">
            <a:extLst>
              <a:ext uri="{FF2B5EF4-FFF2-40B4-BE49-F238E27FC236}">
                <a16:creationId xmlns:a16="http://schemas.microsoft.com/office/drawing/2014/main" id="{8DF497D5-9637-B59E-6058-1BF7BF8A5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E344D40-3C25-6EEB-2943-1DC25871D0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AF83A3-459D-40D2-888C-6BED0DA52A00}" type="slidenum">
              <a:rPr lang="en-US" smtClean="0"/>
              <a:t>‹#›</a:t>
            </a:fld>
            <a:endParaRPr lang="en-US"/>
          </a:p>
        </p:txBody>
      </p:sp>
    </p:spTree>
    <p:extLst>
      <p:ext uri="{BB962C8B-B14F-4D97-AF65-F5344CB8AC3E}">
        <p14:creationId xmlns:p14="http://schemas.microsoft.com/office/powerpoint/2010/main" val="741716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ocialeurope.eu/how-to-break-europes-innovation-stasi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parlementenwetenschap.nl/wp-content/uploads/2025/06/250515_Position_paper_Soete_Van_den_Biessen_Industriebeleid_achter_de-chips_update.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93/icc/dtaf043"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ucl.ac.uk/bartlett/public-purpose/policyreport-2024-1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sb.nu/gebruik-bredere-gelden-defensie-voor-investeringen-in-chipindustri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C4726-4FE0-B5AE-831A-4139B42EEDC2}"/>
              </a:ext>
            </a:extLst>
          </p:cNvPr>
          <p:cNvSpPr>
            <a:spLocks noGrp="1"/>
          </p:cNvSpPr>
          <p:nvPr>
            <p:ph type="ctrTitle"/>
          </p:nvPr>
        </p:nvSpPr>
        <p:spPr/>
        <p:txBody>
          <a:bodyPr>
            <a:normAutofit fontScale="90000"/>
          </a:bodyPr>
          <a:lstStyle/>
          <a:p>
            <a:r>
              <a:rPr lang="en-US" b="1" dirty="0"/>
              <a:t>Draghi </a:t>
            </a:r>
            <a:r>
              <a:rPr lang="en-US" b="1" dirty="0" err="1"/>
              <a:t>voorbij</a:t>
            </a:r>
            <a:r>
              <a:rPr lang="en-US" b="1" dirty="0"/>
              <a:t>: </a:t>
            </a:r>
            <a:r>
              <a:rPr lang="nl-NL" b="1" dirty="0"/>
              <a:t>op zoek naar duurzame productiviteitsgroei</a:t>
            </a:r>
            <a:endParaRPr lang="en-US" sz="4400" dirty="0"/>
          </a:p>
        </p:txBody>
      </p:sp>
      <p:sp>
        <p:nvSpPr>
          <p:cNvPr id="3" name="Subtitle 2">
            <a:extLst>
              <a:ext uri="{FF2B5EF4-FFF2-40B4-BE49-F238E27FC236}">
                <a16:creationId xmlns:a16="http://schemas.microsoft.com/office/drawing/2014/main" id="{6FB5CD37-0736-38D6-1F14-EA11484B0595}"/>
              </a:ext>
            </a:extLst>
          </p:cNvPr>
          <p:cNvSpPr>
            <a:spLocks noGrp="1"/>
          </p:cNvSpPr>
          <p:nvPr>
            <p:ph type="subTitle" idx="1"/>
          </p:nvPr>
        </p:nvSpPr>
        <p:spPr/>
        <p:txBody>
          <a:bodyPr>
            <a:normAutofit/>
          </a:bodyPr>
          <a:lstStyle/>
          <a:p>
            <a:endParaRPr lang="en-US" dirty="0"/>
          </a:p>
          <a:p>
            <a:r>
              <a:rPr lang="en-US" dirty="0"/>
              <a:t>Luc Soete</a:t>
            </a:r>
          </a:p>
          <a:p>
            <a:r>
              <a:rPr lang="en-US" dirty="0"/>
              <a:t>21 Oktober 2025</a:t>
            </a:r>
          </a:p>
        </p:txBody>
      </p:sp>
      <p:sp>
        <p:nvSpPr>
          <p:cNvPr id="6" name="TextBox 5">
            <a:extLst>
              <a:ext uri="{FF2B5EF4-FFF2-40B4-BE49-F238E27FC236}">
                <a16:creationId xmlns:a16="http://schemas.microsoft.com/office/drawing/2014/main" id="{6468E4D5-6473-B8E5-4665-4359980A165E}"/>
              </a:ext>
            </a:extLst>
          </p:cNvPr>
          <p:cNvSpPr txBox="1"/>
          <p:nvPr/>
        </p:nvSpPr>
        <p:spPr>
          <a:xfrm>
            <a:off x="1143000" y="5735637"/>
            <a:ext cx="9525000" cy="369332"/>
          </a:xfrm>
          <a:prstGeom prst="rect">
            <a:avLst/>
          </a:prstGeom>
          <a:noFill/>
        </p:spPr>
        <p:txBody>
          <a:bodyPr wrap="square">
            <a:spAutoFit/>
          </a:bodyPr>
          <a:lstStyle/>
          <a:p>
            <a:r>
              <a:rPr lang="en-US" dirty="0"/>
              <a:t>ECOOM </a:t>
            </a:r>
            <a:r>
              <a:rPr lang="en-US" dirty="0" err="1"/>
              <a:t>Beleidsdag</a:t>
            </a:r>
            <a:r>
              <a:rPr lang="en-US" dirty="0"/>
              <a:t> - </a:t>
            </a:r>
            <a:r>
              <a:rPr lang="en-US" dirty="0" err="1"/>
              <a:t>Productiviteit</a:t>
            </a:r>
            <a:r>
              <a:rPr lang="en-US" dirty="0"/>
              <a:t> </a:t>
            </a:r>
            <a:r>
              <a:rPr lang="en-US" dirty="0" err="1"/>
              <a:t>en</a:t>
            </a:r>
            <a:r>
              <a:rPr lang="en-US" dirty="0"/>
              <a:t> de </a:t>
            </a:r>
            <a:r>
              <a:rPr lang="en-US" dirty="0" err="1"/>
              <a:t>kenniseconomie</a:t>
            </a:r>
            <a:r>
              <a:rPr lang="en-US" dirty="0"/>
              <a:t>: </a:t>
            </a:r>
            <a:r>
              <a:rPr lang="en-US" dirty="0" err="1"/>
              <a:t>uitdagingen</a:t>
            </a:r>
            <a:r>
              <a:rPr lang="en-US" dirty="0"/>
              <a:t> anno 2025, Brussel.</a:t>
            </a:r>
          </a:p>
        </p:txBody>
      </p:sp>
    </p:spTree>
    <p:extLst>
      <p:ext uri="{BB962C8B-B14F-4D97-AF65-F5344CB8AC3E}">
        <p14:creationId xmlns:p14="http://schemas.microsoft.com/office/powerpoint/2010/main" val="3995847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4A30-A5F3-9E3C-4824-85616EF06664}"/>
              </a:ext>
            </a:extLst>
          </p:cNvPr>
          <p:cNvSpPr>
            <a:spLocks noGrp="1"/>
          </p:cNvSpPr>
          <p:nvPr>
            <p:ph type="title"/>
          </p:nvPr>
        </p:nvSpPr>
        <p:spPr/>
        <p:txBody>
          <a:bodyPr>
            <a:normAutofit/>
          </a:bodyPr>
          <a:lstStyle/>
          <a:p>
            <a:pPr algn="ctr"/>
            <a:r>
              <a:rPr lang="en-GB" b="1" dirty="0"/>
              <a:t>Draghi </a:t>
            </a:r>
            <a:r>
              <a:rPr lang="en-GB" b="1" dirty="0" err="1"/>
              <a:t>voorbij</a:t>
            </a:r>
            <a:r>
              <a:rPr lang="en-GB" b="1" dirty="0"/>
              <a:t>…</a:t>
            </a:r>
            <a:endParaRPr lang="en-US" b="1"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221196-00A0-F568-5869-D2B7721CE08E}"/>
                  </a:ext>
                </a:extLst>
              </p:cNvPr>
              <p:cNvSpPr>
                <a:spLocks noGrp="1"/>
              </p:cNvSpPr>
              <p:nvPr>
                <p:ph idx="1"/>
              </p:nvPr>
            </p:nvSpPr>
            <p:spPr/>
            <p:txBody>
              <a:bodyPr>
                <a:normAutofit fontScale="77500" lnSpcReduction="20000"/>
              </a:bodyPr>
              <a:lstStyle/>
              <a:p>
                <a:r>
                  <a:rPr lang="en-US" dirty="0" err="1"/>
                  <a:t>Grofweg</a:t>
                </a:r>
                <a:r>
                  <a:rPr lang="en-US" dirty="0"/>
                  <a:t> </a:t>
                </a:r>
                <a:r>
                  <a:rPr lang="en-US" dirty="0" err="1"/>
                  <a:t>een</a:t>
                </a:r>
                <a:r>
                  <a:rPr lang="en-US" dirty="0"/>
                  <a:t> </a:t>
                </a:r>
                <a:r>
                  <a:rPr lang="en-US" dirty="0" err="1"/>
                  <a:t>jaar</a:t>
                </a:r>
                <a:r>
                  <a:rPr lang="en-US" dirty="0"/>
                  <a:t> </a:t>
                </a:r>
                <a:r>
                  <a:rPr lang="en-US" dirty="0" err="1"/>
                  <a:t>geleden</a:t>
                </a:r>
                <a:r>
                  <a:rPr lang="en-US" dirty="0"/>
                  <a:t> </a:t>
                </a:r>
                <a:r>
                  <a:rPr lang="en-US" dirty="0" err="1"/>
                  <a:t>werd</a:t>
                </a:r>
                <a:r>
                  <a:rPr lang="en-US" dirty="0"/>
                  <a:t> het Draghi rapport </a:t>
                </a:r>
                <a:r>
                  <a:rPr lang="en-US" dirty="0" err="1"/>
                  <a:t>gepresenteerd</a:t>
                </a:r>
                <a:r>
                  <a:rPr lang="en-US" dirty="0"/>
                  <a:t> met </a:t>
                </a:r>
                <a:r>
                  <a:rPr lang="en-US" dirty="0" err="1"/>
                  <a:t>zijn</a:t>
                </a:r>
                <a:r>
                  <a:rPr lang="en-US" dirty="0"/>
                  <a:t> </a:t>
                </a:r>
                <a:r>
                  <a:rPr lang="en-US" dirty="0" err="1"/>
                  <a:t>duidelijke</a:t>
                </a:r>
                <a:r>
                  <a:rPr lang="en-US" dirty="0"/>
                  <a:t> </a:t>
                </a:r>
                <a:r>
                  <a:rPr lang="en-US" dirty="0" err="1"/>
                  <a:t>conclusies</a:t>
                </a:r>
                <a:r>
                  <a:rPr lang="en-US" dirty="0"/>
                  <a:t> met </a:t>
                </a:r>
                <a:r>
                  <a:rPr lang="en-US" dirty="0" err="1"/>
                  <a:t>betrekking</a:t>
                </a:r>
                <a:r>
                  <a:rPr lang="en-US" dirty="0"/>
                  <a:t> tot de </a:t>
                </a:r>
                <a:r>
                  <a:rPr lang="en-US" dirty="0" err="1"/>
                  <a:t>toenemende</a:t>
                </a:r>
                <a:r>
                  <a:rPr lang="en-US" dirty="0"/>
                  <a:t> kloof in </a:t>
                </a:r>
                <a:r>
                  <a:rPr lang="en-US" dirty="0" err="1"/>
                  <a:t>productiviteitsgroei</a:t>
                </a:r>
                <a:r>
                  <a:rPr lang="en-US" dirty="0"/>
                  <a:t> </a:t>
                </a:r>
                <a:r>
                  <a:rPr lang="en-US" dirty="0" err="1"/>
                  <a:t>tussen</a:t>
                </a:r>
                <a:r>
                  <a:rPr lang="en-US" dirty="0"/>
                  <a:t> Europa </a:t>
                </a:r>
                <a:r>
                  <a:rPr lang="en-US" dirty="0" err="1"/>
                  <a:t>en</a:t>
                </a:r>
                <a:r>
                  <a:rPr lang="en-US" dirty="0"/>
                  <a:t> de VS. </a:t>
                </a:r>
                <a:r>
                  <a:rPr lang="en-US" dirty="0" err="1"/>
                  <a:t>Zoals</a:t>
                </a:r>
                <a:r>
                  <a:rPr lang="en-US" dirty="0"/>
                  <a:t> Draghi het </a:t>
                </a:r>
                <a:r>
                  <a:rPr lang="en-US" dirty="0" err="1"/>
                  <a:t>stelde</a:t>
                </a:r>
                <a:r>
                  <a:rPr lang="en-US" dirty="0"/>
                  <a:t>: </a:t>
                </a:r>
                <a:r>
                  <a:rPr lang="en-GB" dirty="0"/>
                  <a:t>“on a per capita basis, real disposable income has grown almost twice as much in the US as in the EU since 2000”. </a:t>
                </a:r>
              </a:p>
              <a:p>
                <a:r>
                  <a:rPr lang="en-GB" dirty="0"/>
                  <a:t>Draghi </a:t>
                </a:r>
                <a:r>
                  <a:rPr lang="en-GB" dirty="0" err="1"/>
                  <a:t>verwees</a:t>
                </a:r>
                <a:r>
                  <a:rPr lang="en-GB" dirty="0"/>
                  <a:t> </a:t>
                </a:r>
                <a:r>
                  <a:rPr lang="en-GB" dirty="0" err="1"/>
                  <a:t>naar</a:t>
                </a:r>
                <a:r>
                  <a:rPr lang="en-GB" dirty="0"/>
                  <a:t> </a:t>
                </a:r>
                <a:r>
                  <a:rPr lang="en-GB" dirty="0" err="1"/>
                  <a:t>veel</a:t>
                </a:r>
                <a:r>
                  <a:rPr lang="en-GB" dirty="0"/>
                  <a:t> </a:t>
                </a:r>
                <a:r>
                  <a:rPr lang="en-GB" dirty="0" err="1"/>
                  <a:t>oorzaken</a:t>
                </a:r>
                <a:r>
                  <a:rPr lang="en-GB" dirty="0"/>
                  <a:t> maar in het </a:t>
                </a:r>
                <a:r>
                  <a:rPr lang="en-GB" dirty="0" err="1"/>
                  <a:t>bijzonder</a:t>
                </a:r>
                <a:r>
                  <a:rPr lang="en-GB" dirty="0"/>
                  <a:t> </a:t>
                </a:r>
                <a:r>
                  <a:rPr lang="en-GB" dirty="0" err="1"/>
                  <a:t>ook</a:t>
                </a:r>
                <a:r>
                  <a:rPr lang="en-GB" dirty="0"/>
                  <a:t> </a:t>
                </a:r>
                <a:r>
                  <a:rPr lang="en-GB" dirty="0" err="1"/>
                  <a:t>naar</a:t>
                </a:r>
                <a:r>
                  <a:rPr lang="en-GB" dirty="0"/>
                  <a:t> </a:t>
                </a:r>
                <a:r>
                  <a:rPr lang="en-GB" dirty="0" err="1"/>
                  <a:t>technologie</a:t>
                </a:r>
                <a:r>
                  <a:rPr lang="en-GB" dirty="0"/>
                  <a:t> </a:t>
                </a:r>
                <a:r>
                  <a:rPr lang="en-GB" dirty="0" err="1"/>
                  <a:t>en</a:t>
                </a:r>
                <a:r>
                  <a:rPr lang="en-GB" dirty="0"/>
                  <a:t> </a:t>
                </a:r>
                <a:r>
                  <a:rPr lang="en-GB" dirty="0" err="1"/>
                  <a:t>innovatie</a:t>
                </a:r>
                <a:r>
                  <a:rPr lang="en-GB" dirty="0"/>
                  <a:t>, de focus van </a:t>
                </a:r>
                <a:r>
                  <a:rPr lang="en-GB" dirty="0" err="1"/>
                  <a:t>deze</a:t>
                </a:r>
                <a:r>
                  <a:rPr lang="en-GB" dirty="0"/>
                  <a:t> ECOOM </a:t>
                </a:r>
                <a:r>
                  <a:rPr lang="en-GB" dirty="0" err="1"/>
                  <a:t>beleidsdag</a:t>
                </a:r>
                <a:r>
                  <a:rPr lang="en-GB" dirty="0"/>
                  <a:t>: </a:t>
                </a:r>
              </a:p>
              <a:p>
                <a:pPr lvl="1"/>
                <a:r>
                  <a:rPr lang="en-GB" dirty="0" err="1"/>
                  <a:t>een</a:t>
                </a:r>
                <a:r>
                  <a:rPr lang="en-GB" dirty="0"/>
                  <a:t> </a:t>
                </a:r>
                <a:r>
                  <a:rPr lang="en-GB" dirty="0" err="1"/>
                  <a:t>achterblijvende</a:t>
                </a:r>
                <a:r>
                  <a:rPr lang="en-GB" dirty="0"/>
                  <a:t> </a:t>
                </a:r>
                <a:r>
                  <a:rPr lang="en-GB" dirty="0" err="1"/>
                  <a:t>arbeidsproductiviteit</a:t>
                </a:r>
                <a:r>
                  <a:rPr lang="en-GB" dirty="0"/>
                  <a:t> in de EU; </a:t>
                </a:r>
              </a:p>
              <a:p>
                <a:pPr lvl="1"/>
                <a:r>
                  <a:rPr lang="en-GB" dirty="0" err="1"/>
                  <a:t>een</a:t>
                </a:r>
                <a:r>
                  <a:rPr lang="en-GB" dirty="0"/>
                  <a:t> </a:t>
                </a:r>
                <a:r>
                  <a:rPr lang="en-GB" dirty="0" err="1"/>
                  <a:t>groeiende</a:t>
                </a:r>
                <a:r>
                  <a:rPr lang="en-GB" dirty="0"/>
                  <a:t>, </a:t>
                </a:r>
                <a:r>
                  <a:rPr lang="en-GB" dirty="0" err="1"/>
                  <a:t>vooral</a:t>
                </a:r>
                <a:r>
                  <a:rPr lang="en-GB" dirty="0"/>
                  <a:t> </a:t>
                </a:r>
                <a:r>
                  <a:rPr lang="en-GB" dirty="0" err="1"/>
                  <a:t>digitale</a:t>
                </a:r>
                <a:r>
                  <a:rPr lang="en-GB" dirty="0"/>
                  <a:t> </a:t>
                </a:r>
                <a:r>
                  <a:rPr lang="en-GB" dirty="0" err="1"/>
                  <a:t>innovatiekloof</a:t>
                </a:r>
                <a:r>
                  <a:rPr lang="en-GB" dirty="0"/>
                  <a:t> met de VS; </a:t>
                </a:r>
              </a:p>
              <a:p>
                <a:pPr lvl="1"/>
                <a:r>
                  <a:rPr lang="en-GB" dirty="0"/>
                  <a:t>de </a:t>
                </a:r>
                <a:r>
                  <a:rPr lang="en-GB" dirty="0" err="1"/>
                  <a:t>fragmentatie</a:t>
                </a:r>
                <a:r>
                  <a:rPr lang="en-GB" dirty="0"/>
                  <a:t> van </a:t>
                </a:r>
                <a:r>
                  <a:rPr lang="en-GB" dirty="0" err="1"/>
                  <a:t>publieke</a:t>
                </a:r>
                <a:r>
                  <a:rPr lang="en-GB" dirty="0"/>
                  <a:t> R&amp;D (O&amp;O) in Europa; </a:t>
                </a:r>
              </a:p>
              <a:p>
                <a:pPr lvl="1"/>
                <a:r>
                  <a:rPr lang="en-GB" dirty="0" err="1"/>
                  <a:t>en</a:t>
                </a:r>
                <a:r>
                  <a:rPr lang="en-GB" dirty="0"/>
                  <a:t> de </a:t>
                </a:r>
                <a:r>
                  <a:rPr lang="en-GB" dirty="0" err="1"/>
                  <a:t>tendens</a:t>
                </a:r>
                <a:r>
                  <a:rPr lang="en-GB" dirty="0"/>
                  <a:t> tot </a:t>
                </a:r>
                <a:r>
                  <a:rPr lang="en-GB" dirty="0" err="1"/>
                  <a:t>overregulering</a:t>
                </a:r>
                <a:r>
                  <a:rPr lang="en-GB" dirty="0"/>
                  <a:t> in Europa: “</a:t>
                </a:r>
                <a:r>
                  <a:rPr lang="en-US" dirty="0" err="1"/>
                  <a:t>goldplating</a:t>
                </a:r>
                <a:r>
                  <a:rPr lang="en-US" dirty="0"/>
                  <a:t>” </a:t>
                </a:r>
                <a:r>
                  <a:rPr lang="en-US" dirty="0" err="1"/>
                  <a:t>zoals</a:t>
                </a:r>
                <a:r>
                  <a:rPr lang="en-US" dirty="0"/>
                  <a:t> </a:t>
                </a:r>
                <a:r>
                  <a:rPr lang="en-US" dirty="0" err="1"/>
                  <a:t>hij</a:t>
                </a:r>
                <a:r>
                  <a:rPr lang="en-US" dirty="0"/>
                  <a:t> </a:t>
                </a:r>
                <a:r>
                  <a:rPr lang="en-US" dirty="0" err="1"/>
                  <a:t>dat</a:t>
                </a:r>
                <a:r>
                  <a:rPr lang="en-US" dirty="0"/>
                  <a:t> </a:t>
                </a:r>
                <a:r>
                  <a:rPr lang="en-US" dirty="0" err="1"/>
                  <a:t>noemde</a:t>
                </a:r>
                <a:r>
                  <a:rPr lang="en-US" dirty="0"/>
                  <a:t>. </a:t>
                </a:r>
              </a:p>
              <a:p>
                <a:r>
                  <a:rPr lang="en-US" dirty="0"/>
                  <a:t>En Draghi </a:t>
                </a:r>
                <a:r>
                  <a:rPr lang="en-US" dirty="0" err="1"/>
                  <a:t>waarschuwde</a:t>
                </a:r>
                <a:r>
                  <a:rPr lang="en-US" dirty="0"/>
                  <a:t> de EU </a:t>
                </a:r>
                <a:r>
                  <a:rPr lang="en-US" dirty="0" err="1"/>
                  <a:t>voor</a:t>
                </a:r>
                <a:r>
                  <a:rPr lang="en-US" dirty="0"/>
                  <a:t> </a:t>
                </a:r>
                <a:r>
                  <a:rPr lang="en-US" dirty="0" err="1"/>
                  <a:t>een</a:t>
                </a:r>
                <a:r>
                  <a:rPr lang="en-US" dirty="0"/>
                  <a:t> mogelijk </a:t>
                </a:r>
                <a:r>
                  <a:rPr lang="en-US" dirty="0" err="1"/>
                  <a:t>existenti</a:t>
                </a:r>
                <a14:m>
                  <m:oMath xmlns:m="http://schemas.openxmlformats.org/officeDocument/2006/math">
                    <m:r>
                      <a:rPr lang="en-US" i="1" smtClean="0">
                        <a:latin typeface="Cambria Math" panose="02040503050406030204" pitchFamily="18" charset="0"/>
                      </a:rPr>
                      <m:t>ë</m:t>
                    </m:r>
                  </m:oMath>
                </a14:m>
                <a:r>
                  <a:rPr lang="en-US" dirty="0"/>
                  <a:t>le crisis: </a:t>
                </a:r>
                <a:r>
                  <a:rPr lang="en-GB" dirty="0"/>
                  <a:t>“Europe’s fundamental values are prosperity, equity, freedom, peace and democracy in a sustainable environment. The EU exists to ensure that Europeans can always benefit from these fundamental rights. If Europe can no longer provide them to its people – or has to trade off one against the other – it will have lost its reason for being.”</a:t>
                </a:r>
                <a:endParaRPr lang="en-US" dirty="0"/>
              </a:p>
            </p:txBody>
          </p:sp>
        </mc:Choice>
        <mc:Fallback xmlns="">
          <p:sp>
            <p:nvSpPr>
              <p:cNvPr id="3" name="Content Placeholder 2">
                <a:extLst>
                  <a:ext uri="{FF2B5EF4-FFF2-40B4-BE49-F238E27FC236}">
                    <a16:creationId xmlns:a16="http://schemas.microsoft.com/office/drawing/2014/main" id="{13221196-00A0-F568-5869-D2B7721CE08E}"/>
                  </a:ext>
                </a:extLst>
              </p:cNvPr>
              <p:cNvSpPr>
                <a:spLocks noGrp="1" noRot="1" noChangeAspect="1" noMove="1" noResize="1" noEditPoints="1" noAdjustHandles="1" noChangeArrowheads="1" noChangeShapeType="1" noTextEdit="1"/>
              </p:cNvSpPr>
              <p:nvPr>
                <p:ph idx="1"/>
              </p:nvPr>
            </p:nvSpPr>
            <p:spPr>
              <a:blipFill>
                <a:blip r:embed="rId3"/>
                <a:stretch>
                  <a:fillRect l="-696" t="-2661" b="-560"/>
                </a:stretch>
              </a:blipFill>
            </p:spPr>
            <p:txBody>
              <a:bodyPr/>
              <a:lstStyle/>
              <a:p>
                <a:r>
                  <a:rPr lang="en-US">
                    <a:noFill/>
                  </a:rPr>
                  <a:t> </a:t>
                </a:r>
              </a:p>
            </p:txBody>
          </p:sp>
        </mc:Fallback>
      </mc:AlternateContent>
    </p:spTree>
    <p:extLst>
      <p:ext uri="{BB962C8B-B14F-4D97-AF65-F5344CB8AC3E}">
        <p14:creationId xmlns:p14="http://schemas.microsoft.com/office/powerpoint/2010/main" val="1355862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E54F2-C390-809F-67F9-D0B0ABECFB2D}"/>
              </a:ext>
            </a:extLst>
          </p:cNvPr>
          <p:cNvSpPr>
            <a:spLocks noGrp="1"/>
          </p:cNvSpPr>
          <p:nvPr>
            <p:ph type="title"/>
          </p:nvPr>
        </p:nvSpPr>
        <p:spPr/>
        <p:txBody>
          <a:bodyPr/>
          <a:lstStyle/>
          <a:p>
            <a:pPr algn="ctr"/>
            <a:r>
              <a:rPr lang="en-US" b="1" dirty="0"/>
              <a:t>Een </a:t>
            </a:r>
            <a:r>
              <a:rPr lang="en-US" b="1" dirty="0" err="1"/>
              <a:t>jaar</a:t>
            </a:r>
            <a:r>
              <a:rPr lang="en-US" b="1" dirty="0"/>
              <a:t> later</a:t>
            </a:r>
          </a:p>
        </p:txBody>
      </p:sp>
      <p:sp>
        <p:nvSpPr>
          <p:cNvPr id="3" name="Content Placeholder 2">
            <a:extLst>
              <a:ext uri="{FF2B5EF4-FFF2-40B4-BE49-F238E27FC236}">
                <a16:creationId xmlns:a16="http://schemas.microsoft.com/office/drawing/2014/main" id="{AADD2BFF-B904-ECD0-ADFA-BF767242EE59}"/>
              </a:ext>
            </a:extLst>
          </p:cNvPr>
          <p:cNvSpPr>
            <a:spLocks noGrp="1"/>
          </p:cNvSpPr>
          <p:nvPr>
            <p:ph idx="1"/>
          </p:nvPr>
        </p:nvSpPr>
        <p:spPr/>
        <p:txBody>
          <a:bodyPr>
            <a:normAutofit fontScale="77500" lnSpcReduction="20000"/>
          </a:bodyPr>
          <a:lstStyle/>
          <a:p>
            <a:r>
              <a:rPr lang="en-US" dirty="0"/>
              <a:t>De </a:t>
            </a:r>
            <a:r>
              <a:rPr lang="en-US" dirty="0" err="1"/>
              <a:t>internationale</a:t>
            </a:r>
            <a:r>
              <a:rPr lang="en-US" dirty="0"/>
              <a:t>, </a:t>
            </a:r>
            <a:r>
              <a:rPr lang="en-US" dirty="0" err="1"/>
              <a:t>geopolitieke</a:t>
            </a:r>
            <a:r>
              <a:rPr lang="en-US" dirty="0"/>
              <a:t> </a:t>
            </a:r>
            <a:r>
              <a:rPr lang="en-US" dirty="0" err="1"/>
              <a:t>omgeving</a:t>
            </a:r>
            <a:r>
              <a:rPr lang="en-US" dirty="0"/>
              <a:t> is </a:t>
            </a:r>
            <a:r>
              <a:rPr lang="en-US" dirty="0" err="1"/>
              <a:t>dramatisch</a:t>
            </a:r>
            <a:r>
              <a:rPr lang="en-US" dirty="0"/>
              <a:t> </a:t>
            </a:r>
            <a:r>
              <a:rPr lang="en-US" dirty="0" err="1"/>
              <a:t>veranderd</a:t>
            </a:r>
            <a:r>
              <a:rPr lang="en-US" dirty="0"/>
              <a:t> met de </a:t>
            </a:r>
            <a:r>
              <a:rPr lang="en-US" dirty="0" err="1"/>
              <a:t>nieuwe</a:t>
            </a:r>
            <a:r>
              <a:rPr lang="en-US" dirty="0"/>
              <a:t> </a:t>
            </a:r>
            <a:r>
              <a:rPr lang="en-US" dirty="0" err="1"/>
              <a:t>Amerikaanse</a:t>
            </a:r>
            <a:r>
              <a:rPr lang="en-US" dirty="0"/>
              <a:t> </a:t>
            </a:r>
            <a:r>
              <a:rPr lang="en-US" dirty="0" err="1"/>
              <a:t>regering</a:t>
            </a:r>
            <a:r>
              <a:rPr lang="en-US" dirty="0"/>
              <a:t>, </a:t>
            </a:r>
            <a:r>
              <a:rPr lang="en-US" dirty="0" err="1"/>
              <a:t>terwijl</a:t>
            </a:r>
            <a:r>
              <a:rPr lang="en-US" dirty="0"/>
              <a:t> er in Europa </a:t>
            </a:r>
            <a:r>
              <a:rPr lang="en-US" dirty="0" err="1"/>
              <a:t>beleidsmatig</a:t>
            </a:r>
            <a:r>
              <a:rPr lang="en-US" dirty="0"/>
              <a:t> </a:t>
            </a:r>
            <a:r>
              <a:rPr lang="en-US" dirty="0" err="1"/>
              <a:t>weinig</a:t>
            </a:r>
            <a:r>
              <a:rPr lang="en-US" dirty="0"/>
              <a:t> </a:t>
            </a:r>
            <a:r>
              <a:rPr lang="en-US" dirty="0" err="1"/>
              <a:t>veranderd</a:t>
            </a:r>
            <a:r>
              <a:rPr lang="en-US" dirty="0"/>
              <a:t> </a:t>
            </a:r>
            <a:r>
              <a:rPr lang="en-US" dirty="0" err="1"/>
              <a:t>lijkt</a:t>
            </a:r>
            <a:r>
              <a:rPr lang="en-US" dirty="0"/>
              <a:t>…  </a:t>
            </a:r>
          </a:p>
          <a:p>
            <a:r>
              <a:rPr lang="en-US" dirty="0" err="1"/>
              <a:t>Zoals</a:t>
            </a:r>
            <a:r>
              <a:rPr lang="en-US" dirty="0"/>
              <a:t> Draghi </a:t>
            </a:r>
            <a:r>
              <a:rPr lang="en-US" dirty="0" err="1"/>
              <a:t>een</a:t>
            </a:r>
            <a:r>
              <a:rPr lang="en-US" dirty="0"/>
              <a:t> </a:t>
            </a:r>
            <a:r>
              <a:rPr lang="en-US" dirty="0" err="1"/>
              <a:t>jaar</a:t>
            </a:r>
            <a:r>
              <a:rPr lang="en-US" dirty="0"/>
              <a:t> later </a:t>
            </a:r>
            <a:r>
              <a:rPr lang="en-US" dirty="0" err="1"/>
              <a:t>stelt</a:t>
            </a:r>
            <a:r>
              <a:rPr lang="en-US" dirty="0"/>
              <a:t>: “</a:t>
            </a:r>
            <a:r>
              <a:rPr lang="en-GB" dirty="0"/>
              <a:t>One year on, Europe is therefore in a harder place. Our growth model is fading. Vulnerabilities are mounting. And there is no clear path to finance the investments we need”. </a:t>
            </a:r>
          </a:p>
          <a:p>
            <a:r>
              <a:rPr lang="en-US" dirty="0"/>
              <a:t>Meer </a:t>
            </a:r>
            <a:r>
              <a:rPr lang="en-US" dirty="0" err="1"/>
              <a:t>nog</a:t>
            </a:r>
            <a:r>
              <a:rPr lang="en-US" dirty="0"/>
              <a:t>, Draghi </a:t>
            </a:r>
            <a:r>
              <a:rPr lang="en-US" dirty="0" err="1"/>
              <a:t>stelt</a:t>
            </a:r>
            <a:r>
              <a:rPr lang="en-US" dirty="0"/>
              <a:t> nu </a:t>
            </a:r>
            <a:r>
              <a:rPr lang="en-US" dirty="0" err="1"/>
              <a:t>zelfs</a:t>
            </a:r>
            <a:r>
              <a:rPr lang="en-US" dirty="0"/>
              <a:t> de </a:t>
            </a:r>
            <a:r>
              <a:rPr lang="en-US" dirty="0" err="1"/>
              <a:t>basisprincipes</a:t>
            </a:r>
            <a:r>
              <a:rPr lang="en-US" dirty="0"/>
              <a:t> </a:t>
            </a:r>
            <a:r>
              <a:rPr lang="en-US" dirty="0" err="1"/>
              <a:t>waarop</a:t>
            </a:r>
            <a:r>
              <a:rPr lang="en-US" dirty="0"/>
              <a:t> de EU is </a:t>
            </a:r>
            <a:r>
              <a:rPr lang="en-US" dirty="0" err="1"/>
              <a:t>gebouwd</a:t>
            </a:r>
            <a:r>
              <a:rPr lang="en-US" dirty="0"/>
              <a:t> in </a:t>
            </a:r>
            <a:r>
              <a:rPr lang="en-US" dirty="0" err="1"/>
              <a:t>vraag</a:t>
            </a:r>
            <a:r>
              <a:rPr lang="en-US" dirty="0"/>
              <a:t>:  “</a:t>
            </a:r>
            <a:r>
              <a:rPr lang="en-GB" dirty="0"/>
              <a:t>Where once markets were relied upon to guide the economy, today there are sweeping industrial policies. Where once there was respect for rules, now there is the use of military force and economic power to protect national interests. Where once the state saw its powers shrink, today every instrument is employed in the name of state authority”.</a:t>
            </a:r>
            <a:r>
              <a:rPr lang="en-US" dirty="0"/>
              <a:t> </a:t>
            </a:r>
          </a:p>
          <a:p>
            <a:r>
              <a:rPr lang="en-GB" dirty="0" err="1"/>
              <a:t>Urgente</a:t>
            </a:r>
            <a:r>
              <a:rPr lang="en-GB" dirty="0"/>
              <a:t> </a:t>
            </a:r>
            <a:r>
              <a:rPr lang="en-GB" dirty="0" err="1"/>
              <a:t>tijd</a:t>
            </a:r>
            <a:r>
              <a:rPr lang="en-GB" dirty="0"/>
              <a:t> </a:t>
            </a:r>
            <a:r>
              <a:rPr lang="en-GB" dirty="0" err="1"/>
              <a:t>dus</a:t>
            </a:r>
            <a:r>
              <a:rPr lang="en-GB" dirty="0"/>
              <a:t> om ECOOM </a:t>
            </a:r>
            <a:r>
              <a:rPr lang="en-GB" dirty="0" err="1"/>
              <a:t>te</a:t>
            </a:r>
            <a:r>
              <a:rPr lang="en-GB" dirty="0"/>
              <a:t> </a:t>
            </a:r>
            <a:r>
              <a:rPr lang="en-GB" dirty="0" err="1"/>
              <a:t>confronteren</a:t>
            </a:r>
            <a:r>
              <a:rPr lang="en-GB" dirty="0"/>
              <a:t> met </a:t>
            </a:r>
            <a:r>
              <a:rPr lang="en-GB" dirty="0" err="1"/>
              <a:t>nieuwe</a:t>
            </a:r>
            <a:r>
              <a:rPr lang="en-GB" dirty="0"/>
              <a:t>, </a:t>
            </a:r>
            <a:r>
              <a:rPr lang="en-GB" dirty="0" err="1"/>
              <a:t>creatieve</a:t>
            </a:r>
            <a:r>
              <a:rPr lang="en-GB" dirty="0"/>
              <a:t> “out-of-the-box” </a:t>
            </a:r>
            <a:r>
              <a:rPr lang="en-GB" dirty="0" err="1"/>
              <a:t>reflecties</a:t>
            </a:r>
            <a:r>
              <a:rPr lang="en-GB" dirty="0"/>
              <a:t> met name dan wat </a:t>
            </a:r>
            <a:r>
              <a:rPr lang="en-GB" dirty="0" err="1"/>
              <a:t>technologie</a:t>
            </a:r>
            <a:r>
              <a:rPr lang="en-GB" dirty="0"/>
              <a:t> (R&amp;D) </a:t>
            </a:r>
            <a:r>
              <a:rPr lang="en-GB" dirty="0" err="1"/>
              <a:t>en</a:t>
            </a:r>
            <a:r>
              <a:rPr lang="en-GB" dirty="0"/>
              <a:t> </a:t>
            </a:r>
            <a:r>
              <a:rPr lang="en-GB" dirty="0" err="1"/>
              <a:t>innovatie</a:t>
            </a:r>
            <a:r>
              <a:rPr lang="en-GB" dirty="0"/>
              <a:t> </a:t>
            </a:r>
            <a:r>
              <a:rPr lang="en-GB" dirty="0" err="1"/>
              <a:t>betreft</a:t>
            </a:r>
            <a:r>
              <a:rPr lang="en-GB" dirty="0"/>
              <a:t>. </a:t>
            </a:r>
          </a:p>
          <a:p>
            <a:r>
              <a:rPr lang="en-GB" dirty="0"/>
              <a:t>In </a:t>
            </a:r>
            <a:r>
              <a:rPr lang="en-GB" dirty="0" err="1"/>
              <a:t>deze</a:t>
            </a:r>
            <a:r>
              <a:rPr lang="en-GB" dirty="0"/>
              <a:t> </a:t>
            </a:r>
            <a:r>
              <a:rPr lang="en-GB" dirty="0" err="1"/>
              <a:t>lezing</a:t>
            </a:r>
            <a:r>
              <a:rPr lang="en-GB" dirty="0"/>
              <a:t> </a:t>
            </a:r>
            <a:r>
              <a:rPr lang="en-GB" dirty="0" err="1"/>
              <a:t>richt</a:t>
            </a:r>
            <a:r>
              <a:rPr lang="en-GB" dirty="0"/>
              <a:t> </a:t>
            </a:r>
            <a:r>
              <a:rPr lang="en-GB" dirty="0" err="1"/>
              <a:t>ik</a:t>
            </a:r>
            <a:r>
              <a:rPr lang="en-GB" dirty="0"/>
              <a:t> </a:t>
            </a:r>
            <a:r>
              <a:rPr lang="en-GB" dirty="0" err="1"/>
              <a:t>mij</a:t>
            </a:r>
            <a:r>
              <a:rPr lang="en-GB" dirty="0"/>
              <a:t> op </a:t>
            </a:r>
            <a:r>
              <a:rPr lang="en-GB" dirty="0" err="1"/>
              <a:t>een</a:t>
            </a:r>
            <a:r>
              <a:rPr lang="en-GB" dirty="0"/>
              <a:t> </a:t>
            </a:r>
            <a:r>
              <a:rPr lang="en-GB" dirty="0" err="1"/>
              <a:t>vijftal</a:t>
            </a:r>
            <a:r>
              <a:rPr lang="en-GB" dirty="0"/>
              <a:t> concrete </a:t>
            </a:r>
            <a:r>
              <a:rPr lang="en-GB" dirty="0" err="1"/>
              <a:t>onderwerpen</a:t>
            </a:r>
            <a:r>
              <a:rPr lang="en-GB" dirty="0"/>
              <a:t>.  Ik </a:t>
            </a:r>
            <a:r>
              <a:rPr lang="en-GB" dirty="0" err="1"/>
              <a:t>voeg</a:t>
            </a:r>
            <a:r>
              <a:rPr lang="en-GB" dirty="0"/>
              <a:t> </a:t>
            </a:r>
            <a:r>
              <a:rPr lang="en-GB" dirty="0" err="1"/>
              <a:t>telkenmale</a:t>
            </a:r>
            <a:r>
              <a:rPr lang="en-GB" dirty="0"/>
              <a:t> </a:t>
            </a:r>
            <a:r>
              <a:rPr lang="en-GB" dirty="0" err="1"/>
              <a:t>ook</a:t>
            </a:r>
            <a:r>
              <a:rPr lang="en-GB" dirty="0"/>
              <a:t> wat </a:t>
            </a:r>
            <a:r>
              <a:rPr lang="en-GB" dirty="0" err="1"/>
              <a:t>verwijzingen</a:t>
            </a:r>
            <a:r>
              <a:rPr lang="en-GB" dirty="0"/>
              <a:t> toe </a:t>
            </a:r>
            <a:r>
              <a:rPr lang="en-GB" dirty="0" err="1"/>
              <a:t>naar</a:t>
            </a:r>
            <a:r>
              <a:rPr lang="en-GB" dirty="0"/>
              <a:t> </a:t>
            </a:r>
            <a:r>
              <a:rPr lang="en-GB" dirty="0" err="1"/>
              <a:t>publicaties</a:t>
            </a:r>
            <a:r>
              <a:rPr lang="en-GB" dirty="0"/>
              <a:t> die </a:t>
            </a:r>
            <a:r>
              <a:rPr lang="en-GB" dirty="0" err="1"/>
              <a:t>hier</a:t>
            </a:r>
            <a:r>
              <a:rPr lang="en-GB" dirty="0"/>
              <a:t> </a:t>
            </a:r>
            <a:r>
              <a:rPr lang="en-GB" dirty="0" err="1"/>
              <a:t>uitvoeriger</a:t>
            </a:r>
            <a:r>
              <a:rPr lang="en-GB" dirty="0"/>
              <a:t> op </a:t>
            </a:r>
            <a:r>
              <a:rPr lang="en-GB" dirty="0" err="1"/>
              <a:t>ingaan</a:t>
            </a:r>
            <a:r>
              <a:rPr lang="en-GB" dirty="0"/>
              <a:t>. </a:t>
            </a:r>
            <a:endParaRPr lang="en-US" dirty="0"/>
          </a:p>
        </p:txBody>
      </p:sp>
    </p:spTree>
    <p:extLst>
      <p:ext uri="{BB962C8B-B14F-4D97-AF65-F5344CB8AC3E}">
        <p14:creationId xmlns:p14="http://schemas.microsoft.com/office/powerpoint/2010/main" val="1117533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4C50-B35C-61FB-BF71-FDE9CBFB99BE}"/>
              </a:ext>
            </a:extLst>
          </p:cNvPr>
          <p:cNvSpPr>
            <a:spLocks noGrp="1"/>
          </p:cNvSpPr>
          <p:nvPr>
            <p:ph type="title"/>
          </p:nvPr>
        </p:nvSpPr>
        <p:spPr/>
        <p:txBody>
          <a:bodyPr/>
          <a:lstStyle/>
          <a:p>
            <a:pPr algn="ctr"/>
            <a:r>
              <a:rPr lang="en-US" b="1" dirty="0"/>
              <a:t>Een </a:t>
            </a:r>
            <a:r>
              <a:rPr lang="en-US" b="1" dirty="0" err="1"/>
              <a:t>vijftal</a:t>
            </a:r>
            <a:r>
              <a:rPr lang="en-US" b="1" dirty="0"/>
              <a:t> </a:t>
            </a:r>
            <a:r>
              <a:rPr lang="en-US" b="1" dirty="0" err="1"/>
              <a:t>reflecties</a:t>
            </a:r>
            <a:endParaRPr lang="en-US" b="1" dirty="0"/>
          </a:p>
        </p:txBody>
      </p:sp>
      <p:sp>
        <p:nvSpPr>
          <p:cNvPr id="3" name="Content Placeholder 2">
            <a:extLst>
              <a:ext uri="{FF2B5EF4-FFF2-40B4-BE49-F238E27FC236}">
                <a16:creationId xmlns:a16="http://schemas.microsoft.com/office/drawing/2014/main" id="{3E20B6DA-AFAA-E121-1C36-1CCD11B4C69C}"/>
              </a:ext>
            </a:extLst>
          </p:cNvPr>
          <p:cNvSpPr>
            <a:spLocks noGrp="1"/>
          </p:cNvSpPr>
          <p:nvPr>
            <p:ph idx="1"/>
          </p:nvPr>
        </p:nvSpPr>
        <p:spPr/>
        <p:txBody>
          <a:bodyPr>
            <a:normAutofit fontScale="77500" lnSpcReduction="20000"/>
          </a:bodyPr>
          <a:lstStyle/>
          <a:p>
            <a:pPr>
              <a:buFontTx/>
              <a:buChar char="-"/>
            </a:pPr>
            <a:r>
              <a:rPr lang="en-US" dirty="0" err="1"/>
              <a:t>Eerst</a:t>
            </a:r>
            <a:r>
              <a:rPr lang="en-US" dirty="0"/>
              <a:t> het concept </a:t>
            </a:r>
            <a:r>
              <a:rPr lang="en-US" dirty="0" err="1"/>
              <a:t>zelf</a:t>
            </a:r>
            <a:r>
              <a:rPr lang="en-US" dirty="0"/>
              <a:t> van </a:t>
            </a:r>
            <a:r>
              <a:rPr lang="en-US" b="1" dirty="0" err="1"/>
              <a:t>duurzame</a:t>
            </a:r>
            <a:r>
              <a:rPr lang="en-US" dirty="0"/>
              <a:t> </a:t>
            </a:r>
            <a:r>
              <a:rPr lang="en-US" dirty="0" err="1"/>
              <a:t>productiviteitsgroei</a:t>
            </a:r>
            <a:r>
              <a:rPr lang="en-US" dirty="0"/>
              <a:t>. Draghi </a:t>
            </a:r>
            <a:r>
              <a:rPr lang="en-US" dirty="0" err="1"/>
              <a:t>praat</a:t>
            </a:r>
            <a:r>
              <a:rPr lang="en-US" dirty="0"/>
              <a:t> </a:t>
            </a:r>
            <a:r>
              <a:rPr lang="en-US" dirty="0" err="1"/>
              <a:t>wel</a:t>
            </a:r>
            <a:r>
              <a:rPr lang="en-US" dirty="0"/>
              <a:t> over </a:t>
            </a:r>
            <a:r>
              <a:rPr lang="en-US" dirty="0" err="1"/>
              <a:t>decarbonisatie</a:t>
            </a:r>
            <a:r>
              <a:rPr lang="en-US" dirty="0"/>
              <a:t> maar </a:t>
            </a:r>
            <a:r>
              <a:rPr lang="en-US" dirty="0" err="1"/>
              <a:t>dit</a:t>
            </a:r>
            <a:r>
              <a:rPr lang="en-US" dirty="0"/>
              <a:t> </a:t>
            </a:r>
            <a:r>
              <a:rPr lang="en-US" dirty="0" err="1"/>
              <a:t>wordt</a:t>
            </a:r>
            <a:r>
              <a:rPr lang="en-US" dirty="0"/>
              <a:t> </a:t>
            </a:r>
            <a:r>
              <a:rPr lang="en-US" dirty="0" err="1"/>
              <a:t>niet</a:t>
            </a:r>
            <a:r>
              <a:rPr lang="en-US" dirty="0"/>
              <a:t> in de </a:t>
            </a:r>
            <a:r>
              <a:rPr lang="en-US" dirty="0" err="1"/>
              <a:t>gebruikte</a:t>
            </a:r>
            <a:r>
              <a:rPr lang="en-US" dirty="0"/>
              <a:t>  </a:t>
            </a:r>
            <a:r>
              <a:rPr lang="en-US" dirty="0" err="1"/>
              <a:t>productiviteitscijfers</a:t>
            </a:r>
            <a:r>
              <a:rPr lang="en-US" dirty="0"/>
              <a:t> </a:t>
            </a:r>
            <a:r>
              <a:rPr lang="en-US" dirty="0" err="1"/>
              <a:t>geïnternaliseerd</a:t>
            </a:r>
            <a:r>
              <a:rPr lang="en-US" dirty="0"/>
              <a:t>.  </a:t>
            </a:r>
          </a:p>
          <a:p>
            <a:pPr>
              <a:buFontTx/>
              <a:buChar char="-"/>
            </a:pPr>
            <a:r>
              <a:rPr lang="en-US" dirty="0"/>
              <a:t>Ten </a:t>
            </a:r>
            <a:r>
              <a:rPr lang="en-US" dirty="0" err="1"/>
              <a:t>tweede</a:t>
            </a:r>
            <a:r>
              <a:rPr lang="en-US" dirty="0"/>
              <a:t>, hoe de </a:t>
            </a:r>
            <a:r>
              <a:rPr lang="en-US" dirty="0" err="1"/>
              <a:t>vastgestelde</a:t>
            </a:r>
            <a:r>
              <a:rPr lang="en-US" dirty="0"/>
              <a:t> </a:t>
            </a:r>
            <a:r>
              <a:rPr lang="en-US" b="1" dirty="0" err="1"/>
              <a:t>fragmentatie</a:t>
            </a:r>
            <a:r>
              <a:rPr lang="en-US" dirty="0"/>
              <a:t> van </a:t>
            </a:r>
            <a:r>
              <a:rPr lang="en-US" dirty="0" err="1"/>
              <a:t>publieke</a:t>
            </a:r>
            <a:r>
              <a:rPr lang="en-US" dirty="0"/>
              <a:t> R&amp;D </a:t>
            </a:r>
            <a:r>
              <a:rPr lang="en-US" dirty="0" err="1"/>
              <a:t>ondersteuning</a:t>
            </a:r>
            <a:r>
              <a:rPr lang="en-US" dirty="0"/>
              <a:t> in Europa </a:t>
            </a:r>
            <a:r>
              <a:rPr lang="en-US" dirty="0" err="1"/>
              <a:t>tussen</a:t>
            </a:r>
            <a:r>
              <a:rPr lang="en-US" dirty="0"/>
              <a:t> </a:t>
            </a:r>
            <a:r>
              <a:rPr lang="en-US" dirty="0" err="1"/>
              <a:t>nationale</a:t>
            </a:r>
            <a:r>
              <a:rPr lang="en-US" dirty="0"/>
              <a:t> (ja, </a:t>
            </a:r>
            <a:r>
              <a:rPr lang="en-US" dirty="0" err="1"/>
              <a:t>zelfs</a:t>
            </a:r>
            <a:r>
              <a:rPr lang="en-US" dirty="0"/>
              <a:t> </a:t>
            </a:r>
            <a:r>
              <a:rPr lang="en-US" dirty="0" err="1"/>
              <a:t>regionale</a:t>
            </a:r>
            <a:r>
              <a:rPr lang="en-US" dirty="0"/>
              <a:t>) </a:t>
            </a:r>
            <a:r>
              <a:rPr lang="en-US" dirty="0" err="1"/>
              <a:t>overheden</a:t>
            </a:r>
            <a:r>
              <a:rPr lang="en-US" dirty="0"/>
              <a:t> </a:t>
            </a:r>
            <a:r>
              <a:rPr lang="en-US" dirty="0" err="1"/>
              <a:t>aanpakken</a:t>
            </a:r>
            <a:r>
              <a:rPr lang="en-US" dirty="0"/>
              <a:t>.</a:t>
            </a:r>
          </a:p>
          <a:p>
            <a:pPr>
              <a:buFontTx/>
              <a:buChar char="-"/>
            </a:pPr>
            <a:r>
              <a:rPr lang="en-US" dirty="0"/>
              <a:t>Ten </a:t>
            </a:r>
            <a:r>
              <a:rPr lang="en-US" dirty="0" err="1"/>
              <a:t>derde</a:t>
            </a:r>
            <a:r>
              <a:rPr lang="en-US" dirty="0"/>
              <a:t> hoe </a:t>
            </a:r>
            <a:r>
              <a:rPr lang="en-US" dirty="0" err="1"/>
              <a:t>een</a:t>
            </a:r>
            <a:r>
              <a:rPr lang="en-US" dirty="0"/>
              <a:t> </a:t>
            </a:r>
            <a:r>
              <a:rPr lang="en-US" b="1" dirty="0" err="1"/>
              <a:t>Europees</a:t>
            </a:r>
            <a:r>
              <a:rPr lang="en-US" b="1" dirty="0"/>
              <a:t> </a:t>
            </a:r>
            <a:r>
              <a:rPr lang="en-US" b="1" dirty="0" err="1"/>
              <a:t>industriebeleid</a:t>
            </a:r>
            <a:r>
              <a:rPr lang="en-US" dirty="0"/>
              <a:t> met </a:t>
            </a:r>
            <a:r>
              <a:rPr lang="en-US" dirty="0" err="1"/>
              <a:t>o.m</a:t>
            </a:r>
            <a:r>
              <a:rPr lang="en-US" dirty="0"/>
              <a:t>. IPCEIs </a:t>
            </a:r>
            <a:r>
              <a:rPr lang="en-US" dirty="0" err="1"/>
              <a:t>ontwikkelen</a:t>
            </a:r>
            <a:r>
              <a:rPr lang="en-US" dirty="0"/>
              <a:t> </a:t>
            </a:r>
            <a:r>
              <a:rPr lang="en-US" dirty="0" err="1"/>
              <a:t>en</a:t>
            </a:r>
            <a:r>
              <a:rPr lang="en-US" dirty="0"/>
              <a:t> </a:t>
            </a:r>
            <a:r>
              <a:rPr lang="en-US" dirty="0" err="1"/>
              <a:t>strategische</a:t>
            </a:r>
            <a:r>
              <a:rPr lang="en-US" dirty="0"/>
              <a:t> </a:t>
            </a:r>
            <a:r>
              <a:rPr lang="en-US" dirty="0" err="1"/>
              <a:t>autonomie</a:t>
            </a:r>
            <a:r>
              <a:rPr lang="en-US" dirty="0"/>
              <a:t> tot stand </a:t>
            </a:r>
            <a:r>
              <a:rPr lang="en-US" dirty="0" err="1"/>
              <a:t>brengen</a:t>
            </a:r>
            <a:r>
              <a:rPr lang="en-US" dirty="0"/>
              <a:t> in </a:t>
            </a:r>
            <a:r>
              <a:rPr lang="en-US" dirty="0" err="1"/>
              <a:t>een</a:t>
            </a:r>
            <a:r>
              <a:rPr lang="en-US" dirty="0"/>
              <a:t> supra-</a:t>
            </a:r>
            <a:r>
              <a:rPr lang="en-US" dirty="0" err="1"/>
              <a:t>nationale</a:t>
            </a:r>
            <a:r>
              <a:rPr lang="en-US" dirty="0"/>
              <a:t> </a:t>
            </a:r>
            <a:r>
              <a:rPr lang="en-US" dirty="0" err="1"/>
              <a:t>entiteit</a:t>
            </a:r>
            <a:r>
              <a:rPr lang="en-US" dirty="0"/>
              <a:t> </a:t>
            </a:r>
            <a:r>
              <a:rPr lang="en-US" dirty="0" err="1"/>
              <a:t>zoals</a:t>
            </a:r>
            <a:r>
              <a:rPr lang="en-US" dirty="0"/>
              <a:t> de EU.</a:t>
            </a:r>
          </a:p>
          <a:p>
            <a:pPr>
              <a:buFontTx/>
              <a:buChar char="-"/>
            </a:pPr>
            <a:r>
              <a:rPr lang="en-US" dirty="0"/>
              <a:t>Ten </a:t>
            </a:r>
            <a:r>
              <a:rPr lang="en-US" dirty="0" err="1"/>
              <a:t>vierde</a:t>
            </a:r>
            <a:r>
              <a:rPr lang="en-US" dirty="0"/>
              <a:t> hoe Europa </a:t>
            </a:r>
            <a:r>
              <a:rPr lang="en-US" dirty="0" err="1"/>
              <a:t>als</a:t>
            </a:r>
            <a:r>
              <a:rPr lang="en-US" dirty="0"/>
              <a:t> </a:t>
            </a:r>
            <a:r>
              <a:rPr lang="en-US" b="1" dirty="0" err="1"/>
              <a:t>regulerende</a:t>
            </a:r>
            <a:r>
              <a:rPr lang="en-US" b="1" dirty="0"/>
              <a:t> </a:t>
            </a:r>
            <a:r>
              <a:rPr lang="en-US" b="1" dirty="0" err="1"/>
              <a:t>overheid</a:t>
            </a:r>
            <a:r>
              <a:rPr lang="en-US" dirty="0"/>
              <a:t> </a:t>
            </a:r>
            <a:r>
              <a:rPr lang="en-US" dirty="0" err="1"/>
              <a:t>omgaat</a:t>
            </a:r>
            <a:r>
              <a:rPr lang="en-US" dirty="0"/>
              <a:t> met de </a:t>
            </a:r>
            <a:r>
              <a:rPr lang="en-US" dirty="0" err="1"/>
              <a:t>manier</a:t>
            </a:r>
            <a:r>
              <a:rPr lang="en-US" dirty="0"/>
              <a:t> </a:t>
            </a:r>
            <a:r>
              <a:rPr lang="en-US" dirty="0" err="1"/>
              <a:t>waarop</a:t>
            </a:r>
            <a:r>
              <a:rPr lang="en-US" dirty="0"/>
              <a:t> </a:t>
            </a:r>
            <a:r>
              <a:rPr lang="en-US" dirty="0" err="1"/>
              <a:t>digitale</a:t>
            </a:r>
            <a:r>
              <a:rPr lang="en-US" dirty="0"/>
              <a:t> </a:t>
            </a:r>
            <a:r>
              <a:rPr lang="en-US" dirty="0" err="1"/>
              <a:t>innovatie</a:t>
            </a:r>
            <a:r>
              <a:rPr lang="en-US" dirty="0"/>
              <a:t> </a:t>
            </a:r>
            <a:r>
              <a:rPr lang="en-US" dirty="0" err="1"/>
              <a:t>en</a:t>
            </a:r>
            <a:r>
              <a:rPr lang="en-US" dirty="0"/>
              <a:t> (Gen)AI </a:t>
            </a:r>
            <a:r>
              <a:rPr lang="en-US" dirty="0" err="1"/>
              <a:t>zich</a:t>
            </a:r>
            <a:r>
              <a:rPr lang="en-US" dirty="0"/>
              <a:t> </a:t>
            </a:r>
            <a:r>
              <a:rPr lang="en-US" dirty="0" err="1"/>
              <a:t>ontwikkelt</a:t>
            </a:r>
            <a:r>
              <a:rPr lang="en-US" dirty="0"/>
              <a:t> </a:t>
            </a:r>
            <a:r>
              <a:rPr lang="en-US" dirty="0" err="1"/>
              <a:t>als</a:t>
            </a:r>
            <a:r>
              <a:rPr lang="en-US" dirty="0"/>
              <a:t> “</a:t>
            </a:r>
            <a:r>
              <a:rPr lang="en-US" dirty="0" err="1"/>
              <a:t>creatieve</a:t>
            </a:r>
            <a:r>
              <a:rPr lang="en-US" dirty="0"/>
              <a:t> </a:t>
            </a:r>
            <a:r>
              <a:rPr lang="en-US" dirty="0" err="1"/>
              <a:t>destructieve</a:t>
            </a:r>
            <a:r>
              <a:rPr lang="en-US" dirty="0"/>
              <a:t>” factor met </a:t>
            </a:r>
            <a:r>
              <a:rPr lang="en-US" dirty="0" err="1"/>
              <a:t>mogelijk</a:t>
            </a:r>
            <a:r>
              <a:rPr lang="en-US" dirty="0"/>
              <a:t> </a:t>
            </a:r>
            <a:r>
              <a:rPr lang="en-US" dirty="0" err="1"/>
              <a:t>een</a:t>
            </a:r>
            <a:r>
              <a:rPr lang="en-US" dirty="0"/>
              <a:t> </a:t>
            </a:r>
            <a:r>
              <a:rPr lang="en-US" dirty="0" err="1"/>
              <a:t>enorme</a:t>
            </a:r>
            <a:r>
              <a:rPr lang="en-US" dirty="0"/>
              <a:t> </a:t>
            </a:r>
            <a:r>
              <a:rPr lang="en-US" dirty="0" err="1"/>
              <a:t>structurele</a:t>
            </a:r>
            <a:r>
              <a:rPr lang="en-US" dirty="0"/>
              <a:t> impact;</a:t>
            </a:r>
          </a:p>
          <a:p>
            <a:pPr>
              <a:buFontTx/>
              <a:buChar char="-"/>
            </a:pPr>
            <a:r>
              <a:rPr lang="en-US" dirty="0"/>
              <a:t>Ten </a:t>
            </a:r>
            <a:r>
              <a:rPr lang="en-US" dirty="0" err="1"/>
              <a:t>vijfde</a:t>
            </a:r>
            <a:r>
              <a:rPr lang="en-US" dirty="0"/>
              <a:t> </a:t>
            </a:r>
            <a:r>
              <a:rPr lang="en-US" b="1" dirty="0"/>
              <a:t>security</a:t>
            </a:r>
            <a:r>
              <a:rPr lang="en-US" dirty="0"/>
              <a:t> </a:t>
            </a:r>
            <a:r>
              <a:rPr lang="en-US" dirty="0" err="1"/>
              <a:t>als</a:t>
            </a:r>
            <a:r>
              <a:rPr lang="en-US" dirty="0"/>
              <a:t> </a:t>
            </a:r>
            <a:r>
              <a:rPr lang="en-US" dirty="0" err="1"/>
              <a:t>nieuwe</a:t>
            </a:r>
            <a:r>
              <a:rPr lang="en-US" dirty="0"/>
              <a:t> </a:t>
            </a:r>
            <a:r>
              <a:rPr lang="en-US" dirty="0" err="1"/>
              <a:t>Europese</a:t>
            </a:r>
            <a:r>
              <a:rPr lang="en-US" dirty="0"/>
              <a:t> R&amp;D </a:t>
            </a:r>
            <a:r>
              <a:rPr lang="en-US" dirty="0" err="1"/>
              <a:t>én</a:t>
            </a:r>
            <a:r>
              <a:rPr lang="en-US" dirty="0"/>
              <a:t> </a:t>
            </a:r>
            <a:r>
              <a:rPr lang="en-US" dirty="0" err="1"/>
              <a:t>innovatie</a:t>
            </a:r>
            <a:r>
              <a:rPr lang="en-US" dirty="0"/>
              <a:t> </a:t>
            </a:r>
            <a:r>
              <a:rPr lang="en-US" dirty="0" err="1"/>
              <a:t>uitdaging</a:t>
            </a:r>
            <a:r>
              <a:rPr lang="en-US" dirty="0"/>
              <a:t>.</a:t>
            </a:r>
          </a:p>
          <a:p>
            <a:pPr>
              <a:buFontTx/>
              <a:buChar char="-"/>
            </a:pPr>
            <a:r>
              <a:rPr lang="en-US" dirty="0"/>
              <a:t>Als </a:t>
            </a:r>
            <a:r>
              <a:rPr lang="en-US" dirty="0" err="1"/>
              <a:t>een</a:t>
            </a:r>
            <a:r>
              <a:rPr lang="en-US" dirty="0"/>
              <a:t> al 50 </a:t>
            </a:r>
            <a:r>
              <a:rPr lang="en-US" dirty="0" err="1"/>
              <a:t>jaar</a:t>
            </a:r>
            <a:r>
              <a:rPr lang="en-US" dirty="0"/>
              <a:t> in het </a:t>
            </a:r>
            <a:r>
              <a:rPr lang="en-US" dirty="0" err="1"/>
              <a:t>buitenland</a:t>
            </a:r>
            <a:r>
              <a:rPr lang="en-US" dirty="0"/>
              <a:t> </a:t>
            </a:r>
            <a:r>
              <a:rPr lang="en-US" dirty="0" err="1"/>
              <a:t>wonende</a:t>
            </a:r>
            <a:r>
              <a:rPr lang="en-US" dirty="0"/>
              <a:t> Vlaming </a:t>
            </a:r>
            <a:r>
              <a:rPr lang="en-US" dirty="0" err="1"/>
              <a:t>zal</a:t>
            </a:r>
            <a:r>
              <a:rPr lang="en-US" dirty="0"/>
              <a:t> </a:t>
            </a:r>
            <a:r>
              <a:rPr lang="en-US" dirty="0" err="1"/>
              <a:t>ik</a:t>
            </a:r>
            <a:r>
              <a:rPr lang="en-US" dirty="0"/>
              <a:t> </a:t>
            </a:r>
            <a:r>
              <a:rPr lang="en-US" dirty="0" err="1"/>
              <a:t>mij</a:t>
            </a:r>
            <a:r>
              <a:rPr lang="en-US" dirty="0"/>
              <a:t> </a:t>
            </a:r>
            <a:r>
              <a:rPr lang="en-US" dirty="0" err="1"/>
              <a:t>niet</a:t>
            </a:r>
            <a:r>
              <a:rPr lang="en-US" dirty="0"/>
              <a:t> </a:t>
            </a:r>
            <a:r>
              <a:rPr lang="en-US" dirty="0" err="1"/>
              <a:t>rechtstreeks</a:t>
            </a:r>
            <a:r>
              <a:rPr lang="en-US" dirty="0"/>
              <a:t> </a:t>
            </a:r>
            <a:r>
              <a:rPr lang="en-US" dirty="0" err="1"/>
              <a:t>inlaten</a:t>
            </a:r>
            <a:r>
              <a:rPr lang="en-US" dirty="0"/>
              <a:t> met de </a:t>
            </a:r>
            <a:r>
              <a:rPr lang="en-US" dirty="0" err="1"/>
              <a:t>Vlaamse</a:t>
            </a:r>
            <a:r>
              <a:rPr lang="en-US" dirty="0"/>
              <a:t>/</a:t>
            </a:r>
            <a:r>
              <a:rPr lang="en-US" dirty="0" err="1"/>
              <a:t>Belgische</a:t>
            </a:r>
            <a:r>
              <a:rPr lang="en-US" dirty="0"/>
              <a:t> </a:t>
            </a:r>
            <a:r>
              <a:rPr lang="en-US" dirty="0" err="1"/>
              <a:t>problematiek</a:t>
            </a:r>
            <a:r>
              <a:rPr lang="en-US" dirty="0"/>
              <a:t>; </a:t>
            </a:r>
            <a:r>
              <a:rPr lang="en-US" dirty="0" err="1"/>
              <a:t>enkel</a:t>
            </a:r>
            <a:r>
              <a:rPr lang="en-US" dirty="0"/>
              <a:t> in </a:t>
            </a:r>
            <a:r>
              <a:rPr lang="en-US" dirty="0" err="1"/>
              <a:t>conclusies</a:t>
            </a:r>
            <a:r>
              <a:rPr lang="en-US" dirty="0"/>
              <a:t> wat </a:t>
            </a:r>
            <a:r>
              <a:rPr lang="en-US" dirty="0" err="1"/>
              <a:t>persoonlijke</a:t>
            </a:r>
            <a:r>
              <a:rPr lang="en-US" dirty="0"/>
              <a:t> hints </a:t>
            </a:r>
            <a:r>
              <a:rPr lang="en-US" dirty="0" err="1"/>
              <a:t>geven</a:t>
            </a:r>
            <a:r>
              <a:rPr lang="en-US" dirty="0"/>
              <a:t>. </a:t>
            </a:r>
          </a:p>
        </p:txBody>
      </p:sp>
    </p:spTree>
    <p:extLst>
      <p:ext uri="{BB962C8B-B14F-4D97-AF65-F5344CB8AC3E}">
        <p14:creationId xmlns:p14="http://schemas.microsoft.com/office/powerpoint/2010/main" val="423971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9842-4485-5788-EC46-3F82EDC253F0}"/>
              </a:ext>
            </a:extLst>
          </p:cNvPr>
          <p:cNvSpPr>
            <a:spLocks noGrp="1"/>
          </p:cNvSpPr>
          <p:nvPr>
            <p:ph type="title"/>
          </p:nvPr>
        </p:nvSpPr>
        <p:spPr/>
        <p:txBody>
          <a:bodyPr/>
          <a:lstStyle/>
          <a:p>
            <a:pPr algn="ctr"/>
            <a:r>
              <a:rPr lang="en-US" b="1" dirty="0"/>
              <a:t>1. </a:t>
            </a:r>
            <a:r>
              <a:rPr lang="en-US" b="1" dirty="0" err="1"/>
              <a:t>Duurzame</a:t>
            </a:r>
            <a:r>
              <a:rPr lang="en-US" b="1" dirty="0"/>
              <a:t> </a:t>
            </a:r>
            <a:r>
              <a:rPr lang="en-US" b="1" dirty="0" err="1"/>
              <a:t>productiviteitsgroei</a:t>
            </a:r>
            <a:endParaRPr lang="en-US" b="1" dirty="0"/>
          </a:p>
        </p:txBody>
      </p:sp>
      <p:sp>
        <p:nvSpPr>
          <p:cNvPr id="3" name="Content Placeholder 2">
            <a:extLst>
              <a:ext uri="{FF2B5EF4-FFF2-40B4-BE49-F238E27FC236}">
                <a16:creationId xmlns:a16="http://schemas.microsoft.com/office/drawing/2014/main" id="{21D67EB4-3ABC-26AB-0E52-13E5A0A885FA}"/>
              </a:ext>
            </a:extLst>
          </p:cNvPr>
          <p:cNvSpPr>
            <a:spLocks noGrp="1"/>
          </p:cNvSpPr>
          <p:nvPr>
            <p:ph idx="1"/>
          </p:nvPr>
        </p:nvSpPr>
        <p:spPr/>
        <p:txBody>
          <a:bodyPr>
            <a:normAutofit fontScale="77500" lnSpcReduction="20000"/>
          </a:bodyPr>
          <a:lstStyle/>
          <a:p>
            <a:r>
              <a:rPr lang="en-US" dirty="0" err="1"/>
              <a:t>Hoogste</a:t>
            </a:r>
            <a:r>
              <a:rPr lang="en-US" dirty="0"/>
              <a:t> </a:t>
            </a:r>
            <a:r>
              <a:rPr lang="en-US" dirty="0" err="1"/>
              <a:t>tijd</a:t>
            </a:r>
            <a:r>
              <a:rPr lang="en-US" dirty="0"/>
              <a:t> om, </a:t>
            </a:r>
            <a:r>
              <a:rPr lang="en-US" dirty="0" err="1"/>
              <a:t>zeker</a:t>
            </a:r>
            <a:r>
              <a:rPr lang="en-US" dirty="0"/>
              <a:t> </a:t>
            </a:r>
            <a:r>
              <a:rPr lang="en-US" dirty="0" err="1"/>
              <a:t>als</a:t>
            </a:r>
            <a:r>
              <a:rPr lang="en-US" dirty="0"/>
              <a:t> het </a:t>
            </a:r>
            <a:r>
              <a:rPr lang="en-US" dirty="0" err="1"/>
              <a:t>gaat</a:t>
            </a:r>
            <a:r>
              <a:rPr lang="en-US" dirty="0"/>
              <a:t> om </a:t>
            </a:r>
            <a:r>
              <a:rPr lang="en-US" dirty="0" err="1"/>
              <a:t>beleidsinzichten</a:t>
            </a:r>
            <a:r>
              <a:rPr lang="en-US" dirty="0"/>
              <a:t>, </a:t>
            </a:r>
            <a:r>
              <a:rPr lang="en-US" dirty="0" err="1"/>
              <a:t>afscheid</a:t>
            </a:r>
            <a:r>
              <a:rPr lang="en-US" dirty="0"/>
              <a:t> </a:t>
            </a:r>
            <a:r>
              <a:rPr lang="en-US" dirty="0" err="1"/>
              <a:t>te</a:t>
            </a:r>
            <a:r>
              <a:rPr lang="en-US" dirty="0"/>
              <a:t> </a:t>
            </a:r>
            <a:r>
              <a:rPr lang="en-US" dirty="0" err="1"/>
              <a:t>nemen</a:t>
            </a:r>
            <a:r>
              <a:rPr lang="en-US" dirty="0"/>
              <a:t> van </a:t>
            </a:r>
            <a:r>
              <a:rPr lang="en-US" dirty="0" err="1"/>
              <a:t>indicatoren</a:t>
            </a:r>
            <a:r>
              <a:rPr lang="en-US" dirty="0"/>
              <a:t> </a:t>
            </a:r>
            <a:r>
              <a:rPr lang="en-US" dirty="0" err="1"/>
              <a:t>zoals</a:t>
            </a:r>
            <a:r>
              <a:rPr lang="en-US" dirty="0"/>
              <a:t> </a:t>
            </a:r>
            <a:r>
              <a:rPr lang="en-US" dirty="0" err="1"/>
              <a:t>economische</a:t>
            </a:r>
            <a:r>
              <a:rPr lang="en-US" dirty="0"/>
              <a:t> </a:t>
            </a:r>
            <a:r>
              <a:rPr lang="en-US" dirty="0" err="1"/>
              <a:t>groei</a:t>
            </a:r>
            <a:r>
              <a:rPr lang="en-US" dirty="0"/>
              <a:t>, </a:t>
            </a:r>
            <a:r>
              <a:rPr lang="en-US" dirty="0" err="1"/>
              <a:t>arbeidsproductiviteit</a:t>
            </a:r>
            <a:r>
              <a:rPr lang="en-US" dirty="0"/>
              <a:t> </a:t>
            </a:r>
            <a:r>
              <a:rPr lang="en-US" dirty="0" err="1"/>
              <a:t>en</a:t>
            </a:r>
            <a:r>
              <a:rPr lang="en-US" dirty="0"/>
              <a:t> </a:t>
            </a:r>
            <a:r>
              <a:rPr lang="en-US" dirty="0" err="1"/>
              <a:t>inkomen</a:t>
            </a:r>
            <a:r>
              <a:rPr lang="en-US" dirty="0"/>
              <a:t> per capita </a:t>
            </a:r>
            <a:r>
              <a:rPr lang="en-US" dirty="0" err="1"/>
              <a:t>als</a:t>
            </a:r>
            <a:r>
              <a:rPr lang="en-US" dirty="0"/>
              <a:t> </a:t>
            </a:r>
            <a:r>
              <a:rPr lang="en-US" dirty="0" err="1"/>
              <a:t>duurzame</a:t>
            </a:r>
            <a:r>
              <a:rPr lang="en-US" dirty="0"/>
              <a:t> </a:t>
            </a:r>
            <a:r>
              <a:rPr lang="en-US" dirty="0" err="1"/>
              <a:t>indicatoren</a:t>
            </a:r>
            <a:r>
              <a:rPr lang="en-US" dirty="0"/>
              <a:t> van </a:t>
            </a:r>
            <a:r>
              <a:rPr lang="en-US" dirty="0" err="1"/>
              <a:t>welvaart</a:t>
            </a:r>
            <a:r>
              <a:rPr lang="en-US" dirty="0"/>
              <a:t>. </a:t>
            </a:r>
          </a:p>
          <a:p>
            <a:r>
              <a:rPr lang="en-US" dirty="0" err="1"/>
              <a:t>Zoals</a:t>
            </a:r>
            <a:r>
              <a:rPr lang="en-US" dirty="0"/>
              <a:t> </a:t>
            </a:r>
            <a:r>
              <a:rPr lang="en-GB" dirty="0"/>
              <a:t>Dasgupta and Levin (2023) het </a:t>
            </a:r>
            <a:r>
              <a:rPr lang="en-GB" dirty="0" err="1"/>
              <a:t>stellen</a:t>
            </a:r>
            <a:r>
              <a:rPr lang="en-GB" dirty="0"/>
              <a:t>: “The revised economic grammar we now need sees economic life as requiring us to manage our assets. We may have enjoyed unprecedented improvements in livings standard in the Anthropocene; but… we have done so by accumulating produced capital and human capital while depreciating natural capital.” </a:t>
            </a:r>
            <a:endParaRPr lang="en-US" dirty="0"/>
          </a:p>
          <a:p>
            <a:r>
              <a:rPr lang="en-GB" dirty="0"/>
              <a:t>Als we </a:t>
            </a:r>
            <a:r>
              <a:rPr lang="en-GB" dirty="0" err="1"/>
              <a:t>zoals</a:t>
            </a:r>
            <a:r>
              <a:rPr lang="en-GB" dirty="0"/>
              <a:t> Draghi </a:t>
            </a:r>
            <a:r>
              <a:rPr lang="en-GB" dirty="0" err="1"/>
              <a:t>ons</a:t>
            </a:r>
            <a:r>
              <a:rPr lang="en-GB" dirty="0"/>
              <a:t> </a:t>
            </a:r>
            <a:r>
              <a:rPr lang="en-GB" dirty="0" err="1"/>
              <a:t>beperken</a:t>
            </a:r>
            <a:r>
              <a:rPr lang="en-GB" dirty="0"/>
              <a:t> in de </a:t>
            </a:r>
            <a:r>
              <a:rPr lang="en-GB" dirty="0" err="1"/>
              <a:t>discussie</a:t>
            </a:r>
            <a:r>
              <a:rPr lang="en-GB" dirty="0"/>
              <a:t> </a:t>
            </a:r>
            <a:r>
              <a:rPr lang="en-GB" dirty="0" err="1"/>
              <a:t>rond</a:t>
            </a:r>
            <a:r>
              <a:rPr lang="en-GB" dirty="0"/>
              <a:t> </a:t>
            </a:r>
            <a:r>
              <a:rPr lang="en-GB" dirty="0" err="1"/>
              <a:t>duurzaamheid</a:t>
            </a:r>
            <a:r>
              <a:rPr lang="en-GB" dirty="0"/>
              <a:t> tot </a:t>
            </a:r>
            <a:r>
              <a:rPr lang="en-GB" dirty="0" err="1"/>
              <a:t>decarbonisatie</a:t>
            </a:r>
            <a:r>
              <a:rPr lang="en-GB" dirty="0"/>
              <a:t>, dan </a:t>
            </a:r>
            <a:r>
              <a:rPr lang="en-GB" dirty="0" err="1"/>
              <a:t>valt</a:t>
            </a:r>
            <a:r>
              <a:rPr lang="en-GB" dirty="0"/>
              <a:t> op </a:t>
            </a:r>
            <a:r>
              <a:rPr lang="en-GB" dirty="0" err="1"/>
              <a:t>dat</a:t>
            </a:r>
            <a:r>
              <a:rPr lang="en-GB" dirty="0"/>
              <a:t> het </a:t>
            </a:r>
            <a:r>
              <a:rPr lang="en-GB" dirty="0" err="1"/>
              <a:t>vrij</a:t>
            </a:r>
            <a:r>
              <a:rPr lang="en-GB" dirty="0"/>
              <a:t> </a:t>
            </a:r>
            <a:r>
              <a:rPr lang="en-GB" dirty="0" err="1"/>
              <a:t>eenvoudig</a:t>
            </a:r>
            <a:r>
              <a:rPr lang="en-GB" dirty="0"/>
              <a:t> is om </a:t>
            </a:r>
            <a:r>
              <a:rPr lang="en-GB" dirty="0" err="1"/>
              <a:t>duurzaamheid</a:t>
            </a:r>
            <a:r>
              <a:rPr lang="en-GB" dirty="0"/>
              <a:t> op </a:t>
            </a:r>
            <a:r>
              <a:rPr lang="en-GB" dirty="0" err="1"/>
              <a:t>een</a:t>
            </a:r>
            <a:r>
              <a:rPr lang="en-GB" dirty="0"/>
              <a:t> win-win </a:t>
            </a:r>
            <a:r>
              <a:rPr lang="en-GB" dirty="0" err="1"/>
              <a:t>manier</a:t>
            </a:r>
            <a:r>
              <a:rPr lang="en-GB" dirty="0"/>
              <a:t> </a:t>
            </a:r>
            <a:r>
              <a:rPr lang="en-GB" dirty="0" err="1"/>
              <a:t>te</a:t>
            </a:r>
            <a:r>
              <a:rPr lang="en-GB" dirty="0"/>
              <a:t> </a:t>
            </a:r>
            <a:r>
              <a:rPr lang="en-GB" dirty="0" err="1"/>
              <a:t>koppelen</a:t>
            </a:r>
            <a:r>
              <a:rPr lang="en-GB" dirty="0"/>
              <a:t> </a:t>
            </a:r>
            <a:r>
              <a:rPr lang="en-GB" dirty="0" err="1"/>
              <a:t>aan</a:t>
            </a:r>
            <a:r>
              <a:rPr lang="en-GB" dirty="0"/>
              <a:t> “</a:t>
            </a:r>
            <a:r>
              <a:rPr lang="en-GB" dirty="0" err="1"/>
              <a:t>groene</a:t>
            </a:r>
            <a:r>
              <a:rPr lang="en-GB" dirty="0"/>
              <a:t>” </a:t>
            </a:r>
            <a:r>
              <a:rPr lang="en-GB" dirty="0" err="1"/>
              <a:t>groei</a:t>
            </a:r>
            <a:r>
              <a:rPr lang="en-GB" dirty="0"/>
              <a:t> </a:t>
            </a:r>
            <a:r>
              <a:rPr lang="en-GB" dirty="0" err="1"/>
              <a:t>en</a:t>
            </a:r>
            <a:r>
              <a:rPr lang="en-GB" dirty="0"/>
              <a:t> </a:t>
            </a:r>
            <a:r>
              <a:rPr lang="en-GB" dirty="0" err="1"/>
              <a:t>duurzame</a:t>
            </a:r>
            <a:r>
              <a:rPr lang="en-GB" dirty="0"/>
              <a:t> </a:t>
            </a:r>
            <a:r>
              <a:rPr lang="en-GB" dirty="0" err="1"/>
              <a:t>productiviteitsgroei</a:t>
            </a:r>
            <a:r>
              <a:rPr lang="en-GB" dirty="0"/>
              <a:t>. </a:t>
            </a:r>
          </a:p>
          <a:p>
            <a:r>
              <a:rPr lang="en-US" dirty="0"/>
              <a:t>Maar </a:t>
            </a:r>
            <a:r>
              <a:rPr lang="en-US" dirty="0" err="1"/>
              <a:t>als</a:t>
            </a:r>
            <a:r>
              <a:rPr lang="en-US" dirty="0"/>
              <a:t> </a:t>
            </a:r>
            <a:r>
              <a:rPr lang="en-US" dirty="0" err="1"/>
              <a:t>duurzaamheid</a:t>
            </a:r>
            <a:r>
              <a:rPr lang="en-US" dirty="0"/>
              <a:t> </a:t>
            </a:r>
            <a:r>
              <a:rPr lang="en-US" dirty="0" err="1"/>
              <a:t>ook</a:t>
            </a:r>
            <a:r>
              <a:rPr lang="en-US" dirty="0"/>
              <a:t> </a:t>
            </a:r>
            <a:r>
              <a:rPr lang="en-US" dirty="0" err="1"/>
              <a:t>betrekking</a:t>
            </a:r>
            <a:r>
              <a:rPr lang="en-US" dirty="0"/>
              <a:t> </a:t>
            </a:r>
            <a:r>
              <a:rPr lang="en-US" dirty="0" err="1"/>
              <a:t>heeft</a:t>
            </a:r>
            <a:r>
              <a:rPr lang="en-US" dirty="0"/>
              <a:t> op </a:t>
            </a:r>
            <a:r>
              <a:rPr lang="en-US" dirty="0" err="1"/>
              <a:t>hergebruik</a:t>
            </a:r>
            <a:r>
              <a:rPr lang="en-US" dirty="0"/>
              <a:t> van </a:t>
            </a:r>
            <a:r>
              <a:rPr lang="en-US" dirty="0" err="1"/>
              <a:t>materialen</a:t>
            </a:r>
            <a:r>
              <a:rPr lang="en-US" dirty="0"/>
              <a:t>, </a:t>
            </a:r>
            <a:r>
              <a:rPr lang="en-US" dirty="0" err="1"/>
              <a:t>afstand</a:t>
            </a:r>
            <a:r>
              <a:rPr lang="en-US" dirty="0"/>
              <a:t> </a:t>
            </a:r>
            <a:r>
              <a:rPr lang="en-US" dirty="0" err="1"/>
              <a:t>toeleveranciers</a:t>
            </a:r>
            <a:r>
              <a:rPr lang="en-US" dirty="0"/>
              <a:t> </a:t>
            </a:r>
            <a:r>
              <a:rPr lang="en-US" dirty="0" err="1"/>
              <a:t>en</a:t>
            </a:r>
            <a:r>
              <a:rPr lang="en-US" dirty="0"/>
              <a:t> </a:t>
            </a:r>
            <a:r>
              <a:rPr lang="en-US" dirty="0" err="1"/>
              <a:t>markten</a:t>
            </a:r>
            <a:r>
              <a:rPr lang="en-US" dirty="0"/>
              <a:t>, </a:t>
            </a:r>
            <a:r>
              <a:rPr lang="en-US" dirty="0" err="1"/>
              <a:t>en</a:t>
            </a:r>
            <a:r>
              <a:rPr lang="en-US" dirty="0"/>
              <a:t> </a:t>
            </a:r>
            <a:r>
              <a:rPr lang="en-US" dirty="0" err="1"/>
              <a:t>meer</a:t>
            </a:r>
            <a:r>
              <a:rPr lang="en-US" dirty="0"/>
              <a:t> </a:t>
            </a:r>
            <a:r>
              <a:rPr lang="en-US" dirty="0" err="1"/>
              <a:t>algemeen</a:t>
            </a:r>
            <a:r>
              <a:rPr lang="en-US" dirty="0"/>
              <a:t> </a:t>
            </a:r>
            <a:r>
              <a:rPr lang="en-US" dirty="0" err="1"/>
              <a:t>toepassing</a:t>
            </a:r>
            <a:r>
              <a:rPr lang="en-US" dirty="0"/>
              <a:t> van </a:t>
            </a:r>
            <a:r>
              <a:rPr lang="en-US" dirty="0" err="1"/>
              <a:t>circulaire</a:t>
            </a:r>
            <a:r>
              <a:rPr lang="en-US" dirty="0"/>
              <a:t> </a:t>
            </a:r>
            <a:r>
              <a:rPr lang="en-US" dirty="0" err="1"/>
              <a:t>economie</a:t>
            </a:r>
            <a:r>
              <a:rPr lang="en-US" dirty="0"/>
              <a:t> principes, dan </a:t>
            </a:r>
            <a:r>
              <a:rPr lang="en-US" dirty="0" err="1"/>
              <a:t>wordt</a:t>
            </a:r>
            <a:r>
              <a:rPr lang="en-US" dirty="0"/>
              <a:t> de </a:t>
            </a:r>
            <a:r>
              <a:rPr lang="en-US" dirty="0" err="1"/>
              <a:t>relatie</a:t>
            </a:r>
            <a:r>
              <a:rPr lang="en-US" dirty="0"/>
              <a:t> met </a:t>
            </a:r>
            <a:r>
              <a:rPr lang="en-US" dirty="0" err="1"/>
              <a:t>productiviteitsgroei</a:t>
            </a:r>
            <a:r>
              <a:rPr lang="en-US" dirty="0"/>
              <a:t> </a:t>
            </a:r>
            <a:r>
              <a:rPr lang="en-US" dirty="0" err="1"/>
              <a:t>complexer</a:t>
            </a:r>
            <a:r>
              <a:rPr lang="en-US" dirty="0"/>
              <a:t>. </a:t>
            </a:r>
          </a:p>
        </p:txBody>
      </p:sp>
    </p:spTree>
    <p:extLst>
      <p:ext uri="{BB962C8B-B14F-4D97-AF65-F5344CB8AC3E}">
        <p14:creationId xmlns:p14="http://schemas.microsoft.com/office/powerpoint/2010/main" val="536439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6531B-9C41-22CD-CD59-D394701978CF}"/>
              </a:ext>
            </a:extLst>
          </p:cNvPr>
          <p:cNvSpPr>
            <a:spLocks noGrp="1"/>
          </p:cNvSpPr>
          <p:nvPr>
            <p:ph type="title"/>
          </p:nvPr>
        </p:nvSpPr>
        <p:spPr/>
        <p:txBody>
          <a:bodyPr/>
          <a:lstStyle/>
          <a:p>
            <a:r>
              <a:rPr lang="en-US" dirty="0" err="1"/>
              <a:t>Decarbonisatie</a:t>
            </a:r>
            <a:r>
              <a:rPr lang="en-US" dirty="0"/>
              <a:t> </a:t>
            </a:r>
            <a:r>
              <a:rPr lang="en-US" dirty="0" err="1"/>
              <a:t>als</a:t>
            </a:r>
            <a:r>
              <a:rPr lang="en-US" dirty="0"/>
              <a:t> </a:t>
            </a:r>
            <a:r>
              <a:rPr lang="en-US" dirty="0" err="1"/>
              <a:t>groei</a:t>
            </a:r>
            <a:r>
              <a:rPr lang="en-US" dirty="0"/>
              <a:t> </a:t>
            </a:r>
            <a:r>
              <a:rPr lang="en-US" dirty="0" err="1"/>
              <a:t>gemodelleerd</a:t>
            </a:r>
            <a:r>
              <a:rPr lang="en-US" dirty="0"/>
              <a:t> </a:t>
            </a:r>
          </a:p>
        </p:txBody>
      </p:sp>
      <p:sp>
        <p:nvSpPr>
          <p:cNvPr id="3" name="Content Placeholder 2">
            <a:extLst>
              <a:ext uri="{FF2B5EF4-FFF2-40B4-BE49-F238E27FC236}">
                <a16:creationId xmlns:a16="http://schemas.microsoft.com/office/drawing/2014/main" id="{9AB5203F-75DF-32CE-7BD8-8812B692DB2C}"/>
              </a:ext>
            </a:extLst>
          </p:cNvPr>
          <p:cNvSpPr>
            <a:spLocks noGrp="1"/>
          </p:cNvSpPr>
          <p:nvPr>
            <p:ph idx="1"/>
          </p:nvPr>
        </p:nvSpPr>
        <p:spPr/>
        <p:txBody>
          <a:bodyPr>
            <a:normAutofit fontScale="77500" lnSpcReduction="20000"/>
          </a:bodyPr>
          <a:lstStyle/>
          <a:p>
            <a:r>
              <a:rPr lang="en-GB" dirty="0" err="1"/>
              <a:t>Zoals</a:t>
            </a:r>
            <a:r>
              <a:rPr lang="en-GB" dirty="0"/>
              <a:t> Tukker </a:t>
            </a:r>
            <a:r>
              <a:rPr lang="en-GB" dirty="0" err="1"/>
              <a:t>en</a:t>
            </a:r>
            <a:r>
              <a:rPr lang="en-GB" dirty="0"/>
              <a:t> Rueda </a:t>
            </a:r>
            <a:r>
              <a:rPr lang="en-GB" dirty="0" err="1"/>
              <a:t>Cantuche</a:t>
            </a:r>
            <a:r>
              <a:rPr lang="en-GB" dirty="0"/>
              <a:t> </a:t>
            </a:r>
            <a:r>
              <a:rPr lang="en-GB" dirty="0" err="1"/>
              <a:t>aantonen</a:t>
            </a:r>
            <a:r>
              <a:rPr lang="en-GB" dirty="0"/>
              <a:t>, </a:t>
            </a:r>
            <a:r>
              <a:rPr lang="en-GB" dirty="0" err="1"/>
              <a:t>als</a:t>
            </a:r>
            <a:r>
              <a:rPr lang="en-GB" dirty="0"/>
              <a:t> </a:t>
            </a:r>
            <a:r>
              <a:rPr lang="nl-NL" dirty="0"/>
              <a:t>kenmerken van een meer circulaire economie meegenomen worden in b.v. (Computable) General Equilibrium (CGE)-modellen, gaan enkele van </a:t>
            </a:r>
            <a:r>
              <a:rPr lang="en-GB" dirty="0"/>
              <a:t>de</a:t>
            </a:r>
            <a:r>
              <a:rPr lang="nl-NL" dirty="0"/>
              <a:t> veronderstelde win-win </a:t>
            </a:r>
            <a:r>
              <a:rPr lang="en-US" dirty="0"/>
              <a:t> </a:t>
            </a:r>
            <a:r>
              <a:rPr lang="en-US" dirty="0" err="1"/>
              <a:t>strategieën</a:t>
            </a:r>
            <a:r>
              <a:rPr lang="nl-NL" dirty="0"/>
              <a:t> zoals minder materiaalgebruik en uitstoot niet altijd meer op. Er kan nu zelfs macro-economisch sprake zijn van een daling van het BBP: een verdubbeling van de levensduur van producten kan de daarmee samenhangende industriële productie bij voorbeeld halveren, terwijl b.v. de vereiste ontwerpwijzigingen weinig kosten. Hetzelfde mechanisme kan mogelijk leiden tot een verlies aan banen in de productiesector die niet gecompenseerd worden door b.v. extra onderhouds-, reparatie- of renovatieactiviteiten. </a:t>
            </a:r>
          </a:p>
          <a:p>
            <a:r>
              <a:rPr lang="en-US" dirty="0" err="1"/>
              <a:t>Kortom</a:t>
            </a:r>
            <a:r>
              <a:rPr lang="en-US" dirty="0"/>
              <a:t>, de win-win </a:t>
            </a:r>
            <a:r>
              <a:rPr lang="en-US" dirty="0" err="1"/>
              <a:t>veronderstelling</a:t>
            </a:r>
            <a:r>
              <a:rPr lang="en-US" dirty="0"/>
              <a:t> achter het Draghi </a:t>
            </a:r>
            <a:r>
              <a:rPr lang="en-US" dirty="0" err="1"/>
              <a:t>verhaal</a:t>
            </a:r>
            <a:r>
              <a:rPr lang="en-US" dirty="0"/>
              <a:t> van </a:t>
            </a:r>
            <a:r>
              <a:rPr lang="en-US" dirty="0" err="1"/>
              <a:t>duurzaamheid</a:t>
            </a:r>
            <a:r>
              <a:rPr lang="en-US" dirty="0"/>
              <a:t> </a:t>
            </a:r>
            <a:r>
              <a:rPr lang="en-US" dirty="0" err="1"/>
              <a:t>en</a:t>
            </a:r>
            <a:r>
              <a:rPr lang="en-US" dirty="0"/>
              <a:t> </a:t>
            </a:r>
            <a:r>
              <a:rPr lang="en-US" dirty="0" err="1"/>
              <a:t>economische</a:t>
            </a:r>
            <a:r>
              <a:rPr lang="en-US" dirty="0"/>
              <a:t> </a:t>
            </a:r>
            <a:r>
              <a:rPr lang="en-US" dirty="0" err="1"/>
              <a:t>groei</a:t>
            </a:r>
            <a:r>
              <a:rPr lang="en-US" dirty="0"/>
              <a:t> is </a:t>
            </a:r>
            <a:r>
              <a:rPr lang="en-US" dirty="0" err="1"/>
              <a:t>te</a:t>
            </a:r>
            <a:r>
              <a:rPr lang="en-US" dirty="0"/>
              <a:t> </a:t>
            </a:r>
            <a:r>
              <a:rPr lang="en-US" dirty="0" err="1"/>
              <a:t>simplistisch</a:t>
            </a:r>
            <a:r>
              <a:rPr lang="en-US" dirty="0"/>
              <a:t>.  </a:t>
            </a:r>
          </a:p>
          <a:p>
            <a:r>
              <a:rPr lang="en-US" dirty="0" err="1"/>
              <a:t>Vertaald</a:t>
            </a:r>
            <a:r>
              <a:rPr lang="en-US" dirty="0"/>
              <a:t> in </a:t>
            </a:r>
            <a:r>
              <a:rPr lang="en-US" dirty="0" err="1"/>
              <a:t>internationaal</a:t>
            </a:r>
            <a:r>
              <a:rPr lang="en-US" dirty="0"/>
              <a:t> </a:t>
            </a:r>
            <a:r>
              <a:rPr lang="en-US" dirty="0" err="1"/>
              <a:t>concurrentievermogen</a:t>
            </a:r>
            <a:r>
              <a:rPr lang="en-US" dirty="0"/>
              <a:t> </a:t>
            </a:r>
            <a:r>
              <a:rPr lang="en-US" dirty="0" err="1"/>
              <a:t>komt</a:t>
            </a:r>
            <a:r>
              <a:rPr lang="en-US" dirty="0"/>
              <a:t> nu </a:t>
            </a:r>
            <a:r>
              <a:rPr lang="en-US" dirty="0" err="1"/>
              <a:t>voor</a:t>
            </a:r>
            <a:r>
              <a:rPr lang="en-US" dirty="0"/>
              <a:t> Europa de </a:t>
            </a:r>
            <a:r>
              <a:rPr lang="en-US" dirty="0" err="1"/>
              <a:t>vraag</a:t>
            </a:r>
            <a:r>
              <a:rPr lang="en-US" dirty="0"/>
              <a:t> </a:t>
            </a:r>
            <a:r>
              <a:rPr lang="en-US" dirty="0" err="1"/>
              <a:t>centraal</a:t>
            </a:r>
            <a:r>
              <a:rPr lang="en-US" dirty="0"/>
              <a:t> </a:t>
            </a:r>
            <a:r>
              <a:rPr lang="en-US" dirty="0" err="1"/>
              <a:t>te</a:t>
            </a:r>
            <a:r>
              <a:rPr lang="en-US" dirty="0"/>
              <a:t> </a:t>
            </a:r>
            <a:r>
              <a:rPr lang="en-US" dirty="0" err="1"/>
              <a:t>staan</a:t>
            </a:r>
            <a:r>
              <a:rPr lang="en-US" dirty="0"/>
              <a:t>: hoe </a:t>
            </a:r>
            <a:r>
              <a:rPr lang="en-US" dirty="0" err="1"/>
              <a:t>kan</a:t>
            </a:r>
            <a:r>
              <a:rPr lang="en-US" dirty="0"/>
              <a:t> </a:t>
            </a:r>
            <a:r>
              <a:rPr lang="en-US" dirty="0" err="1"/>
              <a:t>dit</a:t>
            </a:r>
            <a:r>
              <a:rPr lang="en-US" dirty="0"/>
              <a:t> intern </a:t>
            </a:r>
            <a:r>
              <a:rPr lang="en-US" dirty="0" err="1"/>
              <a:t>bewerkstelligd</a:t>
            </a:r>
            <a:r>
              <a:rPr lang="en-US" dirty="0"/>
              <a:t> </a:t>
            </a:r>
            <a:r>
              <a:rPr lang="en-US" dirty="0" err="1"/>
              <a:t>worden</a:t>
            </a:r>
            <a:r>
              <a:rPr lang="en-US" dirty="0"/>
              <a:t> in </a:t>
            </a:r>
            <a:r>
              <a:rPr lang="en-US" dirty="0" err="1"/>
              <a:t>een</a:t>
            </a:r>
            <a:r>
              <a:rPr lang="en-US" dirty="0"/>
              <a:t> open </a:t>
            </a:r>
            <a:r>
              <a:rPr lang="en-US" dirty="0" err="1"/>
              <a:t>wereldeconomie</a:t>
            </a:r>
            <a:r>
              <a:rPr lang="en-US" dirty="0"/>
              <a:t> die </a:t>
            </a:r>
            <a:r>
              <a:rPr lang="en-US" dirty="0" err="1"/>
              <a:t>duurzaamheid</a:t>
            </a:r>
            <a:r>
              <a:rPr lang="en-US" dirty="0"/>
              <a:t> minder </a:t>
            </a:r>
            <a:r>
              <a:rPr lang="en-US" dirty="0" err="1"/>
              <a:t>nastreeft</a:t>
            </a:r>
            <a:r>
              <a:rPr lang="en-US" dirty="0"/>
              <a:t>? Enkel met </a:t>
            </a:r>
            <a:r>
              <a:rPr lang="en-US" dirty="0" err="1"/>
              <a:t>prijsprikkels</a:t>
            </a:r>
            <a:r>
              <a:rPr lang="en-US" dirty="0"/>
              <a:t> </a:t>
            </a:r>
            <a:r>
              <a:rPr lang="en-US" dirty="0" err="1"/>
              <a:t>zoals</a:t>
            </a:r>
            <a:r>
              <a:rPr lang="en-US" dirty="0"/>
              <a:t> ETS, C-BAM? </a:t>
            </a:r>
          </a:p>
          <a:p>
            <a:endParaRPr lang="en-US" dirty="0"/>
          </a:p>
        </p:txBody>
      </p:sp>
    </p:spTree>
    <p:extLst>
      <p:ext uri="{BB962C8B-B14F-4D97-AF65-F5344CB8AC3E}">
        <p14:creationId xmlns:p14="http://schemas.microsoft.com/office/powerpoint/2010/main" val="4245709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A0E5-F979-F901-1D13-A4AB2831FEF1}"/>
              </a:ext>
            </a:extLst>
          </p:cNvPr>
          <p:cNvSpPr>
            <a:spLocks noGrp="1"/>
          </p:cNvSpPr>
          <p:nvPr>
            <p:ph type="title"/>
          </p:nvPr>
        </p:nvSpPr>
        <p:spPr/>
        <p:txBody>
          <a:bodyPr/>
          <a:lstStyle/>
          <a:p>
            <a:pPr algn="ctr"/>
            <a:r>
              <a:rPr lang="en-US" b="1" dirty="0"/>
              <a:t>2. </a:t>
            </a:r>
            <a:r>
              <a:rPr lang="en-US" b="1" dirty="0" err="1"/>
              <a:t>Publieke</a:t>
            </a:r>
            <a:r>
              <a:rPr lang="en-US" b="1" dirty="0"/>
              <a:t> R&amp;D in Europa</a:t>
            </a:r>
          </a:p>
        </p:txBody>
      </p:sp>
      <p:sp>
        <p:nvSpPr>
          <p:cNvPr id="3" name="Content Placeholder 2">
            <a:extLst>
              <a:ext uri="{FF2B5EF4-FFF2-40B4-BE49-F238E27FC236}">
                <a16:creationId xmlns:a16="http://schemas.microsoft.com/office/drawing/2014/main" id="{F4350249-E107-F51A-3EA3-D18A75E4958E}"/>
              </a:ext>
            </a:extLst>
          </p:cNvPr>
          <p:cNvSpPr>
            <a:spLocks noGrp="1"/>
          </p:cNvSpPr>
          <p:nvPr>
            <p:ph idx="1"/>
          </p:nvPr>
        </p:nvSpPr>
        <p:spPr/>
        <p:txBody>
          <a:bodyPr>
            <a:normAutofit fontScale="70000" lnSpcReduction="20000"/>
          </a:bodyPr>
          <a:lstStyle/>
          <a:p>
            <a:r>
              <a:rPr lang="en-US" dirty="0"/>
              <a:t>Eigen </a:t>
            </a:r>
            <a:r>
              <a:rPr lang="en-US" dirty="0" err="1"/>
              <a:t>oude</a:t>
            </a:r>
            <a:r>
              <a:rPr lang="en-US" dirty="0"/>
              <a:t> </a:t>
            </a:r>
            <a:r>
              <a:rPr lang="en-US" dirty="0" err="1"/>
              <a:t>kritiek</a:t>
            </a:r>
            <a:r>
              <a:rPr lang="en-US" dirty="0"/>
              <a:t> op het </a:t>
            </a:r>
            <a:r>
              <a:rPr lang="en-US" dirty="0" err="1"/>
              <a:t>optellen</a:t>
            </a:r>
            <a:r>
              <a:rPr lang="en-US" dirty="0"/>
              <a:t> van </a:t>
            </a:r>
            <a:r>
              <a:rPr lang="en-US" dirty="0" err="1"/>
              <a:t>nationale</a:t>
            </a:r>
            <a:r>
              <a:rPr lang="en-US" dirty="0"/>
              <a:t> R&amp;D </a:t>
            </a:r>
            <a:r>
              <a:rPr lang="en-US" dirty="0" err="1"/>
              <a:t>gegevens</a:t>
            </a:r>
            <a:r>
              <a:rPr lang="en-US" dirty="0"/>
              <a:t> tot </a:t>
            </a:r>
            <a:r>
              <a:rPr lang="en-US" dirty="0" err="1"/>
              <a:t>een</a:t>
            </a:r>
            <a:r>
              <a:rPr lang="en-US" dirty="0"/>
              <a:t> </a:t>
            </a:r>
            <a:r>
              <a:rPr lang="en-US" dirty="0" err="1"/>
              <a:t>Europees</a:t>
            </a:r>
            <a:r>
              <a:rPr lang="en-US" dirty="0"/>
              <a:t> </a:t>
            </a:r>
            <a:r>
              <a:rPr lang="en-US" dirty="0" err="1"/>
              <a:t>totaal</a:t>
            </a:r>
            <a:r>
              <a:rPr lang="en-US" dirty="0"/>
              <a:t>. </a:t>
            </a:r>
            <a:r>
              <a:rPr lang="en-US" dirty="0" err="1"/>
              <a:t>Heeft</a:t>
            </a:r>
            <a:r>
              <a:rPr lang="en-US" dirty="0"/>
              <a:t> zin </a:t>
            </a:r>
            <a:r>
              <a:rPr lang="en-US" dirty="0" err="1"/>
              <a:t>wanneer</a:t>
            </a:r>
            <a:r>
              <a:rPr lang="en-US" dirty="0"/>
              <a:t> we het </a:t>
            </a:r>
            <a:r>
              <a:rPr lang="en-US" dirty="0" err="1"/>
              <a:t>hebben</a:t>
            </a:r>
            <a:r>
              <a:rPr lang="en-US" dirty="0"/>
              <a:t> over private R&amp;D, maar </a:t>
            </a:r>
            <a:r>
              <a:rPr lang="en-US" dirty="0" err="1"/>
              <a:t>nauwelijks</a:t>
            </a:r>
            <a:r>
              <a:rPr lang="en-US" dirty="0"/>
              <a:t> </a:t>
            </a:r>
            <a:r>
              <a:rPr lang="en-US" dirty="0" err="1"/>
              <a:t>wanneer</a:t>
            </a:r>
            <a:r>
              <a:rPr lang="en-US" dirty="0"/>
              <a:t> we het </a:t>
            </a:r>
            <a:r>
              <a:rPr lang="en-US" dirty="0" err="1"/>
              <a:t>hebben</a:t>
            </a:r>
            <a:r>
              <a:rPr lang="en-US" dirty="0"/>
              <a:t> over </a:t>
            </a:r>
            <a:r>
              <a:rPr lang="en-US" dirty="0" err="1"/>
              <a:t>publieke</a:t>
            </a:r>
            <a:r>
              <a:rPr lang="en-US" dirty="0"/>
              <a:t> R&amp;D </a:t>
            </a:r>
            <a:r>
              <a:rPr lang="en-US" dirty="0" err="1"/>
              <a:t>zie</a:t>
            </a:r>
            <a:r>
              <a:rPr lang="en-US" dirty="0"/>
              <a:t> o. m. </a:t>
            </a:r>
            <a:r>
              <a:rPr lang="en-US" dirty="0" err="1"/>
              <a:t>Delanghe</a:t>
            </a:r>
            <a:r>
              <a:rPr lang="en-US" dirty="0"/>
              <a:t>, </a:t>
            </a:r>
            <a:r>
              <a:rPr lang="en-US" dirty="0" err="1"/>
              <a:t>Muldur</a:t>
            </a:r>
            <a:r>
              <a:rPr lang="en-US" dirty="0"/>
              <a:t> </a:t>
            </a:r>
            <a:r>
              <a:rPr lang="en-US" dirty="0" err="1"/>
              <a:t>en</a:t>
            </a:r>
            <a:r>
              <a:rPr lang="en-US" dirty="0"/>
              <a:t> Soete (Editors), </a:t>
            </a:r>
            <a:r>
              <a:rPr lang="en-GB" b="1" dirty="0"/>
              <a:t>European Science and Technology Policy </a:t>
            </a:r>
            <a:r>
              <a:rPr lang="en-GB" dirty="0"/>
              <a:t>Towards Integration or Fragmentation? Edward Elgar 2009</a:t>
            </a:r>
          </a:p>
          <a:p>
            <a:r>
              <a:rPr lang="en-US" dirty="0"/>
              <a:t>Ook </a:t>
            </a:r>
            <a:r>
              <a:rPr lang="en-US" dirty="0" err="1"/>
              <a:t>mooi</a:t>
            </a:r>
            <a:r>
              <a:rPr lang="en-US" dirty="0"/>
              <a:t> </a:t>
            </a:r>
            <a:r>
              <a:rPr lang="en-US" dirty="0" err="1"/>
              <a:t>geïllustreerd</a:t>
            </a:r>
            <a:r>
              <a:rPr lang="en-US" dirty="0"/>
              <a:t> in Draghi </a:t>
            </a:r>
            <a:r>
              <a:rPr lang="en-US" dirty="0" err="1"/>
              <a:t>en</a:t>
            </a:r>
            <a:r>
              <a:rPr lang="en-US" dirty="0"/>
              <a:t> </a:t>
            </a:r>
            <a:r>
              <a:rPr lang="en-US" dirty="0" err="1"/>
              <a:t>zijn</a:t>
            </a:r>
            <a:r>
              <a:rPr lang="en-US" dirty="0"/>
              <a:t> </a:t>
            </a:r>
            <a:r>
              <a:rPr lang="en-US" dirty="0" err="1"/>
              <a:t>recente</a:t>
            </a:r>
            <a:r>
              <a:rPr lang="en-US" dirty="0"/>
              <a:t> </a:t>
            </a:r>
            <a:r>
              <a:rPr lang="en-US" dirty="0" err="1"/>
              <a:t>opmerking</a:t>
            </a:r>
            <a:r>
              <a:rPr lang="en-US" dirty="0"/>
              <a:t>: </a:t>
            </a:r>
            <a:r>
              <a:rPr lang="en-GB" dirty="0"/>
              <a:t>“The planned increase of Horizon Europe to €175 billion is welcome. But for breakthrough research, this will fall short unless the additional resources are concentrated into sizeable priority programmes.” Draghi </a:t>
            </a:r>
            <a:r>
              <a:rPr lang="en-US" dirty="0"/>
              <a:t> (Table 9) </a:t>
            </a:r>
            <a:r>
              <a:rPr lang="en-US" dirty="0" err="1"/>
              <a:t>en</a:t>
            </a:r>
            <a:r>
              <a:rPr lang="en-US" dirty="0"/>
              <a:t> Steedman et al. (2025).</a:t>
            </a:r>
          </a:p>
          <a:p>
            <a:pPr>
              <a:buFontTx/>
              <a:buChar char="-"/>
            </a:pPr>
            <a:r>
              <a:rPr lang="en-US" dirty="0" err="1"/>
              <a:t>Tijd</a:t>
            </a:r>
            <a:r>
              <a:rPr lang="en-US" dirty="0"/>
              <a:t> om het </a:t>
            </a:r>
            <a:r>
              <a:rPr lang="en-US" dirty="0" err="1"/>
              <a:t>oude</a:t>
            </a:r>
            <a:r>
              <a:rPr lang="en-US" dirty="0"/>
              <a:t> </a:t>
            </a:r>
            <a:r>
              <a:rPr lang="en-US" dirty="0" err="1"/>
              <a:t>voorstel</a:t>
            </a:r>
            <a:r>
              <a:rPr lang="en-US" dirty="0"/>
              <a:t> </a:t>
            </a:r>
            <a:r>
              <a:rPr lang="en-US" dirty="0" err="1"/>
              <a:t>te</a:t>
            </a:r>
            <a:r>
              <a:rPr lang="en-US" dirty="0"/>
              <a:t> </a:t>
            </a:r>
            <a:r>
              <a:rPr lang="en-US" dirty="0" err="1"/>
              <a:t>concretiseren</a:t>
            </a:r>
            <a:r>
              <a:rPr lang="en-US" dirty="0"/>
              <a:t>:  “</a:t>
            </a:r>
            <a:r>
              <a:rPr lang="en-GB" dirty="0"/>
              <a:t>Revisiting ideas proposed at the Lisbon Summit in 2000 offers a pathway forward. Simplifying the multi-level governance of R&amp;I could begin with making fundamental research the primary responsibility of the European Commission. This could involve integrating Member States’ funding for national research councils into the European Research Council (ERC) and expanding this to include all national plans and investments in public R&amp;D”.</a:t>
            </a:r>
            <a:endParaRPr lang="en-US" dirty="0"/>
          </a:p>
          <a:p>
            <a:r>
              <a:rPr lang="en-US" dirty="0"/>
              <a:t>Soete, L. (2025), How to break </a:t>
            </a:r>
            <a:r>
              <a:rPr lang="en-GB" dirty="0"/>
              <a:t>Europe’s innovation stasis, Social Europe, 15 January, </a:t>
            </a:r>
            <a:r>
              <a:rPr lang="en-US" dirty="0">
                <a:hlinkClick r:id="rId3"/>
              </a:rPr>
              <a:t>https://www.socialeurope.eu/how-to-break-europes-innovation-stasis</a:t>
            </a:r>
            <a:r>
              <a:rPr lang="en-US" dirty="0"/>
              <a:t> </a:t>
            </a:r>
          </a:p>
        </p:txBody>
      </p:sp>
    </p:spTree>
    <p:extLst>
      <p:ext uri="{BB962C8B-B14F-4D97-AF65-F5344CB8AC3E}">
        <p14:creationId xmlns:p14="http://schemas.microsoft.com/office/powerpoint/2010/main" val="3968004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C2E1A30-695F-CEDB-F7B5-0F1803758E11}"/>
              </a:ext>
            </a:extLst>
          </p:cNvPr>
          <p:cNvSpPr>
            <a:spLocks noGrp="1"/>
          </p:cNvSpPr>
          <p:nvPr>
            <p:ph type="title"/>
          </p:nvPr>
        </p:nvSpPr>
        <p:spPr/>
        <p:txBody>
          <a:bodyPr/>
          <a:lstStyle/>
          <a:p>
            <a:r>
              <a:rPr lang="en-IE" b="1" dirty="0"/>
              <a:t>State versus federal source of R&amp;D funding in the EU and US (Figure 9 in Draghi)</a:t>
            </a:r>
            <a:endParaRPr lang="en-US" b="1" dirty="0"/>
          </a:p>
        </p:txBody>
      </p:sp>
      <p:pic>
        <p:nvPicPr>
          <p:cNvPr id="7" name="Image 642" descr="A graph of a public support&#10;&#10;AI-generated content may be incorrect.">
            <a:extLst>
              <a:ext uri="{FF2B5EF4-FFF2-40B4-BE49-F238E27FC236}">
                <a16:creationId xmlns:a16="http://schemas.microsoft.com/office/drawing/2014/main" id="{5FF4E959-CD95-C0D6-2A5B-F51331D5E4AD}"/>
              </a:ext>
            </a:extLst>
          </p:cNvPr>
          <p:cNvPicPr>
            <a:picLocks/>
          </p:cNvPicPr>
          <p:nvPr/>
        </p:nvPicPr>
        <p:blipFill>
          <a:blip r:embed="rId2" cstate="print"/>
          <a:stretch>
            <a:fillRect/>
          </a:stretch>
        </p:blipFill>
        <p:spPr>
          <a:xfrm>
            <a:off x="838200" y="1690688"/>
            <a:ext cx="10289583" cy="5167312"/>
          </a:xfrm>
          <a:prstGeom prst="rect">
            <a:avLst/>
          </a:prstGeom>
        </p:spPr>
      </p:pic>
    </p:spTree>
    <p:extLst>
      <p:ext uri="{BB962C8B-B14F-4D97-AF65-F5344CB8AC3E}">
        <p14:creationId xmlns:p14="http://schemas.microsoft.com/office/powerpoint/2010/main" val="142775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58B86-A0A2-D72A-FAF2-B458492C35E4}"/>
              </a:ext>
            </a:extLst>
          </p:cNvPr>
          <p:cNvSpPr>
            <a:spLocks noGrp="1"/>
          </p:cNvSpPr>
          <p:nvPr>
            <p:ph type="title"/>
          </p:nvPr>
        </p:nvSpPr>
        <p:spPr/>
        <p:txBody>
          <a:bodyPr/>
          <a:lstStyle/>
          <a:p>
            <a:pPr algn="ctr"/>
            <a:r>
              <a:rPr lang="en-US" b="1" dirty="0"/>
              <a:t>3. </a:t>
            </a:r>
            <a:r>
              <a:rPr lang="en-US" b="1" dirty="0" err="1"/>
              <a:t>Europees</a:t>
            </a:r>
            <a:r>
              <a:rPr lang="en-US" b="1" dirty="0"/>
              <a:t> vs </a:t>
            </a:r>
            <a:r>
              <a:rPr lang="en-US" b="1" dirty="0" err="1"/>
              <a:t>nationaal</a:t>
            </a:r>
            <a:r>
              <a:rPr lang="en-US" b="1" dirty="0"/>
              <a:t> </a:t>
            </a:r>
            <a:r>
              <a:rPr lang="en-US" b="1" dirty="0" err="1"/>
              <a:t>industriebeleid</a:t>
            </a:r>
            <a:endParaRPr lang="en-US" b="1" dirty="0"/>
          </a:p>
        </p:txBody>
      </p:sp>
      <p:sp>
        <p:nvSpPr>
          <p:cNvPr id="3" name="Content Placeholder 2">
            <a:extLst>
              <a:ext uri="{FF2B5EF4-FFF2-40B4-BE49-F238E27FC236}">
                <a16:creationId xmlns:a16="http://schemas.microsoft.com/office/drawing/2014/main" id="{18892F79-6C19-4808-2377-9A9F223C5E43}"/>
              </a:ext>
            </a:extLst>
          </p:cNvPr>
          <p:cNvSpPr>
            <a:spLocks noGrp="1"/>
          </p:cNvSpPr>
          <p:nvPr>
            <p:ph idx="1"/>
          </p:nvPr>
        </p:nvSpPr>
        <p:spPr/>
        <p:txBody>
          <a:bodyPr>
            <a:normAutofit fontScale="85000" lnSpcReduction="20000"/>
          </a:bodyPr>
          <a:lstStyle/>
          <a:p>
            <a:pPr>
              <a:buFontTx/>
              <a:buChar char="-"/>
            </a:pPr>
            <a:r>
              <a:rPr lang="en-US" dirty="0" err="1"/>
              <a:t>Fragmentatie</a:t>
            </a:r>
            <a:r>
              <a:rPr lang="en-US" dirty="0"/>
              <a:t> van </a:t>
            </a:r>
            <a:r>
              <a:rPr lang="en-US" dirty="0" err="1"/>
              <a:t>publieke</a:t>
            </a:r>
            <a:r>
              <a:rPr lang="en-US" dirty="0"/>
              <a:t> R&amp;D </a:t>
            </a:r>
            <a:r>
              <a:rPr lang="en-US" dirty="0" err="1"/>
              <a:t>vertaalt</a:t>
            </a:r>
            <a:r>
              <a:rPr lang="en-US" dirty="0"/>
              <a:t> </a:t>
            </a:r>
            <a:r>
              <a:rPr lang="en-US" dirty="0" err="1"/>
              <a:t>zich</a:t>
            </a:r>
            <a:r>
              <a:rPr lang="en-US" dirty="0"/>
              <a:t> </a:t>
            </a:r>
            <a:r>
              <a:rPr lang="en-US" dirty="0" err="1"/>
              <a:t>ook</a:t>
            </a:r>
            <a:r>
              <a:rPr lang="en-US" dirty="0"/>
              <a:t> in </a:t>
            </a:r>
            <a:r>
              <a:rPr lang="en-US" dirty="0" err="1"/>
              <a:t>een</a:t>
            </a:r>
            <a:r>
              <a:rPr lang="en-US" dirty="0"/>
              <a:t> </a:t>
            </a:r>
            <a:r>
              <a:rPr lang="en-US" dirty="0" err="1"/>
              <a:t>fragmentatie</a:t>
            </a:r>
            <a:r>
              <a:rPr lang="en-US" dirty="0"/>
              <a:t> van </a:t>
            </a:r>
            <a:r>
              <a:rPr lang="en-US" dirty="0" err="1"/>
              <a:t>industriebeleid</a:t>
            </a:r>
            <a:r>
              <a:rPr lang="en-US" dirty="0"/>
              <a:t> in Europa</a:t>
            </a:r>
          </a:p>
          <a:p>
            <a:pPr>
              <a:buFontTx/>
              <a:buChar char="-"/>
            </a:pPr>
            <a:r>
              <a:rPr lang="en-US" dirty="0" err="1"/>
              <a:t>Weinig</a:t>
            </a:r>
            <a:r>
              <a:rPr lang="en-US" dirty="0"/>
              <a:t> lessen </a:t>
            </a:r>
            <a:r>
              <a:rPr lang="en-US" dirty="0" err="1"/>
              <a:t>geleerd</a:t>
            </a:r>
            <a:r>
              <a:rPr lang="en-US" dirty="0"/>
              <a:t> </a:t>
            </a:r>
            <a:r>
              <a:rPr lang="en-US" dirty="0" err="1"/>
              <a:t>uit</a:t>
            </a:r>
            <a:r>
              <a:rPr lang="en-US" dirty="0"/>
              <a:t> </a:t>
            </a:r>
            <a:r>
              <a:rPr lang="en-US" dirty="0" err="1"/>
              <a:t>falend</a:t>
            </a:r>
            <a:r>
              <a:rPr lang="en-US" dirty="0"/>
              <a:t> </a:t>
            </a:r>
            <a:r>
              <a:rPr lang="en-US" dirty="0" err="1"/>
              <a:t>industriebeleid</a:t>
            </a:r>
            <a:r>
              <a:rPr lang="en-US" dirty="0"/>
              <a:t> </a:t>
            </a:r>
            <a:r>
              <a:rPr lang="en-US" dirty="0" err="1"/>
              <a:t>uit</a:t>
            </a:r>
            <a:r>
              <a:rPr lang="en-US" dirty="0"/>
              <a:t> de </a:t>
            </a:r>
            <a:r>
              <a:rPr lang="en-US" dirty="0" err="1"/>
              <a:t>jaren</a:t>
            </a:r>
            <a:r>
              <a:rPr lang="en-US" dirty="0"/>
              <a:t> 90. </a:t>
            </a:r>
          </a:p>
          <a:p>
            <a:pPr>
              <a:buFontTx/>
              <a:buChar char="-"/>
            </a:pPr>
            <a:r>
              <a:rPr lang="en-US" dirty="0" err="1"/>
              <a:t>Illustratief</a:t>
            </a:r>
            <a:r>
              <a:rPr lang="en-US" dirty="0"/>
              <a:t> op het </a:t>
            </a:r>
            <a:r>
              <a:rPr lang="en-US" dirty="0" err="1"/>
              <a:t>gebied</a:t>
            </a:r>
            <a:r>
              <a:rPr lang="en-US" dirty="0"/>
              <a:t> van </a:t>
            </a:r>
            <a:r>
              <a:rPr lang="en-US" dirty="0" err="1"/>
              <a:t>halfgeleiders</a:t>
            </a:r>
            <a:r>
              <a:rPr lang="en-US" dirty="0"/>
              <a:t> </a:t>
            </a:r>
            <a:r>
              <a:rPr lang="en-US" dirty="0" err="1"/>
              <a:t>waar</a:t>
            </a:r>
            <a:r>
              <a:rPr lang="en-US" dirty="0"/>
              <a:t> </a:t>
            </a:r>
            <a:r>
              <a:rPr lang="en-US" dirty="0" err="1"/>
              <a:t>zoals</a:t>
            </a:r>
            <a:r>
              <a:rPr lang="en-US" dirty="0"/>
              <a:t> Daniël Gros het </a:t>
            </a:r>
            <a:r>
              <a:rPr lang="en-US" dirty="0" err="1"/>
              <a:t>stelt</a:t>
            </a:r>
            <a:r>
              <a:rPr lang="en-US" dirty="0"/>
              <a:t>: “</a:t>
            </a:r>
            <a:r>
              <a:rPr lang="en-GB" dirty="0"/>
              <a:t>concentrating funding on the end of the supply chain (i.e. fabs) in the hope that the other elements will then follow does not appear to be a particularly clever strategic industrial policy… Strengthening the EU’s position in the supply chain, both in the physical and the software part seems more promising than subsidizing a small number of fabs.”</a:t>
            </a:r>
          </a:p>
          <a:p>
            <a:pPr>
              <a:buFontTx/>
              <a:buChar char="-"/>
            </a:pPr>
            <a:r>
              <a:rPr lang="en-US" dirty="0" err="1"/>
              <a:t>Noodzaak</a:t>
            </a:r>
            <a:r>
              <a:rPr lang="en-US" dirty="0"/>
              <a:t> van </a:t>
            </a:r>
            <a:r>
              <a:rPr lang="en-US" dirty="0" err="1"/>
              <a:t>een</a:t>
            </a:r>
            <a:r>
              <a:rPr lang="en-US" dirty="0"/>
              <a:t> Chips Act 2.0?</a:t>
            </a:r>
          </a:p>
          <a:p>
            <a:pPr>
              <a:buFontTx/>
              <a:buChar char="-"/>
            </a:pPr>
            <a:r>
              <a:rPr lang="en-US" dirty="0">
                <a:hlinkClick r:id="rId3"/>
              </a:rPr>
              <a:t>Position_paper_Soete_Van_den_Biessen_Industriebeleid_achter_de-chips_update.pdf https://parlementenwetenschap.nl/wpcontent/uploads/2025/06/250515_</a:t>
            </a:r>
            <a:endParaRPr lang="en-US" dirty="0"/>
          </a:p>
        </p:txBody>
      </p:sp>
    </p:spTree>
    <p:extLst>
      <p:ext uri="{BB962C8B-B14F-4D97-AF65-F5344CB8AC3E}">
        <p14:creationId xmlns:p14="http://schemas.microsoft.com/office/powerpoint/2010/main" val="2495491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D487-381D-FB13-8DE0-EB30FABF77D9}"/>
              </a:ext>
            </a:extLst>
          </p:cNvPr>
          <p:cNvSpPr>
            <a:spLocks noGrp="1"/>
          </p:cNvSpPr>
          <p:nvPr>
            <p:ph type="title"/>
          </p:nvPr>
        </p:nvSpPr>
        <p:spPr/>
        <p:txBody>
          <a:bodyPr/>
          <a:lstStyle/>
          <a:p>
            <a:pPr algn="ctr"/>
            <a:r>
              <a:rPr lang="en-US" b="1" dirty="0"/>
              <a:t>4. </a:t>
            </a:r>
            <a:r>
              <a:rPr lang="en-US" b="1" dirty="0" err="1"/>
              <a:t>Innovatie</a:t>
            </a:r>
            <a:r>
              <a:rPr lang="en-US" b="1" dirty="0"/>
              <a:t> </a:t>
            </a:r>
            <a:r>
              <a:rPr lang="en-US" b="1" dirty="0" err="1"/>
              <a:t>en</a:t>
            </a:r>
            <a:r>
              <a:rPr lang="en-US" b="1" dirty="0"/>
              <a:t> </a:t>
            </a:r>
            <a:r>
              <a:rPr lang="en-US" b="1" dirty="0" err="1"/>
              <a:t>creatieve</a:t>
            </a:r>
            <a:r>
              <a:rPr lang="en-US" b="1" dirty="0"/>
              <a:t> </a:t>
            </a:r>
            <a:r>
              <a:rPr lang="en-US" b="1" dirty="0" err="1"/>
              <a:t>destructie</a:t>
            </a:r>
            <a:r>
              <a:rPr lang="en-US" b="1" dirty="0"/>
              <a:t> in Europa</a:t>
            </a:r>
          </a:p>
        </p:txBody>
      </p:sp>
      <p:sp>
        <p:nvSpPr>
          <p:cNvPr id="3" name="Content Placeholder 2">
            <a:extLst>
              <a:ext uri="{FF2B5EF4-FFF2-40B4-BE49-F238E27FC236}">
                <a16:creationId xmlns:a16="http://schemas.microsoft.com/office/drawing/2014/main" id="{D8A6EB22-746C-BAF8-4703-9C53681C8F78}"/>
              </a:ext>
            </a:extLst>
          </p:cNvPr>
          <p:cNvSpPr>
            <a:spLocks noGrp="1"/>
          </p:cNvSpPr>
          <p:nvPr>
            <p:ph idx="1"/>
          </p:nvPr>
        </p:nvSpPr>
        <p:spPr/>
        <p:txBody>
          <a:bodyPr>
            <a:normAutofit fontScale="77500" lnSpcReduction="20000"/>
          </a:bodyPr>
          <a:lstStyle/>
          <a:p>
            <a:r>
              <a:rPr lang="en-US" dirty="0"/>
              <a:t>Draghi’s focus op de </a:t>
            </a:r>
            <a:r>
              <a:rPr lang="en-US" dirty="0" err="1"/>
              <a:t>Europese</a:t>
            </a:r>
            <a:r>
              <a:rPr lang="en-US" dirty="0"/>
              <a:t> </a:t>
            </a:r>
            <a:r>
              <a:rPr lang="en-US" dirty="0" err="1"/>
              <a:t>innovatiekloof</a:t>
            </a:r>
            <a:r>
              <a:rPr lang="en-US" dirty="0"/>
              <a:t> met de </a:t>
            </a:r>
            <a:r>
              <a:rPr lang="en-US" dirty="0" err="1"/>
              <a:t>gebrekkige</a:t>
            </a:r>
            <a:r>
              <a:rPr lang="en-US" dirty="0"/>
              <a:t> </a:t>
            </a:r>
            <a:r>
              <a:rPr lang="en-US" dirty="0" err="1"/>
              <a:t>aantallen</a:t>
            </a:r>
            <a:r>
              <a:rPr lang="en-US" dirty="0"/>
              <a:t> </a:t>
            </a:r>
            <a:r>
              <a:rPr lang="en-US" dirty="0" err="1"/>
              <a:t>nieuwe</a:t>
            </a:r>
            <a:r>
              <a:rPr lang="en-US" dirty="0"/>
              <a:t> unicorns in Europa in </a:t>
            </a:r>
            <a:r>
              <a:rPr lang="en-US" dirty="0" err="1"/>
              <a:t>verhouding</a:t>
            </a:r>
            <a:r>
              <a:rPr lang="en-US" dirty="0"/>
              <a:t> tot de VS </a:t>
            </a:r>
            <a:r>
              <a:rPr lang="en-US" dirty="0" err="1"/>
              <a:t>lijkt</a:t>
            </a:r>
            <a:r>
              <a:rPr lang="en-US" dirty="0"/>
              <a:t> </a:t>
            </a:r>
            <a:r>
              <a:rPr lang="en-US" dirty="0" err="1"/>
              <a:t>zich</a:t>
            </a:r>
            <a:r>
              <a:rPr lang="en-US" dirty="0"/>
              <a:t> recent </a:t>
            </a:r>
            <a:r>
              <a:rPr lang="en-US" dirty="0" err="1"/>
              <a:t>vertaald</a:t>
            </a:r>
            <a:r>
              <a:rPr lang="en-US" dirty="0"/>
              <a:t> </a:t>
            </a:r>
            <a:r>
              <a:rPr lang="en-US" dirty="0" err="1"/>
              <a:t>te</a:t>
            </a:r>
            <a:r>
              <a:rPr lang="en-US" dirty="0"/>
              <a:t> </a:t>
            </a:r>
            <a:r>
              <a:rPr lang="en-US" dirty="0" err="1"/>
              <a:t>hebben</a:t>
            </a:r>
            <a:r>
              <a:rPr lang="en-US" dirty="0"/>
              <a:t> in </a:t>
            </a:r>
            <a:r>
              <a:rPr lang="en-US" dirty="0" err="1"/>
              <a:t>een</a:t>
            </a:r>
            <a:r>
              <a:rPr lang="en-US" dirty="0"/>
              <a:t> </a:t>
            </a:r>
            <a:r>
              <a:rPr lang="en-US" dirty="0" err="1"/>
              <a:t>Nobelprijs</a:t>
            </a:r>
            <a:r>
              <a:rPr lang="en-US" dirty="0"/>
              <a:t> </a:t>
            </a:r>
            <a:r>
              <a:rPr lang="en-US" dirty="0" err="1"/>
              <a:t>voor</a:t>
            </a:r>
            <a:r>
              <a:rPr lang="en-US" dirty="0"/>
              <a:t> Philippe Aghion </a:t>
            </a:r>
            <a:r>
              <a:rPr lang="en-US" dirty="0" err="1"/>
              <a:t>en</a:t>
            </a:r>
            <a:r>
              <a:rPr lang="en-US" dirty="0"/>
              <a:t> Peter Howitt! </a:t>
            </a:r>
          </a:p>
          <a:p>
            <a:r>
              <a:rPr lang="en-US" dirty="0"/>
              <a:t>“US innovates, China imitates and Europe regulates”  </a:t>
            </a:r>
          </a:p>
          <a:p>
            <a:r>
              <a:rPr lang="en-US" dirty="0" err="1"/>
              <a:t>Spitst</a:t>
            </a:r>
            <a:r>
              <a:rPr lang="en-US" dirty="0"/>
              <a:t> </a:t>
            </a:r>
            <a:r>
              <a:rPr lang="en-US" dirty="0" err="1"/>
              <a:t>zich</a:t>
            </a:r>
            <a:r>
              <a:rPr lang="en-US" dirty="0"/>
              <a:t> </a:t>
            </a:r>
            <a:r>
              <a:rPr lang="en-US" dirty="0" err="1"/>
              <a:t>vooral</a:t>
            </a:r>
            <a:r>
              <a:rPr lang="en-US" dirty="0"/>
              <a:t> toe op de </a:t>
            </a:r>
            <a:r>
              <a:rPr lang="en-US" dirty="0" err="1"/>
              <a:t>digitale</a:t>
            </a:r>
            <a:r>
              <a:rPr lang="en-US" dirty="0"/>
              <a:t> </a:t>
            </a:r>
            <a:r>
              <a:rPr lang="en-US" dirty="0" err="1"/>
              <a:t>innovatiekloof</a:t>
            </a:r>
            <a:r>
              <a:rPr lang="en-US" dirty="0"/>
              <a:t> </a:t>
            </a:r>
            <a:r>
              <a:rPr lang="en-US" dirty="0" err="1"/>
              <a:t>en</a:t>
            </a:r>
            <a:r>
              <a:rPr lang="en-US" dirty="0"/>
              <a:t> de </a:t>
            </a:r>
            <a:r>
              <a:rPr lang="en-US" dirty="0" err="1"/>
              <a:t>rol</a:t>
            </a:r>
            <a:r>
              <a:rPr lang="en-US" dirty="0"/>
              <a:t> van AI </a:t>
            </a:r>
            <a:r>
              <a:rPr lang="en-US" dirty="0" err="1"/>
              <a:t>als</a:t>
            </a:r>
            <a:r>
              <a:rPr lang="en-US" dirty="0"/>
              <a:t> </a:t>
            </a:r>
            <a:r>
              <a:rPr lang="en-US" dirty="0" err="1"/>
              <a:t>mogelijk</a:t>
            </a:r>
            <a:r>
              <a:rPr lang="en-US" dirty="0"/>
              <a:t> process van </a:t>
            </a:r>
            <a:r>
              <a:rPr lang="en-US" dirty="0" err="1"/>
              <a:t>creatieve</a:t>
            </a:r>
            <a:r>
              <a:rPr lang="en-US" dirty="0"/>
              <a:t> destructive.</a:t>
            </a:r>
          </a:p>
          <a:p>
            <a:r>
              <a:rPr lang="en-US" dirty="0" err="1"/>
              <a:t>Voorstel</a:t>
            </a:r>
            <a:r>
              <a:rPr lang="en-US" dirty="0"/>
              <a:t> van 28</a:t>
            </a:r>
            <a:r>
              <a:rPr lang="en-US" baseline="30000" dirty="0"/>
              <a:t>th</a:t>
            </a:r>
            <a:r>
              <a:rPr lang="en-US" dirty="0"/>
              <a:t> regime </a:t>
            </a:r>
            <a:r>
              <a:rPr lang="en-US" dirty="0" err="1"/>
              <a:t>wijst</a:t>
            </a:r>
            <a:r>
              <a:rPr lang="en-US" dirty="0"/>
              <a:t> op </a:t>
            </a:r>
            <a:r>
              <a:rPr lang="en-US" dirty="0" err="1"/>
              <a:t>ontbreken</a:t>
            </a:r>
            <a:r>
              <a:rPr lang="en-US" dirty="0"/>
              <a:t> van </a:t>
            </a:r>
            <a:r>
              <a:rPr lang="en-US" dirty="0" err="1"/>
              <a:t>noodzakelijke</a:t>
            </a:r>
            <a:r>
              <a:rPr lang="en-US" dirty="0"/>
              <a:t> </a:t>
            </a:r>
            <a:r>
              <a:rPr lang="en-US" dirty="0" err="1"/>
              <a:t>politieke</a:t>
            </a:r>
            <a:r>
              <a:rPr lang="en-US" dirty="0"/>
              <a:t> </a:t>
            </a:r>
            <a:r>
              <a:rPr lang="en-US" dirty="0" err="1"/>
              <a:t>integratie</a:t>
            </a:r>
            <a:r>
              <a:rPr lang="en-US" dirty="0"/>
              <a:t> in Europa. Draghi:</a:t>
            </a:r>
            <a:r>
              <a:rPr lang="en-GB" dirty="0"/>
              <a:t> “A true “28th regime” must become reality—allowing innovative firms to operate, trade and raise financing seamlessly across all 27 member states, just as competitors can in other large economies. This is especially important to give young Europeans a chance in their continent.” Maar hoe?</a:t>
            </a:r>
          </a:p>
          <a:p>
            <a:r>
              <a:rPr lang="en-US" dirty="0" err="1"/>
              <a:t>Innovatie</a:t>
            </a:r>
            <a:r>
              <a:rPr lang="en-US" dirty="0"/>
              <a:t> in </a:t>
            </a:r>
            <a:r>
              <a:rPr lang="en-US" dirty="0" err="1"/>
              <a:t>zijn</a:t>
            </a:r>
            <a:r>
              <a:rPr lang="en-US" dirty="0"/>
              <a:t> </a:t>
            </a:r>
            <a:r>
              <a:rPr lang="en-US" dirty="0" err="1"/>
              <a:t>toepassing</a:t>
            </a:r>
            <a:r>
              <a:rPr lang="en-US" dirty="0"/>
              <a:t> heel </a:t>
            </a:r>
            <a:r>
              <a:rPr lang="en-US" dirty="0" err="1"/>
              <a:t>verschillend</a:t>
            </a:r>
            <a:r>
              <a:rPr lang="en-US" dirty="0"/>
              <a:t> van </a:t>
            </a:r>
            <a:r>
              <a:rPr lang="en-US" dirty="0" err="1"/>
              <a:t>technologie</a:t>
            </a:r>
            <a:r>
              <a:rPr lang="en-US" dirty="0"/>
              <a:t>, </a:t>
            </a:r>
            <a:r>
              <a:rPr lang="en-US" dirty="0" err="1"/>
              <a:t>concreet</a:t>
            </a:r>
            <a:r>
              <a:rPr lang="en-US" dirty="0"/>
              <a:t> </a:t>
            </a:r>
            <a:r>
              <a:rPr lang="en-US" dirty="0" err="1"/>
              <a:t>voorstel</a:t>
            </a:r>
            <a:r>
              <a:rPr lang="en-US" dirty="0"/>
              <a:t> van IA </a:t>
            </a:r>
            <a:r>
              <a:rPr lang="en-US" dirty="0" err="1"/>
              <a:t>als</a:t>
            </a:r>
            <a:r>
              <a:rPr lang="en-US" dirty="0"/>
              <a:t> supplement van TA</a:t>
            </a:r>
          </a:p>
          <a:p>
            <a:r>
              <a:rPr lang="en-GB" dirty="0"/>
              <a:t>D. Foray </a:t>
            </a:r>
            <a:r>
              <a:rPr lang="en-GB" dirty="0" err="1"/>
              <a:t>en</a:t>
            </a:r>
            <a:r>
              <a:rPr lang="en-GB" dirty="0"/>
              <a:t> L. Soete (2025), Innovation assessment: probing the future</a:t>
            </a:r>
            <a:r>
              <a:rPr lang="en-GB" i="1" dirty="0"/>
              <a:t>,</a:t>
            </a:r>
            <a:r>
              <a:rPr lang="en-GB" b="1" i="1" dirty="0"/>
              <a:t> </a:t>
            </a:r>
            <a:r>
              <a:rPr lang="en-GB" i="1" dirty="0"/>
              <a:t>Industrial and Corporate Change</a:t>
            </a:r>
            <a:r>
              <a:rPr lang="en-GB" dirty="0"/>
              <a:t>, dtaf043, </a:t>
            </a:r>
            <a:r>
              <a:rPr lang="en-GB" dirty="0">
                <a:hlinkClick r:id="rId3"/>
              </a:rPr>
              <a:t>https://doi.org/10.1093/icc/dtaf043</a:t>
            </a:r>
            <a:endParaRPr lang="en-GB" dirty="0"/>
          </a:p>
        </p:txBody>
      </p:sp>
    </p:spTree>
    <p:extLst>
      <p:ext uri="{BB962C8B-B14F-4D97-AF65-F5344CB8AC3E}">
        <p14:creationId xmlns:p14="http://schemas.microsoft.com/office/powerpoint/2010/main" val="41332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3AA78-74C9-31C9-EA5B-0AE1E246940A}"/>
              </a:ext>
            </a:extLst>
          </p:cNvPr>
          <p:cNvSpPr>
            <a:spLocks noGrp="1"/>
          </p:cNvSpPr>
          <p:nvPr>
            <p:ph type="title"/>
          </p:nvPr>
        </p:nvSpPr>
        <p:spPr/>
        <p:txBody>
          <a:bodyPr/>
          <a:lstStyle/>
          <a:p>
            <a:pPr algn="ctr"/>
            <a:r>
              <a:rPr lang="en-US" b="1" dirty="0"/>
              <a:t>Draghi over AI</a:t>
            </a:r>
          </a:p>
        </p:txBody>
      </p:sp>
      <p:sp>
        <p:nvSpPr>
          <p:cNvPr id="3" name="Content Placeholder 2">
            <a:extLst>
              <a:ext uri="{FF2B5EF4-FFF2-40B4-BE49-F238E27FC236}">
                <a16:creationId xmlns:a16="http://schemas.microsoft.com/office/drawing/2014/main" id="{EE591516-2EDA-1B55-82DE-94FE667A126A}"/>
              </a:ext>
            </a:extLst>
          </p:cNvPr>
          <p:cNvSpPr>
            <a:spLocks noGrp="1"/>
          </p:cNvSpPr>
          <p:nvPr>
            <p:ph idx="1"/>
          </p:nvPr>
        </p:nvSpPr>
        <p:spPr/>
        <p:txBody>
          <a:bodyPr>
            <a:normAutofit fontScale="92500"/>
          </a:bodyPr>
          <a:lstStyle/>
          <a:p>
            <a:r>
              <a:rPr lang="en-US" dirty="0"/>
              <a:t>“</a:t>
            </a:r>
            <a:r>
              <a:rPr lang="en-GB" dirty="0"/>
              <a:t>The AI Act is another source of uncertainty. The first rules—which included the ban on “unacceptable-risk” systems—landed without major complications. Codes of practice signed by most major developers, together with the Commission’s August guidelines, have clarified responsibilities. </a:t>
            </a:r>
          </a:p>
          <a:p>
            <a:r>
              <a:rPr lang="en-GB" dirty="0"/>
              <a:t>But the next stage—covering high-risk AI systems in areas like critical infrastructure and health—must be proportionate and support innovation and development. In my view, implementation of this stage should be paused until we better understand the drawbacks.</a:t>
            </a:r>
          </a:p>
          <a:p>
            <a:r>
              <a:rPr lang="en-GB" dirty="0"/>
              <a:t>More broadly, enforcement should rest on ex post assessment, judging models by their real-world capabilities and demonstrated risks.”</a:t>
            </a:r>
            <a:endParaRPr lang="en-US" dirty="0"/>
          </a:p>
        </p:txBody>
      </p:sp>
    </p:spTree>
    <p:extLst>
      <p:ext uri="{BB962C8B-B14F-4D97-AF65-F5344CB8AC3E}">
        <p14:creationId xmlns:p14="http://schemas.microsoft.com/office/powerpoint/2010/main" val="275506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45FF-A2EA-6423-1DF2-2308B58FC261}"/>
              </a:ext>
            </a:extLst>
          </p:cNvPr>
          <p:cNvSpPr>
            <a:spLocks noGrp="1"/>
          </p:cNvSpPr>
          <p:nvPr>
            <p:ph type="title"/>
          </p:nvPr>
        </p:nvSpPr>
        <p:spPr/>
        <p:txBody>
          <a:bodyPr/>
          <a:lstStyle/>
          <a:p>
            <a:pPr algn="ctr"/>
            <a:r>
              <a:rPr lang="en-US" b="1" dirty="0"/>
              <a:t>5. Security </a:t>
            </a:r>
            <a:r>
              <a:rPr lang="en-US" b="1" dirty="0" err="1"/>
              <a:t>als</a:t>
            </a:r>
            <a:r>
              <a:rPr lang="en-US" b="1" dirty="0"/>
              <a:t> </a:t>
            </a:r>
            <a:r>
              <a:rPr lang="en-US" b="1" dirty="0" err="1"/>
              <a:t>nieuwe</a:t>
            </a:r>
            <a:r>
              <a:rPr lang="en-US" b="1" dirty="0"/>
              <a:t> </a:t>
            </a:r>
            <a:r>
              <a:rPr lang="en-US" b="1" dirty="0" err="1"/>
              <a:t>Europese</a:t>
            </a:r>
            <a:r>
              <a:rPr lang="en-US" b="1" dirty="0"/>
              <a:t> R&amp;D </a:t>
            </a:r>
            <a:r>
              <a:rPr lang="en-US" b="1" dirty="0" err="1"/>
              <a:t>én</a:t>
            </a:r>
            <a:r>
              <a:rPr lang="en-US" b="1" dirty="0"/>
              <a:t> </a:t>
            </a:r>
            <a:r>
              <a:rPr lang="en-US" b="1" dirty="0" err="1"/>
              <a:t>innovatie</a:t>
            </a:r>
            <a:r>
              <a:rPr lang="en-US" b="1" dirty="0"/>
              <a:t> </a:t>
            </a:r>
            <a:r>
              <a:rPr lang="en-US" b="1" dirty="0" err="1"/>
              <a:t>uitdaging</a:t>
            </a:r>
            <a:r>
              <a:rPr lang="en-US" b="1" dirty="0"/>
              <a:t> </a:t>
            </a:r>
          </a:p>
        </p:txBody>
      </p:sp>
      <p:sp>
        <p:nvSpPr>
          <p:cNvPr id="3" name="Content Placeholder 2">
            <a:extLst>
              <a:ext uri="{FF2B5EF4-FFF2-40B4-BE49-F238E27FC236}">
                <a16:creationId xmlns:a16="http://schemas.microsoft.com/office/drawing/2014/main" id="{C87AED0D-F270-1122-0F70-8D58BD69C15B}"/>
              </a:ext>
            </a:extLst>
          </p:cNvPr>
          <p:cNvSpPr>
            <a:spLocks noGrp="1"/>
          </p:cNvSpPr>
          <p:nvPr>
            <p:ph idx="1"/>
          </p:nvPr>
        </p:nvSpPr>
        <p:spPr/>
        <p:txBody>
          <a:bodyPr>
            <a:normAutofit fontScale="62500" lnSpcReduction="20000"/>
          </a:bodyPr>
          <a:lstStyle/>
          <a:p>
            <a:r>
              <a:rPr lang="nl-NL" dirty="0">
                <a:ea typeface="Calibri" panose="020F0502020204030204" pitchFamily="34" charset="0"/>
                <a:cs typeface="Times New Roman" panose="02020603050405020304" pitchFamily="18" charset="0"/>
              </a:rPr>
              <a:t>Militaire uitgaven zijn lopende uitgaven: salarissen en pensioenen voor militair personeel, munitie, uitrusting en onderhoud en leiden niet tot een verhoging van de productiviteit op lange termijn. </a:t>
            </a:r>
          </a:p>
          <a:p>
            <a:r>
              <a:rPr lang="nl-NL" dirty="0">
                <a:ea typeface="Calibri" panose="020F0502020204030204" pitchFamily="34" charset="0"/>
                <a:cs typeface="Times New Roman" panose="02020603050405020304" pitchFamily="18" charset="0"/>
              </a:rPr>
              <a:t>Recente economische analyses tonen echter aan dat overheidssteun voor defensie-R&amp;D, als onderdeel van dual-use, kan leiden tot een toename van particuliere R&amp;D en daarmee ook tot macro-economische productiviteitswinst (Moretti et al., 2025). </a:t>
            </a:r>
            <a:r>
              <a:rPr lang="nl-NL" dirty="0"/>
              <a:t>In de VS b.v. hebben militaire R&amp;D uitgaven de relatieve R&amp;D intensiteit van de economie over de afgelopen decennia schoksgswijs verhoogd, met positieve effecten op productiviteit en innovatie (Antolin-Diaz en Surico, 2024). </a:t>
            </a:r>
          </a:p>
          <a:p>
            <a:r>
              <a:rPr lang="nl-NL" dirty="0"/>
              <a:t>Erken et al. (2025) schatten dat uitgaven aan defensie-R&amp;D tot een hogere productiviteitswinst leiden dan uitgaven aan civiele R&amp;D. Zo kan de forse afname van defensie-R&amp;D uitgaven in Europese landen sinds het einde van de Koude Oorlog een verklaring bieden voor de lagere productiviteitsgroei in Europa dan in de VS, zoals door Draghi geconstateerd.</a:t>
            </a:r>
            <a:endParaRPr lang="en-US" dirty="0"/>
          </a:p>
          <a:p>
            <a:r>
              <a:rPr lang="en-US" dirty="0"/>
              <a:t>Er is </a:t>
            </a:r>
            <a:r>
              <a:rPr lang="en-US" dirty="0" err="1"/>
              <a:t>echter</a:t>
            </a:r>
            <a:r>
              <a:rPr lang="en-US" dirty="0"/>
              <a:t> </a:t>
            </a:r>
            <a:r>
              <a:rPr lang="en-US" dirty="0" err="1"/>
              <a:t>ook</a:t>
            </a:r>
            <a:r>
              <a:rPr lang="en-US" dirty="0"/>
              <a:t> </a:t>
            </a:r>
            <a:r>
              <a:rPr lang="en-US" dirty="0" err="1"/>
              <a:t>noodzaak</a:t>
            </a:r>
            <a:r>
              <a:rPr lang="en-US" dirty="0"/>
              <a:t> tot </a:t>
            </a:r>
            <a:r>
              <a:rPr lang="en-US" dirty="0" err="1"/>
              <a:t>meer</a:t>
            </a:r>
            <a:r>
              <a:rPr lang="en-US" dirty="0"/>
              <a:t> </a:t>
            </a:r>
            <a:r>
              <a:rPr lang="en-US" dirty="0" err="1"/>
              <a:t>radicaal</a:t>
            </a:r>
            <a:r>
              <a:rPr lang="en-US" dirty="0"/>
              <a:t> </a:t>
            </a:r>
            <a:r>
              <a:rPr lang="en-US" dirty="0" err="1"/>
              <a:t>vorm</a:t>
            </a:r>
            <a:r>
              <a:rPr lang="en-US" dirty="0"/>
              <a:t> </a:t>
            </a:r>
            <a:r>
              <a:rPr lang="en-US" dirty="0" err="1"/>
              <a:t>gegeven</a:t>
            </a:r>
            <a:r>
              <a:rPr lang="en-US" dirty="0"/>
              <a:t> </a:t>
            </a:r>
            <a:r>
              <a:rPr lang="en-US" dirty="0" err="1"/>
              <a:t>overheidsondersteuning</a:t>
            </a:r>
            <a:r>
              <a:rPr lang="en-US" dirty="0"/>
              <a:t> </a:t>
            </a:r>
            <a:r>
              <a:rPr lang="en-US" dirty="0" err="1"/>
              <a:t>aan</a:t>
            </a:r>
            <a:r>
              <a:rPr lang="en-US" dirty="0"/>
              <a:t> </a:t>
            </a:r>
            <a:r>
              <a:rPr lang="en-US" dirty="0" err="1"/>
              <a:t>deze</a:t>
            </a:r>
            <a:r>
              <a:rPr lang="en-US" dirty="0"/>
              <a:t> </a:t>
            </a:r>
            <a:r>
              <a:rPr lang="en-US" dirty="0" err="1"/>
              <a:t>vorm</a:t>
            </a:r>
            <a:r>
              <a:rPr lang="en-US" dirty="0"/>
              <a:t> van dual use R&amp;D </a:t>
            </a:r>
            <a:r>
              <a:rPr lang="en-US" dirty="0" err="1"/>
              <a:t>en</a:t>
            </a:r>
            <a:r>
              <a:rPr lang="en-US" dirty="0"/>
              <a:t> </a:t>
            </a:r>
            <a:r>
              <a:rPr lang="en-US" dirty="0" err="1"/>
              <a:t>innovatie</a:t>
            </a:r>
            <a:r>
              <a:rPr lang="en-US" dirty="0"/>
              <a:t>, </a:t>
            </a:r>
            <a:r>
              <a:rPr lang="en-US" dirty="0" err="1"/>
              <a:t>zoals</a:t>
            </a:r>
            <a:r>
              <a:rPr lang="en-US" dirty="0"/>
              <a:t> </a:t>
            </a:r>
            <a:r>
              <a:rPr lang="en-US" dirty="0" err="1"/>
              <a:t>een</a:t>
            </a:r>
            <a:r>
              <a:rPr lang="en-US" dirty="0"/>
              <a:t> network van DARPA-type-</a:t>
            </a:r>
            <a:r>
              <a:rPr lang="en-US" dirty="0" err="1"/>
              <a:t>achtige</a:t>
            </a:r>
            <a:r>
              <a:rPr lang="en-US" dirty="0"/>
              <a:t> </a:t>
            </a:r>
            <a:r>
              <a:rPr lang="en-US" dirty="0" err="1"/>
              <a:t>instellingen</a:t>
            </a:r>
            <a:r>
              <a:rPr lang="en-US" dirty="0"/>
              <a:t>.</a:t>
            </a:r>
          </a:p>
          <a:p>
            <a:r>
              <a:rPr lang="en-GB" dirty="0"/>
              <a:t>Kattel, R. and Soete, L. (2024). European security in a changing geo-political context: From the European Research Area to the European Defence Research and Innovation Area and from Cohesion to European territorial security policy. UCL Institute for Innovation and Public Purpose, Policy Report 2024/12, </a:t>
            </a:r>
            <a:r>
              <a:rPr lang="en-GB" dirty="0">
                <a:hlinkClick r:id="rId3"/>
              </a:rPr>
              <a:t>https://www.ucl.ac.uk/bartlett/public-purpose/policyreport-2024-12</a:t>
            </a:r>
            <a:r>
              <a:rPr lang="en-GB" dirty="0"/>
              <a:t> </a:t>
            </a:r>
            <a:endParaRPr lang="en-US" dirty="0"/>
          </a:p>
        </p:txBody>
      </p:sp>
    </p:spTree>
    <p:extLst>
      <p:ext uri="{BB962C8B-B14F-4D97-AF65-F5344CB8AC3E}">
        <p14:creationId xmlns:p14="http://schemas.microsoft.com/office/powerpoint/2010/main" val="1659711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37F96-B643-E28B-C4D3-B3DE37E4AEB6}"/>
              </a:ext>
            </a:extLst>
          </p:cNvPr>
          <p:cNvSpPr>
            <a:spLocks noGrp="1"/>
          </p:cNvSpPr>
          <p:nvPr>
            <p:ph type="title"/>
          </p:nvPr>
        </p:nvSpPr>
        <p:spPr/>
        <p:txBody>
          <a:bodyPr/>
          <a:lstStyle/>
          <a:p>
            <a:pPr algn="ctr"/>
            <a:r>
              <a:rPr lang="en-US" b="1" dirty="0" err="1"/>
              <a:t>Belang</a:t>
            </a:r>
            <a:r>
              <a:rPr lang="en-US" b="1" dirty="0"/>
              <a:t> van dual use R&amp;D</a:t>
            </a:r>
          </a:p>
        </p:txBody>
      </p:sp>
      <p:sp>
        <p:nvSpPr>
          <p:cNvPr id="3" name="Content Placeholder 2">
            <a:extLst>
              <a:ext uri="{FF2B5EF4-FFF2-40B4-BE49-F238E27FC236}">
                <a16:creationId xmlns:a16="http://schemas.microsoft.com/office/drawing/2014/main" id="{A23F5DE3-C913-73CA-CF1F-5899E53E87DA}"/>
              </a:ext>
            </a:extLst>
          </p:cNvPr>
          <p:cNvSpPr>
            <a:spLocks noGrp="1"/>
          </p:cNvSpPr>
          <p:nvPr>
            <p:ph idx="1"/>
          </p:nvPr>
        </p:nvSpPr>
        <p:spPr/>
        <p:txBody>
          <a:bodyPr>
            <a:normAutofit fontScale="70000" lnSpcReduction="20000"/>
          </a:bodyPr>
          <a:lstStyle/>
          <a:p>
            <a:r>
              <a:rPr lang="nl-NL" dirty="0">
                <a:latin typeface="+mj-lt"/>
                <a:ea typeface="Calibri" panose="020F0502020204030204" pitchFamily="34" charset="0"/>
                <a:cs typeface="Times New Roman" panose="02020603050405020304" pitchFamily="18" charset="0"/>
              </a:rPr>
              <a:t>Militaire uitgaven alleen leiden niet tot een verhoging van de productiviteit op lange termijn. Ze vertegenwoordigen voornamelijk lopende overheidsuitgaven, zoals salarissen en pensioenen voor militair personeel, munitie, uitrusting en onderhoud. Het meeste empirische onderzoek uit het verleden wijst op een negatief verband tussen militaire uitgaven en economische groei. </a:t>
            </a:r>
          </a:p>
          <a:p>
            <a:r>
              <a:rPr lang="nl-NL" dirty="0">
                <a:latin typeface="+mj-lt"/>
                <a:ea typeface="Calibri" panose="020F0502020204030204" pitchFamily="34" charset="0"/>
                <a:cs typeface="Times New Roman" panose="02020603050405020304" pitchFamily="18" charset="0"/>
              </a:rPr>
              <a:t>In het geval van Europa zullen de voorgestelde verhogingen van de militaire uitgaven het tekort aan arbeidskrachten als gevolg van de vergrijzing van de bevolking verergeren, gevolgen hebben voor de huidige en toekomstige overheidsfinanciering van de volksgezondheid en sociale zekerheid, en vraagtekens plaatsen bij de toezeggingen om de uitdagingen op het gebied van duurzaamheid aan te pakken. </a:t>
            </a:r>
          </a:p>
          <a:p>
            <a:r>
              <a:rPr lang="nl-NL" dirty="0">
                <a:latin typeface="+mj-lt"/>
                <a:ea typeface="Calibri" panose="020F0502020204030204" pitchFamily="34" charset="0"/>
                <a:cs typeface="Times New Roman" panose="02020603050405020304" pitchFamily="18" charset="0"/>
              </a:rPr>
              <a:t>Daarentegen hebben recente economische analyses aangetoond dat overheidssteun voor defensie-R&amp;D, in tegenstelling tot militaire uitgaven en als onderdeel van het benutten van mogelijkheden voor dubbel gebruik, kan leiden tot een toename van particuliere R&amp;D en daarmee ook tot macro-economische productiviteitswinst (Moretti et al., 2025). </a:t>
            </a:r>
          </a:p>
          <a:p>
            <a:r>
              <a:rPr lang="en-IE" dirty="0">
                <a:latin typeface="+mj-lt"/>
                <a:ea typeface="Calibri" panose="020F0502020204030204" pitchFamily="34" charset="0"/>
                <a:cs typeface="Times New Roman" panose="02020603050405020304" pitchFamily="18" charset="0"/>
              </a:rPr>
              <a:t>Biesen van den </a:t>
            </a:r>
            <a:r>
              <a:rPr lang="en-IE" dirty="0" err="1">
                <a:latin typeface="+mj-lt"/>
                <a:ea typeface="Calibri" panose="020F0502020204030204" pitchFamily="34" charset="0"/>
                <a:cs typeface="Times New Roman" panose="02020603050405020304" pitchFamily="18" charset="0"/>
              </a:rPr>
              <a:t>en</a:t>
            </a:r>
            <a:r>
              <a:rPr lang="en-IE" dirty="0">
                <a:latin typeface="+mj-lt"/>
                <a:ea typeface="Calibri" panose="020F0502020204030204" pitchFamily="34" charset="0"/>
                <a:cs typeface="Times New Roman" panose="02020603050405020304" pitchFamily="18" charset="0"/>
              </a:rPr>
              <a:t> Soete (2025), </a:t>
            </a:r>
            <a:r>
              <a:rPr lang="en-IE" dirty="0" err="1">
                <a:latin typeface="+mj-lt"/>
                <a:ea typeface="Calibri" panose="020F0502020204030204" pitchFamily="34" charset="0"/>
                <a:cs typeface="Times New Roman" panose="02020603050405020304" pitchFamily="18" charset="0"/>
              </a:rPr>
              <a:t>Gebruik</a:t>
            </a:r>
            <a:r>
              <a:rPr lang="en-IE" dirty="0">
                <a:latin typeface="+mj-lt"/>
                <a:ea typeface="Calibri" panose="020F0502020204030204" pitchFamily="34" charset="0"/>
                <a:cs typeface="Times New Roman" panose="02020603050405020304" pitchFamily="18" charset="0"/>
              </a:rPr>
              <a:t> </a:t>
            </a:r>
            <a:r>
              <a:rPr lang="en-IE" dirty="0" err="1">
                <a:latin typeface="+mj-lt"/>
                <a:ea typeface="Calibri" panose="020F0502020204030204" pitchFamily="34" charset="0"/>
                <a:cs typeface="Times New Roman" panose="02020603050405020304" pitchFamily="18" charset="0"/>
              </a:rPr>
              <a:t>bredere</a:t>
            </a:r>
            <a:r>
              <a:rPr lang="en-IE" dirty="0">
                <a:latin typeface="+mj-lt"/>
                <a:ea typeface="Calibri" panose="020F0502020204030204" pitchFamily="34" charset="0"/>
                <a:cs typeface="Times New Roman" panose="02020603050405020304" pitchFamily="18" charset="0"/>
              </a:rPr>
              <a:t> </a:t>
            </a:r>
            <a:r>
              <a:rPr lang="en-IE" dirty="0" err="1">
                <a:latin typeface="+mj-lt"/>
                <a:ea typeface="Calibri" panose="020F0502020204030204" pitchFamily="34" charset="0"/>
                <a:cs typeface="Times New Roman" panose="02020603050405020304" pitchFamily="18" charset="0"/>
              </a:rPr>
              <a:t>gelden</a:t>
            </a:r>
            <a:r>
              <a:rPr lang="en-IE" dirty="0">
                <a:latin typeface="+mj-lt"/>
                <a:ea typeface="Calibri" panose="020F0502020204030204" pitchFamily="34" charset="0"/>
                <a:cs typeface="Times New Roman" panose="02020603050405020304" pitchFamily="18" charset="0"/>
              </a:rPr>
              <a:t> </a:t>
            </a:r>
            <a:r>
              <a:rPr lang="en-IE" dirty="0" err="1">
                <a:latin typeface="+mj-lt"/>
                <a:ea typeface="Calibri" panose="020F0502020204030204" pitchFamily="34" charset="0"/>
                <a:cs typeface="Times New Roman" panose="02020603050405020304" pitchFamily="18" charset="0"/>
              </a:rPr>
              <a:t>defensie</a:t>
            </a:r>
            <a:r>
              <a:rPr lang="en-IE" dirty="0">
                <a:latin typeface="+mj-lt"/>
                <a:ea typeface="Calibri" panose="020F0502020204030204" pitchFamily="34" charset="0"/>
                <a:cs typeface="Times New Roman" panose="02020603050405020304" pitchFamily="18" charset="0"/>
              </a:rPr>
              <a:t> </a:t>
            </a:r>
            <a:r>
              <a:rPr lang="en-IE" dirty="0" err="1">
                <a:latin typeface="+mj-lt"/>
                <a:ea typeface="Calibri" panose="020F0502020204030204" pitchFamily="34" charset="0"/>
                <a:cs typeface="Times New Roman" panose="02020603050405020304" pitchFamily="18" charset="0"/>
              </a:rPr>
              <a:t>voor</a:t>
            </a:r>
            <a:r>
              <a:rPr lang="en-IE" dirty="0">
                <a:latin typeface="+mj-lt"/>
                <a:ea typeface="Calibri" panose="020F0502020204030204" pitchFamily="34" charset="0"/>
                <a:cs typeface="Times New Roman" panose="02020603050405020304" pitchFamily="18" charset="0"/>
              </a:rPr>
              <a:t> </a:t>
            </a:r>
            <a:r>
              <a:rPr lang="en-IE" dirty="0" err="1">
                <a:latin typeface="+mj-lt"/>
                <a:ea typeface="Calibri" panose="020F0502020204030204" pitchFamily="34" charset="0"/>
                <a:cs typeface="Times New Roman" panose="02020603050405020304" pitchFamily="18" charset="0"/>
              </a:rPr>
              <a:t>investeringen</a:t>
            </a:r>
            <a:r>
              <a:rPr lang="en-IE" dirty="0">
                <a:latin typeface="+mj-lt"/>
                <a:ea typeface="Calibri" panose="020F0502020204030204" pitchFamily="34" charset="0"/>
                <a:cs typeface="Times New Roman" panose="02020603050405020304" pitchFamily="18" charset="0"/>
              </a:rPr>
              <a:t> in </a:t>
            </a:r>
            <a:r>
              <a:rPr lang="en-IE" dirty="0" err="1">
                <a:latin typeface="+mj-lt"/>
                <a:ea typeface="Calibri" panose="020F0502020204030204" pitchFamily="34" charset="0"/>
                <a:cs typeface="Times New Roman" panose="02020603050405020304" pitchFamily="18" charset="0"/>
              </a:rPr>
              <a:t>chipindustrie</a:t>
            </a:r>
            <a:r>
              <a:rPr lang="en-IE" dirty="0">
                <a:latin typeface="+mj-lt"/>
                <a:ea typeface="Calibri" panose="020F0502020204030204" pitchFamily="34" charset="0"/>
                <a:cs typeface="Times New Roman" panose="02020603050405020304" pitchFamily="18" charset="0"/>
              </a:rPr>
              <a:t>, ESB, 11 September 2025 </a:t>
            </a:r>
            <a:r>
              <a:rPr lang="en-IE" dirty="0">
                <a:latin typeface="+mj-lt"/>
                <a:ea typeface="Calibri" panose="020F0502020204030204" pitchFamily="34" charset="0"/>
                <a:cs typeface="Times New Roman" panose="02020603050405020304" pitchFamily="18" charset="0"/>
                <a:hlinkClick r:id="rId2"/>
              </a:rPr>
              <a:t>https://esb.nu/gebruik-bredere-gelden-defensie-voor-investeringen-in-chipindustrie/</a:t>
            </a:r>
            <a:r>
              <a:rPr lang="en-IE" dirty="0">
                <a:latin typeface="+mj-lt"/>
                <a:ea typeface="Calibri" panose="020F0502020204030204" pitchFamily="34" charset="0"/>
                <a:cs typeface="Times New Roman" panose="02020603050405020304" pitchFamily="18" charset="0"/>
              </a:rPr>
              <a:t> e </a:t>
            </a:r>
          </a:p>
        </p:txBody>
      </p:sp>
    </p:spTree>
    <p:extLst>
      <p:ext uri="{BB962C8B-B14F-4D97-AF65-F5344CB8AC3E}">
        <p14:creationId xmlns:p14="http://schemas.microsoft.com/office/powerpoint/2010/main" val="3565220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2C53-906D-9B87-9AE3-5DA419DCFA55}"/>
              </a:ext>
            </a:extLst>
          </p:cNvPr>
          <p:cNvSpPr>
            <a:spLocks noGrp="1"/>
          </p:cNvSpPr>
          <p:nvPr>
            <p:ph type="title"/>
          </p:nvPr>
        </p:nvSpPr>
        <p:spPr/>
        <p:txBody>
          <a:bodyPr>
            <a:normAutofit fontScale="90000"/>
          </a:bodyPr>
          <a:lstStyle/>
          <a:p>
            <a:pPr algn="ctr"/>
            <a:r>
              <a:rPr lang="en-US" dirty="0"/>
              <a:t> </a:t>
            </a:r>
            <a:br>
              <a:rPr lang="en-US" dirty="0"/>
            </a:br>
            <a:r>
              <a:rPr lang="en-US" b="1" dirty="0"/>
              <a:t>Koppel </a:t>
            </a:r>
            <a:r>
              <a:rPr lang="en-US" b="1" dirty="0" err="1"/>
              <a:t>veiligheid</a:t>
            </a:r>
            <a:r>
              <a:rPr lang="en-US" b="1" dirty="0"/>
              <a:t> met </a:t>
            </a:r>
            <a:r>
              <a:rPr lang="en-US" b="1" dirty="0" err="1"/>
              <a:t>Europees</a:t>
            </a:r>
            <a:r>
              <a:rPr lang="en-US" b="1" dirty="0"/>
              <a:t> </a:t>
            </a:r>
            <a:r>
              <a:rPr lang="en-US" b="1" dirty="0" err="1"/>
              <a:t>regionaal</a:t>
            </a:r>
            <a:r>
              <a:rPr lang="en-US" b="1" dirty="0"/>
              <a:t> </a:t>
            </a:r>
            <a:r>
              <a:rPr lang="en-US" b="1" dirty="0" err="1"/>
              <a:t>beleid</a:t>
            </a:r>
            <a:endParaRPr lang="en-US" b="1" dirty="0"/>
          </a:p>
        </p:txBody>
      </p:sp>
      <p:sp>
        <p:nvSpPr>
          <p:cNvPr id="3" name="Content Placeholder 2">
            <a:extLst>
              <a:ext uri="{FF2B5EF4-FFF2-40B4-BE49-F238E27FC236}">
                <a16:creationId xmlns:a16="http://schemas.microsoft.com/office/drawing/2014/main" id="{6C280F63-F981-27D4-CBC2-22D1C56F0FA8}"/>
              </a:ext>
            </a:extLst>
          </p:cNvPr>
          <p:cNvSpPr>
            <a:spLocks noGrp="1"/>
          </p:cNvSpPr>
          <p:nvPr>
            <p:ph idx="1"/>
          </p:nvPr>
        </p:nvSpPr>
        <p:spPr/>
        <p:txBody>
          <a:bodyPr>
            <a:normAutofit fontScale="77500" lnSpcReduction="20000"/>
          </a:bodyPr>
          <a:lstStyle/>
          <a:p>
            <a:r>
              <a:rPr lang="nl-NL" dirty="0"/>
              <a:t>De geografische concentratie van bepaalde defensieproductie- en militaire faciliteiten is historisch ontstaan doordat EU-lidstaten hun defensiebudgetten vaak toewezen aan plaatsen in grensregio's en in de periferie van het land. </a:t>
            </a:r>
          </a:p>
          <a:p>
            <a:r>
              <a:rPr lang="nl-NL" dirty="0"/>
              <a:t>Veel vroegere defensiegerichte industriële beleidsmaatregelen kunnen achteraf worden beschouwd als nationale instrumenten voor “cohesiebeleid” avant la lettre. </a:t>
            </a:r>
          </a:p>
          <a:p>
            <a:r>
              <a:rPr lang="nl-NL" dirty="0"/>
              <a:t>Zouden zij niet ook een nieuwe rol kunnen spelen in het Europese cohesiebeleid: nu rechtstreeks bijdragen aan de veiligheid van Europa?</a:t>
            </a:r>
          </a:p>
          <a:p>
            <a:r>
              <a:rPr lang="nl-NL" dirty="0"/>
              <a:t>Kortom: waarom zouden we veiligheid niet als nieuw element toevoegen aan zowel het R&amp;D en Innovatiebeleid - als het cohesiebeleid, waardoor nu nieuwe synergieën kunnen ontstaan tussen twee traditioneel tegengestelde beleidsterreinen?</a:t>
            </a:r>
          </a:p>
          <a:p>
            <a:r>
              <a:rPr lang="nl-NL" dirty="0"/>
              <a:t>In concreto: wijs het INTERREG-programma's binnen EFRO-financiering (momenteel is 10 miljard euro toegewezen aan A, B, C en D in het kader van het MFK 2021-2027) uitsluitend toe aan de buitengrensregio's van de EU. </a:t>
            </a:r>
          </a:p>
          <a:p>
            <a:r>
              <a:rPr lang="en-GB" dirty="0"/>
              <a:t>D. Foray </a:t>
            </a:r>
            <a:r>
              <a:rPr lang="en-GB" dirty="0" err="1"/>
              <a:t>en</a:t>
            </a:r>
            <a:r>
              <a:rPr lang="en-GB" dirty="0"/>
              <a:t> L. Soete (2025), The essential role of place in security investment, FASE JRC Working paper, September. </a:t>
            </a:r>
            <a:endParaRPr lang="en-US" dirty="0"/>
          </a:p>
          <a:p>
            <a:endParaRPr lang="en-GB" dirty="0"/>
          </a:p>
          <a:p>
            <a:endParaRPr lang="en-US" dirty="0"/>
          </a:p>
          <a:p>
            <a:endParaRPr lang="en-US" dirty="0"/>
          </a:p>
        </p:txBody>
      </p:sp>
    </p:spTree>
    <p:extLst>
      <p:ext uri="{BB962C8B-B14F-4D97-AF65-F5344CB8AC3E}">
        <p14:creationId xmlns:p14="http://schemas.microsoft.com/office/powerpoint/2010/main" val="996486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548C8-2D5C-B461-A5D0-42DA8B94F31D}"/>
              </a:ext>
            </a:extLst>
          </p:cNvPr>
          <p:cNvSpPr>
            <a:spLocks noGrp="1"/>
          </p:cNvSpPr>
          <p:nvPr>
            <p:ph type="title"/>
          </p:nvPr>
        </p:nvSpPr>
        <p:spPr/>
        <p:txBody>
          <a:bodyPr/>
          <a:lstStyle/>
          <a:p>
            <a:pPr algn="ctr"/>
            <a:r>
              <a:rPr lang="en-US" b="1" dirty="0" err="1"/>
              <a:t>Enkele</a:t>
            </a:r>
            <a:r>
              <a:rPr lang="en-US" b="1" dirty="0"/>
              <a:t> </a:t>
            </a:r>
            <a:r>
              <a:rPr lang="en-US" b="1" dirty="0" err="1"/>
              <a:t>reflecties</a:t>
            </a:r>
            <a:r>
              <a:rPr lang="en-US" b="1" dirty="0"/>
              <a:t> </a:t>
            </a:r>
            <a:r>
              <a:rPr lang="en-US" b="1" dirty="0" err="1"/>
              <a:t>romd</a:t>
            </a:r>
            <a:r>
              <a:rPr lang="en-US" b="1" dirty="0"/>
              <a:t> de </a:t>
            </a:r>
            <a:r>
              <a:rPr lang="en-US" b="1" dirty="0" err="1"/>
              <a:t>Vlaamse</a:t>
            </a:r>
            <a:r>
              <a:rPr lang="en-US" b="1" dirty="0"/>
              <a:t> </a:t>
            </a:r>
            <a:r>
              <a:rPr lang="en-US" b="1" dirty="0" err="1"/>
              <a:t>situatie</a:t>
            </a:r>
            <a:endParaRPr lang="en-US" b="1" dirty="0"/>
          </a:p>
        </p:txBody>
      </p:sp>
      <p:sp>
        <p:nvSpPr>
          <p:cNvPr id="3" name="Content Placeholder 2">
            <a:extLst>
              <a:ext uri="{FF2B5EF4-FFF2-40B4-BE49-F238E27FC236}">
                <a16:creationId xmlns:a16="http://schemas.microsoft.com/office/drawing/2014/main" id="{32B696FA-E6E1-2E89-D3AC-65AAB8DB8F89}"/>
              </a:ext>
            </a:extLst>
          </p:cNvPr>
          <p:cNvSpPr>
            <a:spLocks noGrp="1"/>
          </p:cNvSpPr>
          <p:nvPr>
            <p:ph idx="1"/>
          </p:nvPr>
        </p:nvSpPr>
        <p:spPr/>
        <p:txBody>
          <a:bodyPr>
            <a:normAutofit fontScale="92500" lnSpcReduction="10000"/>
          </a:bodyPr>
          <a:lstStyle/>
          <a:p>
            <a:r>
              <a:rPr lang="en-US" dirty="0" err="1"/>
              <a:t>Stijgende</a:t>
            </a:r>
            <a:r>
              <a:rPr lang="en-US" dirty="0"/>
              <a:t> private </a:t>
            </a:r>
            <a:r>
              <a:rPr lang="en-US" dirty="0" err="1"/>
              <a:t>uitgaven</a:t>
            </a:r>
            <a:r>
              <a:rPr lang="en-US" dirty="0"/>
              <a:t> (2,71% van BBP) </a:t>
            </a:r>
            <a:r>
              <a:rPr lang="en-US" dirty="0" err="1"/>
              <a:t>en</a:t>
            </a:r>
            <a:r>
              <a:rPr lang="en-US" dirty="0"/>
              <a:t> </a:t>
            </a:r>
            <a:r>
              <a:rPr lang="en-US" dirty="0" err="1"/>
              <a:t>achterblijvende</a:t>
            </a:r>
            <a:r>
              <a:rPr lang="en-US" dirty="0"/>
              <a:t> </a:t>
            </a:r>
            <a:r>
              <a:rPr lang="en-US" dirty="0" err="1"/>
              <a:t>publieke</a:t>
            </a:r>
            <a:r>
              <a:rPr lang="en-US" dirty="0"/>
              <a:t> </a:t>
            </a:r>
            <a:r>
              <a:rPr lang="en-US" dirty="0" err="1"/>
              <a:t>uitgaven</a:t>
            </a:r>
            <a:r>
              <a:rPr lang="en-US" dirty="0"/>
              <a:t> (</a:t>
            </a:r>
            <a:r>
              <a:rPr lang="en-US" dirty="0" err="1"/>
              <a:t>gedaald</a:t>
            </a:r>
            <a:r>
              <a:rPr lang="en-US" dirty="0"/>
              <a:t> </a:t>
            </a:r>
            <a:r>
              <a:rPr lang="en-US" dirty="0" err="1"/>
              <a:t>naar</a:t>
            </a:r>
            <a:r>
              <a:rPr lang="en-US" dirty="0"/>
              <a:t> 0,81% van BBP) </a:t>
            </a:r>
            <a:r>
              <a:rPr lang="en-US" dirty="0" err="1"/>
              <a:t>zoals</a:t>
            </a:r>
            <a:r>
              <a:rPr lang="en-US" dirty="0"/>
              <a:t> </a:t>
            </a:r>
            <a:r>
              <a:rPr lang="en-US" dirty="0" err="1"/>
              <a:t>beargumenteerd</a:t>
            </a:r>
            <a:r>
              <a:rPr lang="en-US" dirty="0"/>
              <a:t> in VOKA rapport: “</a:t>
            </a:r>
            <a:r>
              <a:rPr lang="en-US" dirty="0" err="1"/>
              <a:t>Drie</a:t>
            </a:r>
            <a:r>
              <a:rPr lang="en-US" dirty="0"/>
              <a:t> </a:t>
            </a:r>
            <a:r>
              <a:rPr lang="en-US" dirty="0" err="1"/>
              <a:t>wegen</a:t>
            </a:r>
            <a:r>
              <a:rPr lang="en-US" dirty="0"/>
              <a:t> </a:t>
            </a:r>
            <a:r>
              <a:rPr lang="en-US" dirty="0" err="1"/>
              <a:t>naar</a:t>
            </a:r>
            <a:r>
              <a:rPr lang="en-US" dirty="0"/>
              <a:t> </a:t>
            </a:r>
            <a:r>
              <a:rPr lang="en-US" dirty="0" err="1"/>
              <a:t>productivitietsgroei</a:t>
            </a:r>
            <a:r>
              <a:rPr lang="en-US" dirty="0"/>
              <a:t>”… maar quid wat de </a:t>
            </a:r>
            <a:r>
              <a:rPr lang="en-US" dirty="0" err="1"/>
              <a:t>indirecte</a:t>
            </a:r>
            <a:r>
              <a:rPr lang="en-US" dirty="0"/>
              <a:t> </a:t>
            </a:r>
            <a:r>
              <a:rPr lang="en-US" dirty="0" err="1"/>
              <a:t>fiscale</a:t>
            </a:r>
            <a:r>
              <a:rPr lang="en-US" dirty="0"/>
              <a:t> </a:t>
            </a:r>
            <a:r>
              <a:rPr lang="en-US" dirty="0" err="1"/>
              <a:t>overheidsteun</a:t>
            </a:r>
            <a:r>
              <a:rPr lang="en-US" dirty="0"/>
              <a:t> </a:t>
            </a:r>
            <a:r>
              <a:rPr lang="en-US" dirty="0" err="1"/>
              <a:t>betreft</a:t>
            </a:r>
            <a:r>
              <a:rPr lang="en-US" dirty="0"/>
              <a:t> die </a:t>
            </a:r>
            <a:r>
              <a:rPr lang="en-US" dirty="0" err="1"/>
              <a:t>sinds</a:t>
            </a:r>
            <a:r>
              <a:rPr lang="en-US" dirty="0"/>
              <a:t> 2015 </a:t>
            </a:r>
            <a:r>
              <a:rPr lang="en-US" dirty="0" err="1"/>
              <a:t>beschouwd</a:t>
            </a:r>
            <a:r>
              <a:rPr lang="en-US" dirty="0"/>
              <a:t> </a:t>
            </a:r>
            <a:r>
              <a:rPr lang="en-US" dirty="0" err="1"/>
              <a:t>wordt</a:t>
            </a:r>
            <a:r>
              <a:rPr lang="en-US" dirty="0"/>
              <a:t> </a:t>
            </a:r>
            <a:r>
              <a:rPr lang="en-US" dirty="0" err="1"/>
              <a:t>als</a:t>
            </a:r>
            <a:r>
              <a:rPr lang="en-US" dirty="0"/>
              <a:t> eigen </a:t>
            </a:r>
            <a:r>
              <a:rPr lang="en-US" dirty="0" err="1"/>
              <a:t>ondernemingsinvestering</a:t>
            </a:r>
            <a:r>
              <a:rPr lang="en-US" dirty="0"/>
              <a:t>? </a:t>
            </a:r>
          </a:p>
          <a:p>
            <a:r>
              <a:rPr lang="en-US" dirty="0"/>
              <a:t>Vind </a:t>
            </a:r>
            <a:r>
              <a:rPr lang="en-US" dirty="0" err="1"/>
              <a:t>ik</a:t>
            </a:r>
            <a:r>
              <a:rPr lang="en-US" dirty="0"/>
              <a:t> </a:t>
            </a:r>
            <a:r>
              <a:rPr lang="en-US" dirty="0" err="1"/>
              <a:t>enigszins</a:t>
            </a:r>
            <a:r>
              <a:rPr lang="en-US" dirty="0"/>
              <a:t> </a:t>
            </a:r>
            <a:r>
              <a:rPr lang="en-US" dirty="0" err="1"/>
              <a:t>problematisch</a:t>
            </a:r>
            <a:r>
              <a:rPr lang="en-US" dirty="0"/>
              <a:t>, want </a:t>
            </a:r>
          </a:p>
          <a:p>
            <a:pPr lvl="1"/>
            <a:r>
              <a:rPr lang="en-US" dirty="0" err="1"/>
              <a:t>Wellicht</a:t>
            </a:r>
            <a:r>
              <a:rPr lang="en-US" dirty="0"/>
              <a:t> </a:t>
            </a:r>
            <a:r>
              <a:rPr lang="en-US" dirty="0" err="1"/>
              <a:t>vormt</a:t>
            </a:r>
            <a:r>
              <a:rPr lang="en-US" dirty="0"/>
              <a:t> de </a:t>
            </a:r>
            <a:r>
              <a:rPr lang="en-US" dirty="0" err="1"/>
              <a:t>fiscale</a:t>
            </a:r>
            <a:r>
              <a:rPr lang="en-US" dirty="0"/>
              <a:t> </a:t>
            </a:r>
            <a:r>
              <a:rPr lang="en-US" dirty="0" err="1"/>
              <a:t>steun</a:t>
            </a:r>
            <a:r>
              <a:rPr lang="en-US" dirty="0"/>
              <a:t> </a:t>
            </a:r>
            <a:r>
              <a:rPr lang="en-US" dirty="0" err="1"/>
              <a:t>een</a:t>
            </a:r>
            <a:r>
              <a:rPr lang="en-US" dirty="0"/>
              <a:t> van de </a:t>
            </a:r>
            <a:r>
              <a:rPr lang="en-US" dirty="0" err="1"/>
              <a:t>basisfactoren</a:t>
            </a:r>
            <a:r>
              <a:rPr lang="en-US" dirty="0"/>
              <a:t> </a:t>
            </a:r>
            <a:r>
              <a:rPr lang="en-US" dirty="0" err="1"/>
              <a:t>voor</a:t>
            </a:r>
            <a:r>
              <a:rPr lang="en-US" dirty="0"/>
              <a:t> de </a:t>
            </a:r>
            <a:r>
              <a:rPr lang="en-US" dirty="0" err="1"/>
              <a:t>hoge</a:t>
            </a:r>
            <a:r>
              <a:rPr lang="en-US" dirty="0"/>
              <a:t> private O&amp;O </a:t>
            </a:r>
            <a:r>
              <a:rPr lang="en-US" dirty="0" err="1"/>
              <a:t>investeringen</a:t>
            </a:r>
            <a:r>
              <a:rPr lang="en-US" dirty="0"/>
              <a:t> in Vlaanderen; </a:t>
            </a:r>
          </a:p>
          <a:p>
            <a:pPr lvl="1"/>
            <a:r>
              <a:rPr lang="nl-NL" dirty="0"/>
              <a:t>En de fiscale steun voor onderzoekers via vrijstelling van bedrijfsvoorheffing op de lonen van onderzoekers bij de SOCs en universiteiten, een bijkomende factor;</a:t>
            </a:r>
            <a:endParaRPr lang="en-US" dirty="0"/>
          </a:p>
          <a:p>
            <a:pPr lvl="1"/>
            <a:r>
              <a:rPr lang="en-US" dirty="0"/>
              <a:t>door </a:t>
            </a:r>
            <a:r>
              <a:rPr lang="en-US" dirty="0" err="1"/>
              <a:t>hier</a:t>
            </a:r>
            <a:r>
              <a:rPr lang="en-US" dirty="0"/>
              <a:t> </a:t>
            </a:r>
            <a:r>
              <a:rPr lang="en-US" dirty="0" err="1"/>
              <a:t>expliciet</a:t>
            </a:r>
            <a:r>
              <a:rPr lang="en-US" dirty="0"/>
              <a:t> </a:t>
            </a:r>
            <a:r>
              <a:rPr lang="en-US" dirty="0" err="1"/>
              <a:t>geen</a:t>
            </a:r>
            <a:r>
              <a:rPr lang="en-US" dirty="0"/>
              <a:t> </a:t>
            </a:r>
            <a:r>
              <a:rPr lang="en-US" dirty="0" err="1"/>
              <a:t>rekening</a:t>
            </a:r>
            <a:r>
              <a:rPr lang="en-US" dirty="0"/>
              <a:t> mee </a:t>
            </a:r>
            <a:r>
              <a:rPr lang="en-US" dirty="0" err="1"/>
              <a:t>te</a:t>
            </a:r>
            <a:r>
              <a:rPr lang="en-US" dirty="0"/>
              <a:t> </a:t>
            </a:r>
            <a:r>
              <a:rPr lang="en-US" dirty="0" err="1"/>
              <a:t>houden</a:t>
            </a:r>
            <a:r>
              <a:rPr lang="en-US" dirty="0"/>
              <a:t> </a:t>
            </a:r>
            <a:r>
              <a:rPr lang="en-US" dirty="0" err="1"/>
              <a:t>opent</a:t>
            </a:r>
            <a:r>
              <a:rPr lang="en-US" dirty="0"/>
              <a:t> men de </a:t>
            </a:r>
            <a:r>
              <a:rPr lang="en-US" dirty="0" err="1"/>
              <a:t>weg</a:t>
            </a:r>
            <a:r>
              <a:rPr lang="en-US" dirty="0"/>
              <a:t> in de </a:t>
            </a:r>
            <a:r>
              <a:rPr lang="en-US" dirty="0" err="1"/>
              <a:t>huidige</a:t>
            </a:r>
            <a:r>
              <a:rPr lang="en-US" dirty="0"/>
              <a:t>  </a:t>
            </a:r>
            <a:r>
              <a:rPr lang="en-US" dirty="0" err="1"/>
              <a:t>begrotingsdiscussie</a:t>
            </a:r>
            <a:r>
              <a:rPr lang="en-US" dirty="0"/>
              <a:t> </a:t>
            </a:r>
            <a:r>
              <a:rPr lang="en-US" dirty="0" err="1"/>
              <a:t>naar</a:t>
            </a:r>
            <a:r>
              <a:rPr lang="en-US" dirty="0"/>
              <a:t> </a:t>
            </a:r>
            <a:r>
              <a:rPr lang="en-US" dirty="0" err="1"/>
              <a:t>voorstellen</a:t>
            </a:r>
            <a:r>
              <a:rPr lang="en-US" dirty="0"/>
              <a:t> om </a:t>
            </a:r>
            <a:r>
              <a:rPr lang="en-US" dirty="0" err="1"/>
              <a:t>te</a:t>
            </a:r>
            <a:r>
              <a:rPr lang="en-US" dirty="0"/>
              <a:t> </a:t>
            </a:r>
            <a:r>
              <a:rPr lang="en-US" dirty="0" err="1"/>
              <a:t>bezuinigingen</a:t>
            </a:r>
            <a:r>
              <a:rPr lang="en-US" dirty="0"/>
              <a:t> op </a:t>
            </a:r>
            <a:r>
              <a:rPr lang="en-US" dirty="0" err="1"/>
              <a:t>deze</a:t>
            </a:r>
            <a:r>
              <a:rPr lang="en-US" dirty="0"/>
              <a:t> </a:t>
            </a:r>
            <a:r>
              <a:rPr lang="en-US" dirty="0" err="1"/>
              <a:t>steun</a:t>
            </a:r>
            <a:r>
              <a:rPr lang="en-US" dirty="0"/>
              <a:t> (</a:t>
            </a:r>
            <a:r>
              <a:rPr lang="en-US" dirty="0" err="1"/>
              <a:t>zie</a:t>
            </a:r>
            <a:r>
              <a:rPr lang="en-US" dirty="0"/>
              <a:t> </a:t>
            </a:r>
            <a:r>
              <a:rPr lang="en-US" dirty="0" err="1"/>
              <a:t>b.v</a:t>
            </a:r>
            <a:r>
              <a:rPr lang="en-US" dirty="0"/>
              <a:t> </a:t>
            </a:r>
            <a:r>
              <a:rPr lang="en-US" dirty="0" err="1"/>
              <a:t>recente</a:t>
            </a:r>
            <a:r>
              <a:rPr lang="en-US" dirty="0"/>
              <a:t> </a:t>
            </a:r>
            <a:r>
              <a:rPr lang="en-US" dirty="0" err="1"/>
              <a:t>commentaar</a:t>
            </a:r>
            <a:r>
              <a:rPr lang="en-US" dirty="0"/>
              <a:t> van Koen </a:t>
            </a:r>
            <a:r>
              <a:rPr lang="en-US" dirty="0" err="1"/>
              <a:t>Geens</a:t>
            </a:r>
            <a:r>
              <a:rPr lang="en-US" dirty="0"/>
              <a:t> in De </a:t>
            </a:r>
            <a:r>
              <a:rPr lang="en-US" dirty="0" err="1"/>
              <a:t>Afspraak</a:t>
            </a:r>
            <a:r>
              <a:rPr lang="en-US" dirty="0"/>
              <a:t> 15/10/2025). </a:t>
            </a:r>
          </a:p>
          <a:p>
            <a:endParaRPr lang="en-US" dirty="0"/>
          </a:p>
          <a:p>
            <a:endParaRPr lang="en-US" dirty="0"/>
          </a:p>
        </p:txBody>
      </p:sp>
    </p:spTree>
    <p:extLst>
      <p:ext uri="{BB962C8B-B14F-4D97-AF65-F5344CB8AC3E}">
        <p14:creationId xmlns:p14="http://schemas.microsoft.com/office/powerpoint/2010/main" val="3142728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0539-2520-5748-8755-43A9CA0A7DD3}"/>
              </a:ext>
            </a:extLst>
          </p:cNvPr>
          <p:cNvSpPr>
            <a:spLocks noGrp="1"/>
          </p:cNvSpPr>
          <p:nvPr>
            <p:ph type="title"/>
          </p:nvPr>
        </p:nvSpPr>
        <p:spPr/>
        <p:txBody>
          <a:bodyPr/>
          <a:lstStyle/>
          <a:p>
            <a:pPr algn="ctr"/>
            <a:r>
              <a:rPr lang="en-US" b="1" dirty="0"/>
              <a:t>De </a:t>
            </a:r>
            <a:r>
              <a:rPr lang="en-US" b="1" dirty="0" err="1"/>
              <a:t>Vlaamse</a:t>
            </a:r>
            <a:r>
              <a:rPr lang="en-US" b="1" dirty="0"/>
              <a:t> </a:t>
            </a:r>
            <a:r>
              <a:rPr lang="en-US" b="1" dirty="0" err="1"/>
              <a:t>innovatie</a:t>
            </a:r>
            <a:r>
              <a:rPr lang="en-US" b="1" dirty="0"/>
              <a:t> paradox</a:t>
            </a:r>
          </a:p>
        </p:txBody>
      </p:sp>
      <p:sp>
        <p:nvSpPr>
          <p:cNvPr id="3" name="Content Placeholder 2">
            <a:extLst>
              <a:ext uri="{FF2B5EF4-FFF2-40B4-BE49-F238E27FC236}">
                <a16:creationId xmlns:a16="http://schemas.microsoft.com/office/drawing/2014/main" id="{C2114A4A-F742-8CDC-5934-438DAB39D2B4}"/>
              </a:ext>
            </a:extLst>
          </p:cNvPr>
          <p:cNvSpPr>
            <a:spLocks noGrp="1"/>
          </p:cNvSpPr>
          <p:nvPr>
            <p:ph idx="1"/>
          </p:nvPr>
        </p:nvSpPr>
        <p:spPr/>
        <p:txBody>
          <a:bodyPr>
            <a:normAutofit fontScale="85000" lnSpcReduction="20000"/>
          </a:bodyPr>
          <a:lstStyle/>
          <a:p>
            <a:r>
              <a:rPr lang="nl-NL" dirty="0"/>
              <a:t>Belangrijk om te onthouden dat feit dat nieuw idee werkt op technologisch gebied, niet noodzakelijkerwijs betekent dat het ook werkt op economisch gebied. </a:t>
            </a:r>
          </a:p>
          <a:p>
            <a:r>
              <a:rPr lang="nl-NL" dirty="0"/>
              <a:t>De c</a:t>
            </a:r>
            <a:r>
              <a:rPr lang="en-US" dirty="0" err="1"/>
              <a:t>onclusie</a:t>
            </a:r>
            <a:r>
              <a:rPr lang="en-US" dirty="0"/>
              <a:t> </a:t>
            </a:r>
            <a:r>
              <a:rPr lang="en-US" dirty="0" err="1"/>
              <a:t>dat</a:t>
            </a:r>
            <a:r>
              <a:rPr lang="en-US" dirty="0"/>
              <a:t> </a:t>
            </a:r>
            <a:r>
              <a:rPr lang="en-US" dirty="0" err="1"/>
              <a:t>hoge</a:t>
            </a:r>
            <a:r>
              <a:rPr lang="en-US" dirty="0"/>
              <a:t> R&amp;D </a:t>
            </a:r>
            <a:r>
              <a:rPr lang="en-US" dirty="0" err="1"/>
              <a:t>intensiteit</a:t>
            </a:r>
            <a:r>
              <a:rPr lang="en-US" dirty="0"/>
              <a:t> </a:t>
            </a:r>
            <a:r>
              <a:rPr lang="en-US" dirty="0" err="1"/>
              <a:t>leidt</a:t>
            </a:r>
            <a:r>
              <a:rPr lang="en-US" dirty="0"/>
              <a:t> tot </a:t>
            </a:r>
            <a:r>
              <a:rPr lang="en-US" dirty="0" err="1"/>
              <a:t>hoge</a:t>
            </a:r>
            <a:r>
              <a:rPr lang="en-US" dirty="0"/>
              <a:t> </a:t>
            </a:r>
            <a:r>
              <a:rPr lang="en-US" dirty="0" err="1"/>
              <a:t>productiviteitsgroei</a:t>
            </a:r>
            <a:r>
              <a:rPr lang="en-US" dirty="0"/>
              <a:t> is </a:t>
            </a:r>
            <a:r>
              <a:rPr lang="en-US" dirty="0" err="1"/>
              <a:t>voor</a:t>
            </a:r>
            <a:r>
              <a:rPr lang="en-US" dirty="0"/>
              <a:t> </a:t>
            </a:r>
            <a:r>
              <a:rPr lang="en-US" dirty="0" err="1"/>
              <a:t>kleine</a:t>
            </a:r>
            <a:r>
              <a:rPr lang="en-US" dirty="0"/>
              <a:t> regio </a:t>
            </a:r>
            <a:r>
              <a:rPr lang="en-US" dirty="0" err="1"/>
              <a:t>als</a:t>
            </a:r>
            <a:r>
              <a:rPr lang="en-US" dirty="0"/>
              <a:t> Vlaanderen open </a:t>
            </a:r>
            <a:r>
              <a:rPr lang="en-US" dirty="0" err="1"/>
              <a:t>voor</a:t>
            </a:r>
            <a:r>
              <a:rPr lang="en-US" dirty="0"/>
              <a:t> </a:t>
            </a:r>
            <a:r>
              <a:rPr lang="en-US" dirty="0" err="1"/>
              <a:t>discussie</a:t>
            </a:r>
            <a:r>
              <a:rPr lang="en-US" dirty="0"/>
              <a:t>. </a:t>
            </a:r>
          </a:p>
          <a:p>
            <a:r>
              <a:rPr lang="en-US" dirty="0"/>
              <a:t>TRL 7, 8 </a:t>
            </a:r>
            <a:r>
              <a:rPr lang="en-US" dirty="0" err="1"/>
              <a:t>en</a:t>
            </a:r>
            <a:r>
              <a:rPr lang="en-US" dirty="0"/>
              <a:t> 9 </a:t>
            </a:r>
            <a:r>
              <a:rPr lang="en-US" dirty="0" err="1"/>
              <a:t>kunnen</a:t>
            </a:r>
            <a:r>
              <a:rPr lang="en-US" dirty="0"/>
              <a:t> </a:t>
            </a:r>
            <a:r>
              <a:rPr lang="en-US" dirty="0" err="1"/>
              <a:t>beschouwd</a:t>
            </a:r>
            <a:r>
              <a:rPr lang="en-US" dirty="0"/>
              <a:t> </a:t>
            </a:r>
            <a:r>
              <a:rPr lang="en-US" dirty="0" err="1"/>
              <a:t>worden</a:t>
            </a:r>
            <a:r>
              <a:rPr lang="en-US" dirty="0"/>
              <a:t> </a:t>
            </a:r>
            <a:r>
              <a:rPr lang="en-US" dirty="0" err="1"/>
              <a:t>als</a:t>
            </a:r>
            <a:r>
              <a:rPr lang="en-US" dirty="0"/>
              <a:t> </a:t>
            </a:r>
            <a:r>
              <a:rPr lang="en-US" dirty="0" err="1"/>
              <a:t>deel</a:t>
            </a:r>
            <a:r>
              <a:rPr lang="en-US" dirty="0"/>
              <a:t> van het </a:t>
            </a:r>
            <a:r>
              <a:rPr lang="en-US" dirty="0" err="1"/>
              <a:t>innovatie</a:t>
            </a:r>
            <a:r>
              <a:rPr lang="en-US" dirty="0"/>
              <a:t> </a:t>
            </a:r>
            <a:r>
              <a:rPr lang="en-US" dirty="0" err="1"/>
              <a:t>onderzoekproces</a:t>
            </a:r>
            <a:r>
              <a:rPr lang="en-US" dirty="0"/>
              <a:t> </a:t>
            </a:r>
            <a:r>
              <a:rPr lang="en-US" dirty="0" err="1"/>
              <a:t>verschillend</a:t>
            </a:r>
            <a:r>
              <a:rPr lang="en-US" dirty="0"/>
              <a:t> van het </a:t>
            </a:r>
            <a:r>
              <a:rPr lang="en-US" dirty="0" err="1"/>
              <a:t>technologie</a:t>
            </a:r>
            <a:r>
              <a:rPr lang="en-US" dirty="0"/>
              <a:t> </a:t>
            </a:r>
            <a:r>
              <a:rPr lang="en-US" dirty="0" err="1"/>
              <a:t>onderzoekproces</a:t>
            </a:r>
            <a:r>
              <a:rPr lang="en-US" dirty="0"/>
              <a:t>. </a:t>
            </a:r>
            <a:r>
              <a:rPr lang="nl-NL" dirty="0"/>
              <a:t>Terwijl een technologische uitvinding een prestatie is die wordt gemeten aan de hand van de technische prestaties (bv een patent), is een innovatie een prestatie die gemeten wordt aan de hand van consumentensurplus en de extra winst die wordt gemaakt. </a:t>
            </a:r>
          </a:p>
          <a:p>
            <a:r>
              <a:rPr lang="nl-NL" dirty="0"/>
              <a:t>Het innovatieproces in de huidige digitale wereld is ‘unbounded’. Het vindt niet zozeer plaats in de technische maar in de economische sfeer: het is een proces van economische “ontdekking” dat onthult wat wel en wat niet werkt vanuit economisch oogpunt.</a:t>
            </a:r>
          </a:p>
        </p:txBody>
      </p:sp>
    </p:spTree>
    <p:extLst>
      <p:ext uri="{BB962C8B-B14F-4D97-AF65-F5344CB8AC3E}">
        <p14:creationId xmlns:p14="http://schemas.microsoft.com/office/powerpoint/2010/main" val="3033228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F5CC-6FE1-AA5E-4D02-33C1D3215A2B}"/>
              </a:ext>
            </a:extLst>
          </p:cNvPr>
          <p:cNvSpPr>
            <a:spLocks noGrp="1"/>
          </p:cNvSpPr>
          <p:nvPr>
            <p:ph type="title"/>
          </p:nvPr>
        </p:nvSpPr>
        <p:spPr/>
        <p:txBody>
          <a:bodyPr/>
          <a:lstStyle/>
          <a:p>
            <a:pPr algn="ctr"/>
            <a:r>
              <a:rPr lang="en-US" b="1" dirty="0" err="1"/>
              <a:t>Conclusies</a:t>
            </a:r>
            <a:r>
              <a:rPr lang="en-US" dirty="0"/>
              <a:t> </a:t>
            </a:r>
          </a:p>
        </p:txBody>
      </p:sp>
      <p:sp>
        <p:nvSpPr>
          <p:cNvPr id="3" name="Content Placeholder 2">
            <a:extLst>
              <a:ext uri="{FF2B5EF4-FFF2-40B4-BE49-F238E27FC236}">
                <a16:creationId xmlns:a16="http://schemas.microsoft.com/office/drawing/2014/main" id="{0E554FA6-9877-EE45-D0FA-587E1F822ED6}"/>
              </a:ext>
            </a:extLst>
          </p:cNvPr>
          <p:cNvSpPr>
            <a:spLocks noGrp="1"/>
          </p:cNvSpPr>
          <p:nvPr>
            <p:ph idx="1"/>
          </p:nvPr>
        </p:nvSpPr>
        <p:spPr/>
        <p:txBody>
          <a:bodyPr>
            <a:normAutofit fontScale="85000" lnSpcReduction="20000"/>
          </a:bodyPr>
          <a:lstStyle/>
          <a:p>
            <a:r>
              <a:rPr lang="nl-NL" dirty="0"/>
              <a:t>Kernvraag bij innovatie is voor ondernemers is of concretisering van een nieuw idee in de vorm van een product, proces of bedrijfsmodel door gebruikers zal worden omarmd en wat de kosten en winsten zullen zijn. </a:t>
            </a:r>
          </a:p>
          <a:p>
            <a:r>
              <a:rPr lang="nl-NL" dirty="0"/>
              <a:t>Resultaat zal dus niet alleen persoonsgebonden zijn (denk aan de heroïïsche Schumpeteriaanse ondernemer), maar ook contextspecifiek... En hoe is die huidige Vlaamse/Belgische context?</a:t>
            </a:r>
          </a:p>
          <a:p>
            <a:r>
              <a:rPr lang="nl-NL" dirty="0"/>
              <a:t>Toevallig reis ik morgen naar Malaga Tech Park om er de nieuwe IMEC investering te becommentariëren. Focus aldaar op cybersecurity, financiering: Europees, landelijk en regionaal/lokaal...  Onderdeel van inhaalslag. </a:t>
            </a:r>
            <a:endParaRPr lang="en-US" dirty="0"/>
          </a:p>
          <a:p>
            <a:r>
              <a:rPr lang="nl-NL" dirty="0"/>
              <a:t>Geef prioriteit aan innovatie op het gebied van AI in de publieke sector (GovTech) om de productiviteitskloof in Europa te dichten en tegelijkertijd het publieke vertrouwen te behouden door middel van transparante Inoovatie Assessment kaders. Ondersteun daarnaast particulier ondernemerschap op het gebied van AI.</a:t>
            </a:r>
          </a:p>
          <a:p>
            <a:endParaRPr lang="en-US" dirty="0"/>
          </a:p>
        </p:txBody>
      </p:sp>
    </p:spTree>
    <p:extLst>
      <p:ext uri="{BB962C8B-B14F-4D97-AF65-F5344CB8AC3E}">
        <p14:creationId xmlns:p14="http://schemas.microsoft.com/office/powerpoint/2010/main" val="40674931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1456</TotalTime>
  <Words>3821</Words>
  <Application>Microsoft Office PowerPoint</Application>
  <PresentationFormat>Widescreen</PresentationFormat>
  <Paragraphs>137</Paragraphs>
  <Slides>17</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Calibri</vt:lpstr>
      <vt:lpstr>Cambria Math</vt:lpstr>
      <vt:lpstr>Office Theme</vt:lpstr>
      <vt:lpstr>Draghi voorbij: op zoek naar duurzame productiviteitsgroei</vt:lpstr>
      <vt:lpstr>Draghi voorbij…</vt:lpstr>
      <vt:lpstr>Een jaar later</vt:lpstr>
      <vt:lpstr>Een vijftal reflecties</vt:lpstr>
      <vt:lpstr>1. Duurzame productiviteitsgroei</vt:lpstr>
      <vt:lpstr>Decarbonisatie als groei gemodelleerd </vt:lpstr>
      <vt:lpstr>2. Publieke R&amp;D in Europa</vt:lpstr>
      <vt:lpstr>State versus federal source of R&amp;D funding in the EU and US (Figure 9 in Draghi)</vt:lpstr>
      <vt:lpstr>3. Europees vs nationaal industriebeleid</vt:lpstr>
      <vt:lpstr>4. Innovatie en creatieve destructie in Europa</vt:lpstr>
      <vt:lpstr>Draghi over AI</vt:lpstr>
      <vt:lpstr>5. Security als nieuwe Europese R&amp;D én innovatie uitdaging </vt:lpstr>
      <vt:lpstr>Belang van dual use R&amp;D</vt:lpstr>
      <vt:lpstr>  Koppel veiligheid met Europees regionaal beleid</vt:lpstr>
      <vt:lpstr>Enkele reflecties romd de Vlaamse situatie</vt:lpstr>
      <vt:lpstr>De Vlaamse innovatie paradox</vt:lpstr>
      <vt:lpstr>Conclusies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Soete, Luc (MERIT)</dc:creator>
  <cp:lastModifiedBy>Soete, Luc (MERIT)</cp:lastModifiedBy>
  <cp:revision>20</cp:revision>
  <dcterms:created xsi:type="dcterms:W3CDTF">2025-09-18T12:28:39Z</dcterms:created>
  <dcterms:modified xsi:type="dcterms:W3CDTF">2025-10-20T14:35:39Z</dcterms:modified>
</cp:coreProperties>
</file>