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8" r:id="rId3"/>
    <p:sldId id="257" r:id="rId4"/>
    <p:sldId id="259" r:id="rId5"/>
    <p:sldId id="262" r:id="rId6"/>
    <p:sldId id="283" r:id="rId7"/>
    <p:sldId id="266" r:id="rId8"/>
    <p:sldId id="284" r:id="rId9"/>
    <p:sldId id="276" r:id="rId10"/>
    <p:sldId id="280" r:id="rId11"/>
    <p:sldId id="282" r:id="rId12"/>
    <p:sldId id="260" r:id="rId13"/>
    <p:sldId id="264" r:id="rId14"/>
    <p:sldId id="263" r:id="rId15"/>
    <p:sldId id="265" r:id="rId16"/>
    <p:sldId id="273" r:id="rId17"/>
    <p:sldId id="275" r:id="rId1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58" autoAdjust="0"/>
    <p:restoredTop sz="94660"/>
  </p:normalViewPr>
  <p:slideViewPr>
    <p:cSldViewPr snapToGrid="0">
      <p:cViewPr varScale="1">
        <p:scale>
          <a:sx n="79" d="100"/>
          <a:sy n="79" d="100"/>
        </p:scale>
        <p:origin x="619"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0158491\Desktop\tech%20ai.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u0158491\Desktop\tech%20ai.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u0158491\Desktop\tech%20ai.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u0158491\Desktop\tech%20ai.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BE" dirty="0" err="1"/>
              <a:t>Number</a:t>
            </a:r>
            <a:r>
              <a:rPr lang="nl-BE" dirty="0"/>
              <a:t> of AI users </a:t>
            </a:r>
            <a:r>
              <a:rPr lang="nl-BE" dirty="0" err="1"/>
              <a:t>by</a:t>
            </a:r>
            <a:r>
              <a:rPr lang="nl-BE" dirty="0"/>
              <a:t> </a:t>
            </a:r>
            <a:r>
              <a:rPr lang="nl-BE" dirty="0" err="1"/>
              <a:t>year</a:t>
            </a:r>
            <a:endParaRPr lang="nl-BE" dirty="0"/>
          </a:p>
        </c:rich>
      </c:tx>
      <c:layout>
        <c:manualLayout>
          <c:xMode val="edge"/>
          <c:yMode val="edge"/>
          <c:x val="0.30006101738460222"/>
          <c:y val="2.377260474043521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BE"/>
        </a:p>
      </c:txPr>
    </c:title>
    <c:autoTitleDeleted val="0"/>
    <c:plotArea>
      <c:layout>
        <c:manualLayout>
          <c:layoutTarget val="inner"/>
          <c:xMode val="edge"/>
          <c:yMode val="edge"/>
          <c:x val="8.2660969671760121E-2"/>
          <c:y val="0.17856197735659399"/>
          <c:w val="0.8906343667037766"/>
          <c:h val="0.68476519990163387"/>
        </c:manualLayout>
      </c:layout>
      <c:barChart>
        <c:barDir val="col"/>
        <c:grouping val="clustered"/>
        <c:varyColors val="0"/>
        <c:ser>
          <c:idx val="0"/>
          <c:order val="0"/>
          <c:tx>
            <c:strRef>
              <c:f>Sheet3!$D$20</c:f>
              <c:strCache>
                <c:ptCount val="1"/>
                <c:pt idx="0">
                  <c:v>AI users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Sheet3!$C$21:$C$23</c:f>
              <c:numCache>
                <c:formatCode>General</c:formatCode>
                <c:ptCount val="3"/>
                <c:pt idx="0">
                  <c:v>2021</c:v>
                </c:pt>
                <c:pt idx="1">
                  <c:v>2022</c:v>
                </c:pt>
                <c:pt idx="2">
                  <c:v>2023</c:v>
                </c:pt>
              </c:numCache>
            </c:numRef>
          </c:cat>
          <c:val>
            <c:numRef>
              <c:f>Sheet3!$D$21:$D$23</c:f>
              <c:numCache>
                <c:formatCode>General</c:formatCode>
                <c:ptCount val="3"/>
                <c:pt idx="0">
                  <c:v>544</c:v>
                </c:pt>
                <c:pt idx="1">
                  <c:v>657</c:v>
                </c:pt>
                <c:pt idx="2">
                  <c:v>928</c:v>
                </c:pt>
              </c:numCache>
            </c:numRef>
          </c:val>
          <c:extLst>
            <c:ext xmlns:c16="http://schemas.microsoft.com/office/drawing/2014/chart" uri="{C3380CC4-5D6E-409C-BE32-E72D297353CC}">
              <c16:uniqueId val="{00000000-8AB6-4DFB-9E85-6B686BB8D5D4}"/>
            </c:ext>
          </c:extLst>
        </c:ser>
        <c:ser>
          <c:idx val="1"/>
          <c:order val="1"/>
          <c:tx>
            <c:strRef>
              <c:f>Sheet3!$E$20</c:f>
              <c:strCache>
                <c:ptCount val="1"/>
                <c:pt idx="0">
                  <c:v>Non-users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Sheet3!$C$21:$C$23</c:f>
              <c:numCache>
                <c:formatCode>General</c:formatCode>
                <c:ptCount val="3"/>
                <c:pt idx="0">
                  <c:v>2021</c:v>
                </c:pt>
                <c:pt idx="1">
                  <c:v>2022</c:v>
                </c:pt>
                <c:pt idx="2">
                  <c:v>2023</c:v>
                </c:pt>
              </c:numCache>
            </c:numRef>
          </c:cat>
          <c:val>
            <c:numRef>
              <c:f>Sheet3!$E$21:$E$23</c:f>
              <c:numCache>
                <c:formatCode>General</c:formatCode>
                <c:ptCount val="3"/>
                <c:pt idx="0">
                  <c:v>1120</c:v>
                </c:pt>
                <c:pt idx="1">
                  <c:v>1409</c:v>
                </c:pt>
                <c:pt idx="2">
                  <c:v>1477</c:v>
                </c:pt>
              </c:numCache>
            </c:numRef>
          </c:val>
          <c:extLst>
            <c:ext xmlns:c16="http://schemas.microsoft.com/office/drawing/2014/chart" uri="{C3380CC4-5D6E-409C-BE32-E72D297353CC}">
              <c16:uniqueId val="{00000001-8AB6-4DFB-9E85-6B686BB8D5D4}"/>
            </c:ext>
          </c:extLst>
        </c:ser>
        <c:dLbls>
          <c:dLblPos val="outEnd"/>
          <c:showLegendKey val="0"/>
          <c:showVal val="1"/>
          <c:showCatName val="0"/>
          <c:showSerName val="0"/>
          <c:showPercent val="0"/>
          <c:showBubbleSize val="0"/>
        </c:dLbls>
        <c:gapWidth val="219"/>
        <c:overlap val="-27"/>
        <c:axId val="1175210080"/>
        <c:axId val="1175205760"/>
      </c:barChart>
      <c:catAx>
        <c:axId val="1175210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175205760"/>
        <c:crosses val="autoZero"/>
        <c:auto val="1"/>
        <c:lblAlgn val="ctr"/>
        <c:lblOffset val="100"/>
        <c:noMultiLvlLbl val="0"/>
      </c:catAx>
      <c:valAx>
        <c:axId val="117520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17521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pieChart>
        <c:varyColors val="1"/>
        <c:ser>
          <c:idx val="0"/>
          <c:order val="0"/>
          <c:tx>
            <c:strRef>
              <c:f>Sheet3!$D$14</c:f>
              <c:strCache>
                <c:ptCount val="1"/>
                <c:pt idx="0">
                  <c:v>Share of Firms Using AI in the Survey</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693-484C-A13E-59F845646FC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693-484C-A13E-59F845646FC9}"/>
              </c:ext>
            </c:extLst>
          </c:dPt>
          <c:dLbls>
            <c:dLbl>
              <c:idx val="0"/>
              <c:layout>
                <c:manualLayout>
                  <c:x val="-0.11594554660406957"/>
                  <c:y val="0.12555190119712079"/>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extLst>
                <c:ext xmlns:c15="http://schemas.microsoft.com/office/drawing/2012/chart" uri="{CE6537A1-D6FC-4f65-9D91-7224C49458BB}">
                  <c15:layout>
                    <c:manualLayout>
                      <c:w val="7.9510276483167525E-2"/>
                      <c:h val="0.19031369679014087"/>
                    </c:manualLayout>
                  </c15:layout>
                </c:ext>
                <c:ext xmlns:c16="http://schemas.microsoft.com/office/drawing/2014/chart" uri="{C3380CC4-5D6E-409C-BE32-E72D297353CC}">
                  <c16:uniqueId val="{00000001-E693-484C-A13E-59F845646FC9}"/>
                </c:ext>
              </c:extLst>
            </c:dLbl>
            <c:dLbl>
              <c:idx val="1"/>
              <c:layout>
                <c:manualLayout>
                  <c:x val="0.15700751317083922"/>
                  <c:y val="-0.14563284572631116"/>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extLst>
                <c:ext xmlns:c15="http://schemas.microsoft.com/office/drawing/2012/chart" uri="{CE6537A1-D6FC-4f65-9D91-7224C49458BB}">
                  <c15:layout>
                    <c:manualLayout>
                      <c:w val="8.4334203159482049E-2"/>
                      <c:h val="0.13432265535677021"/>
                    </c:manualLayout>
                  </c15:layout>
                </c:ext>
                <c:ext xmlns:c16="http://schemas.microsoft.com/office/drawing/2014/chart" uri="{C3380CC4-5D6E-409C-BE32-E72D297353CC}">
                  <c16:uniqueId val="{00000003-E693-484C-A13E-59F845646FC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Sheet3!$C$15:$C$16</c:f>
              <c:strCache>
                <c:ptCount val="2"/>
                <c:pt idx="0">
                  <c:v>AI-users</c:v>
                </c:pt>
                <c:pt idx="1">
                  <c:v>Non-users</c:v>
                </c:pt>
              </c:strCache>
            </c:strRef>
          </c:cat>
          <c:val>
            <c:numRef>
              <c:f>Sheet3!$D$15:$D$16</c:f>
              <c:numCache>
                <c:formatCode>0%</c:formatCode>
                <c:ptCount val="2"/>
                <c:pt idx="0">
                  <c:v>0.36</c:v>
                </c:pt>
                <c:pt idx="1">
                  <c:v>0.64</c:v>
                </c:pt>
              </c:numCache>
            </c:numRef>
          </c:val>
          <c:extLst>
            <c:ext xmlns:c16="http://schemas.microsoft.com/office/drawing/2014/chart" uri="{C3380CC4-5D6E-409C-BE32-E72D297353CC}">
              <c16:uniqueId val="{00000004-E693-484C-A13E-59F845646FC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BE"/>
              <a:t>Size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pieChart>
        <c:varyColors val="1"/>
        <c:ser>
          <c:idx val="0"/>
          <c:order val="0"/>
          <c:tx>
            <c:strRef>
              <c:f>Sheet4!$F$8</c:f>
              <c:strCache>
                <c:ptCount val="1"/>
                <c:pt idx="0">
                  <c:v>Share of Firms by Size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578-4242-96B5-218037AE1D0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578-4242-96B5-218037AE1D0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578-4242-96B5-218037AE1D0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578-4242-96B5-218037AE1D08}"/>
              </c:ext>
            </c:extLst>
          </c:dPt>
          <c:dLbls>
            <c:dLbl>
              <c:idx val="0"/>
              <c:layout>
                <c:manualLayout>
                  <c:x val="-9.3190906283773356E-2"/>
                  <c:y val="0.10944627726543055"/>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578-4242-96B5-218037AE1D08}"/>
                </c:ext>
              </c:extLst>
            </c:dLbl>
            <c:dLbl>
              <c:idx val="1"/>
              <c:layout>
                <c:manualLayout>
                  <c:x val="-0.10850953373475375"/>
                  <c:y val="-0.1764354304712470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578-4242-96B5-218037AE1D08}"/>
                </c:ext>
              </c:extLst>
            </c:dLbl>
            <c:dLbl>
              <c:idx val="2"/>
              <c:layout>
                <c:manualLayout>
                  <c:x val="0.19954840203798052"/>
                  <c:y val="1.6993822977373178E-2"/>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extLst>
                <c:ext xmlns:c15="http://schemas.microsoft.com/office/drawing/2012/chart" uri="{CE6537A1-D6FC-4f65-9D91-7224C49458BB}">
                  <c15:layout>
                    <c:manualLayout>
                      <c:w val="0.14229176316195769"/>
                      <c:h val="0.12692756099172778"/>
                    </c:manualLayout>
                  </c15:layout>
                </c:ext>
                <c:ext xmlns:c16="http://schemas.microsoft.com/office/drawing/2014/chart" uri="{C3380CC4-5D6E-409C-BE32-E72D297353CC}">
                  <c16:uniqueId val="{00000005-3578-4242-96B5-218037AE1D08}"/>
                </c:ext>
              </c:extLst>
            </c:dLbl>
            <c:dLbl>
              <c:idx val="3"/>
              <c:layout>
                <c:manualLayout>
                  <c:x val="7.0128628222942718E-2"/>
                  <c:y val="0.12752719379893354"/>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578-4242-96B5-218037AE1D0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Sheet4!$E$9:$E$12</c:f>
              <c:strCache>
                <c:ptCount val="4"/>
                <c:pt idx="0">
                  <c:v>Micro (1-9)</c:v>
                </c:pt>
                <c:pt idx="1">
                  <c:v>Small (10-49)</c:v>
                </c:pt>
                <c:pt idx="2">
                  <c:v>Medium (50-249)</c:v>
                </c:pt>
                <c:pt idx="3">
                  <c:v>Large (250+)</c:v>
                </c:pt>
              </c:strCache>
            </c:strRef>
          </c:cat>
          <c:val>
            <c:numRef>
              <c:f>Sheet4!$F$9:$F$12</c:f>
              <c:numCache>
                <c:formatCode>0%</c:formatCode>
                <c:ptCount val="4"/>
                <c:pt idx="0">
                  <c:v>0.23</c:v>
                </c:pt>
                <c:pt idx="1">
                  <c:v>0.31</c:v>
                </c:pt>
                <c:pt idx="2">
                  <c:v>0.34</c:v>
                </c:pt>
                <c:pt idx="3">
                  <c:v>0.12</c:v>
                </c:pt>
              </c:numCache>
            </c:numRef>
          </c:val>
          <c:extLst>
            <c:ext xmlns:c16="http://schemas.microsoft.com/office/drawing/2014/chart" uri="{C3380CC4-5D6E-409C-BE32-E72D297353CC}">
              <c16:uniqueId val="{00000008-3578-4242-96B5-218037AE1D08}"/>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BE" sz="1400" b="0" i="0" u="none" strike="noStrike" kern="1200" spc="0" baseline="0" dirty="0" err="1">
                <a:solidFill>
                  <a:prstClr val="black">
                    <a:lumMod val="65000"/>
                    <a:lumOff val="35000"/>
                  </a:prstClr>
                </a:solidFill>
              </a:rPr>
              <a:t>Number</a:t>
            </a:r>
            <a:r>
              <a:rPr lang="nl-BE" sz="1400" b="0" i="0" u="none" strike="noStrike" kern="1200" spc="0" baseline="0" dirty="0">
                <a:solidFill>
                  <a:prstClr val="black">
                    <a:lumMod val="65000"/>
                    <a:lumOff val="35000"/>
                  </a:prstClr>
                </a:solidFill>
              </a:rPr>
              <a:t> of AI users </a:t>
            </a:r>
            <a:r>
              <a:rPr lang="nl-BE" sz="1400" b="0" i="0" u="none" strike="noStrike" kern="1200" spc="0" baseline="0" dirty="0" err="1">
                <a:solidFill>
                  <a:prstClr val="black">
                    <a:lumMod val="65000"/>
                    <a:lumOff val="35000"/>
                  </a:prstClr>
                </a:solidFill>
              </a:rPr>
              <a:t>by</a:t>
            </a:r>
            <a:r>
              <a:rPr lang="nl-BE" sz="1400" b="0" i="0" u="none" strike="noStrike" kern="1200" spc="0" baseline="0" dirty="0">
                <a:solidFill>
                  <a:prstClr val="black">
                    <a:lumMod val="65000"/>
                    <a:lumOff val="35000"/>
                  </a:prstClr>
                </a:solidFill>
              </a:rPr>
              <a:t> size</a:t>
            </a:r>
          </a:p>
        </c:rich>
      </c:tx>
      <c:layout>
        <c:manualLayout>
          <c:xMode val="edge"/>
          <c:yMode val="edge"/>
          <c:x val="0.39604632118551142"/>
          <c:y val="2.9722967896854279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Sheet4!$F$20</c:f>
              <c:strCache>
                <c:ptCount val="1"/>
                <c:pt idx="0">
                  <c:v>AI-users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Sheet4!$E$21:$E$24</c:f>
              <c:strCache>
                <c:ptCount val="4"/>
                <c:pt idx="0">
                  <c:v>Micro (1-9)</c:v>
                </c:pt>
                <c:pt idx="1">
                  <c:v>Small (10-49)</c:v>
                </c:pt>
                <c:pt idx="2">
                  <c:v>Medium (50-249)</c:v>
                </c:pt>
                <c:pt idx="3">
                  <c:v>Large (250+)</c:v>
                </c:pt>
              </c:strCache>
            </c:strRef>
          </c:cat>
          <c:val>
            <c:numRef>
              <c:f>Sheet4!$F$21:$F$24</c:f>
              <c:numCache>
                <c:formatCode>General</c:formatCode>
                <c:ptCount val="4"/>
                <c:pt idx="0">
                  <c:v>297</c:v>
                </c:pt>
                <c:pt idx="1">
                  <c:v>441</c:v>
                </c:pt>
                <c:pt idx="2">
                  <c:v>674</c:v>
                </c:pt>
                <c:pt idx="3">
                  <c:v>344</c:v>
                </c:pt>
              </c:numCache>
            </c:numRef>
          </c:val>
          <c:extLst>
            <c:ext xmlns:c16="http://schemas.microsoft.com/office/drawing/2014/chart" uri="{C3380CC4-5D6E-409C-BE32-E72D297353CC}">
              <c16:uniqueId val="{00000000-F257-459B-8691-898C446EC36A}"/>
            </c:ext>
          </c:extLst>
        </c:ser>
        <c:ser>
          <c:idx val="1"/>
          <c:order val="1"/>
          <c:tx>
            <c:strRef>
              <c:f>Sheet4!$G$20</c:f>
              <c:strCache>
                <c:ptCount val="1"/>
                <c:pt idx="0">
                  <c:v>Non-users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Sheet4!$E$21:$E$24</c:f>
              <c:strCache>
                <c:ptCount val="4"/>
                <c:pt idx="0">
                  <c:v>Micro (1-9)</c:v>
                </c:pt>
                <c:pt idx="1">
                  <c:v>Small (10-49)</c:v>
                </c:pt>
                <c:pt idx="2">
                  <c:v>Medium (50-249)</c:v>
                </c:pt>
                <c:pt idx="3">
                  <c:v>Large (250+)</c:v>
                </c:pt>
              </c:strCache>
            </c:strRef>
          </c:cat>
          <c:val>
            <c:numRef>
              <c:f>Sheet4!$G$21:$G$24</c:f>
              <c:numCache>
                <c:formatCode>General</c:formatCode>
                <c:ptCount val="4"/>
                <c:pt idx="0">
                  <c:v>808</c:v>
                </c:pt>
                <c:pt idx="1">
                  <c:v>1037</c:v>
                </c:pt>
                <c:pt idx="2">
                  <c:v>1006</c:v>
                </c:pt>
                <c:pt idx="3">
                  <c:v>215</c:v>
                </c:pt>
              </c:numCache>
            </c:numRef>
          </c:val>
          <c:extLst>
            <c:ext xmlns:c16="http://schemas.microsoft.com/office/drawing/2014/chart" uri="{C3380CC4-5D6E-409C-BE32-E72D297353CC}">
              <c16:uniqueId val="{00000001-F257-459B-8691-898C446EC36A}"/>
            </c:ext>
          </c:extLst>
        </c:ser>
        <c:dLbls>
          <c:dLblPos val="outEnd"/>
          <c:showLegendKey val="0"/>
          <c:showVal val="1"/>
          <c:showCatName val="0"/>
          <c:showSerName val="0"/>
          <c:showPercent val="0"/>
          <c:showBubbleSize val="0"/>
        </c:dLbls>
        <c:gapWidth val="219"/>
        <c:overlap val="-27"/>
        <c:axId val="968791632"/>
        <c:axId val="968794512"/>
      </c:barChart>
      <c:catAx>
        <c:axId val="96879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968794512"/>
        <c:crosses val="autoZero"/>
        <c:auto val="1"/>
        <c:lblAlgn val="ctr"/>
        <c:lblOffset val="100"/>
        <c:noMultiLvlLbl val="0"/>
      </c:catAx>
      <c:valAx>
        <c:axId val="96879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96879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869162-C820-48DA-A12F-1A7312D51497}" type="doc">
      <dgm:prSet loTypeId="urn:microsoft.com/office/officeart/2018/2/layout/Icon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00C08857-97E2-48F2-9188-68CB683308B8}">
      <dgm:prSet/>
      <dgm:spPr/>
      <dgm:t>
        <a:bodyPr/>
        <a:lstStyle/>
        <a:p>
          <a:pPr>
            <a:lnSpc>
              <a:spcPct val="100000"/>
            </a:lnSpc>
          </a:pPr>
          <a:r>
            <a:rPr lang="en-US"/>
            <a:t>AI Barometer: large-scale survey monitoring AI use in Flemish firms (2021–2023).</a:t>
          </a:r>
        </a:p>
      </dgm:t>
    </dgm:pt>
    <dgm:pt modelId="{20DAE793-223B-4852-92AA-FF922099B2E4}" type="parTrans" cxnId="{431C45EA-55F0-4E87-A898-BE385CE1C2F4}">
      <dgm:prSet/>
      <dgm:spPr/>
      <dgm:t>
        <a:bodyPr/>
        <a:lstStyle/>
        <a:p>
          <a:endParaRPr lang="en-US"/>
        </a:p>
      </dgm:t>
    </dgm:pt>
    <dgm:pt modelId="{99596F2F-AE69-4FA3-885F-8E82522C1E9F}" type="sibTrans" cxnId="{431C45EA-55F0-4E87-A898-BE385CE1C2F4}">
      <dgm:prSet/>
      <dgm:spPr/>
      <dgm:t>
        <a:bodyPr/>
        <a:lstStyle/>
        <a:p>
          <a:endParaRPr lang="en-US"/>
        </a:p>
      </dgm:t>
    </dgm:pt>
    <dgm:pt modelId="{9409F084-99A8-4148-90A3-DF12AEB80E7E}">
      <dgm:prSet/>
      <dgm:spPr/>
      <dgm:t>
        <a:bodyPr/>
        <a:lstStyle/>
        <a:p>
          <a:pPr>
            <a:lnSpc>
              <a:spcPct val="100000"/>
            </a:lnSpc>
          </a:pPr>
          <a:r>
            <a:rPr lang="en-US"/>
            <a:t>Bel-first: firm-level financial and productivity data (value added, employment, capital).</a:t>
          </a:r>
        </a:p>
      </dgm:t>
    </dgm:pt>
    <dgm:pt modelId="{4569314B-6AAD-411C-A310-D9E0E10B7AF6}" type="parTrans" cxnId="{59D0630F-9433-41BD-9A51-EDAE35F63E1C}">
      <dgm:prSet/>
      <dgm:spPr/>
      <dgm:t>
        <a:bodyPr/>
        <a:lstStyle/>
        <a:p>
          <a:endParaRPr lang="en-US"/>
        </a:p>
      </dgm:t>
    </dgm:pt>
    <dgm:pt modelId="{5262678F-A7AD-4D65-9620-0224CC1382FA}" type="sibTrans" cxnId="{59D0630F-9433-41BD-9A51-EDAE35F63E1C}">
      <dgm:prSet/>
      <dgm:spPr/>
      <dgm:t>
        <a:bodyPr/>
        <a:lstStyle/>
        <a:p>
          <a:endParaRPr lang="en-US"/>
        </a:p>
      </dgm:t>
    </dgm:pt>
    <dgm:pt modelId="{650285E4-077C-4A57-A7D0-2F86A03335D3}">
      <dgm:prSet/>
      <dgm:spPr/>
      <dgm:t>
        <a:bodyPr/>
        <a:lstStyle/>
        <a:p>
          <a:pPr>
            <a:lnSpc>
              <a:spcPct val="100000"/>
            </a:lnSpc>
          </a:pPr>
          <a:r>
            <a:rPr lang="en-US"/>
            <a:t>Merged dataset: 6135 firm-year observations (2129 AI adopters).</a:t>
          </a:r>
        </a:p>
      </dgm:t>
    </dgm:pt>
    <dgm:pt modelId="{CDF065AE-B80C-47F3-AA40-F791932EE9A3}" type="parTrans" cxnId="{B1319862-AF93-4166-B756-D3587ACBCFA1}">
      <dgm:prSet/>
      <dgm:spPr/>
      <dgm:t>
        <a:bodyPr/>
        <a:lstStyle/>
        <a:p>
          <a:endParaRPr lang="en-US"/>
        </a:p>
      </dgm:t>
    </dgm:pt>
    <dgm:pt modelId="{31091AC8-2B21-44E5-A992-4DED9C87DFA4}" type="sibTrans" cxnId="{B1319862-AF93-4166-B756-D3587ACBCFA1}">
      <dgm:prSet/>
      <dgm:spPr/>
      <dgm:t>
        <a:bodyPr/>
        <a:lstStyle/>
        <a:p>
          <a:endParaRPr lang="en-US"/>
        </a:p>
      </dgm:t>
    </dgm:pt>
    <dgm:pt modelId="{A36EB41C-0C38-40B2-B931-38102843AA11}" type="pres">
      <dgm:prSet presAssocID="{BD869162-C820-48DA-A12F-1A7312D51497}" presName="root" presStyleCnt="0">
        <dgm:presLayoutVars>
          <dgm:dir/>
          <dgm:resizeHandles val="exact"/>
        </dgm:presLayoutVars>
      </dgm:prSet>
      <dgm:spPr/>
    </dgm:pt>
    <dgm:pt modelId="{75BBFA83-5DF7-4485-8519-A75207F4E514}" type="pres">
      <dgm:prSet presAssocID="{00C08857-97E2-48F2-9188-68CB683308B8}" presName="compNode" presStyleCnt="0"/>
      <dgm:spPr/>
    </dgm:pt>
    <dgm:pt modelId="{541CCDF3-C234-4086-BEEC-9282E4F330DF}" type="pres">
      <dgm:prSet presAssocID="{00C08857-97E2-48F2-9188-68CB683308B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obot"/>
        </a:ext>
      </dgm:extLst>
    </dgm:pt>
    <dgm:pt modelId="{A485FFD1-2D72-4457-A416-E6776071B7F1}" type="pres">
      <dgm:prSet presAssocID="{00C08857-97E2-48F2-9188-68CB683308B8}" presName="spaceRect" presStyleCnt="0"/>
      <dgm:spPr/>
    </dgm:pt>
    <dgm:pt modelId="{B257917F-D415-4148-914A-882484ABAE0B}" type="pres">
      <dgm:prSet presAssocID="{00C08857-97E2-48F2-9188-68CB683308B8}" presName="textRect" presStyleLbl="revTx" presStyleIdx="0" presStyleCnt="3">
        <dgm:presLayoutVars>
          <dgm:chMax val="1"/>
          <dgm:chPref val="1"/>
        </dgm:presLayoutVars>
      </dgm:prSet>
      <dgm:spPr/>
    </dgm:pt>
    <dgm:pt modelId="{0D08C745-3491-4B37-8A6F-A5C9784B938B}" type="pres">
      <dgm:prSet presAssocID="{99596F2F-AE69-4FA3-885F-8E82522C1E9F}" presName="sibTrans" presStyleCnt="0"/>
      <dgm:spPr/>
    </dgm:pt>
    <dgm:pt modelId="{F2C33E3B-0D71-45EC-9D2C-6331D6D4A4A5}" type="pres">
      <dgm:prSet presAssocID="{9409F084-99A8-4148-90A3-DF12AEB80E7E}" presName="compNode" presStyleCnt="0"/>
      <dgm:spPr/>
    </dgm:pt>
    <dgm:pt modelId="{02DC9810-AA37-4150-ADC6-C784C7AF59C9}" type="pres">
      <dgm:prSet presAssocID="{9409F084-99A8-4148-90A3-DF12AEB80E7E}" presName="iconRect" presStyleLbl="node1" presStyleIdx="1" presStyleCnt="3" custScaleX="113641"/>
      <dgm:spPr>
        <a:blipFill>
          <a:blip xmlns:r="http://schemas.openxmlformats.org/officeDocument/2006/relationships" r:embed="rId3"/>
          <a:srcRect/>
          <a:stretch>
            <a:fillRect l="-3000" r="-3000"/>
          </a:stretch>
        </a:blipFill>
        <a:ln>
          <a:noFill/>
        </a:ln>
      </dgm:spPr>
    </dgm:pt>
    <dgm:pt modelId="{1ACDEBBD-53DC-4B34-840A-A370EC4CD315}" type="pres">
      <dgm:prSet presAssocID="{9409F084-99A8-4148-90A3-DF12AEB80E7E}" presName="spaceRect" presStyleCnt="0"/>
      <dgm:spPr/>
    </dgm:pt>
    <dgm:pt modelId="{F3E63693-779A-4487-9872-D770EA815AD5}" type="pres">
      <dgm:prSet presAssocID="{9409F084-99A8-4148-90A3-DF12AEB80E7E}" presName="textRect" presStyleLbl="revTx" presStyleIdx="1" presStyleCnt="3">
        <dgm:presLayoutVars>
          <dgm:chMax val="1"/>
          <dgm:chPref val="1"/>
        </dgm:presLayoutVars>
      </dgm:prSet>
      <dgm:spPr/>
    </dgm:pt>
    <dgm:pt modelId="{9CD1FAC6-485F-468F-8392-EBCCB02B9151}" type="pres">
      <dgm:prSet presAssocID="{5262678F-A7AD-4D65-9620-0224CC1382FA}" presName="sibTrans" presStyleCnt="0"/>
      <dgm:spPr/>
    </dgm:pt>
    <dgm:pt modelId="{7B268560-7830-4AF2-A13F-6C43A4DEC6D7}" type="pres">
      <dgm:prSet presAssocID="{650285E4-077C-4A57-A7D0-2F86A03335D3}" presName="compNode" presStyleCnt="0"/>
      <dgm:spPr/>
    </dgm:pt>
    <dgm:pt modelId="{204C5E7B-5D1D-484B-AAE8-AADE66CC3606}" type="pres">
      <dgm:prSet presAssocID="{650285E4-077C-4A57-A7D0-2F86A03335D3}" presName="iconRect" presStyleLbl="node1" presStyleIdx="2" presStyleCnt="3"/>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Research"/>
        </a:ext>
      </dgm:extLst>
    </dgm:pt>
    <dgm:pt modelId="{522EEC7A-2886-40AB-8B92-DE0956B208CE}" type="pres">
      <dgm:prSet presAssocID="{650285E4-077C-4A57-A7D0-2F86A03335D3}" presName="spaceRect" presStyleCnt="0"/>
      <dgm:spPr/>
    </dgm:pt>
    <dgm:pt modelId="{6D71E48A-B04D-4F8D-A8C9-C2620ECD092F}" type="pres">
      <dgm:prSet presAssocID="{650285E4-077C-4A57-A7D0-2F86A03335D3}" presName="textRect" presStyleLbl="revTx" presStyleIdx="2" presStyleCnt="3">
        <dgm:presLayoutVars>
          <dgm:chMax val="1"/>
          <dgm:chPref val="1"/>
        </dgm:presLayoutVars>
      </dgm:prSet>
      <dgm:spPr/>
    </dgm:pt>
  </dgm:ptLst>
  <dgm:cxnLst>
    <dgm:cxn modelId="{59D0630F-9433-41BD-9A51-EDAE35F63E1C}" srcId="{BD869162-C820-48DA-A12F-1A7312D51497}" destId="{9409F084-99A8-4148-90A3-DF12AEB80E7E}" srcOrd="1" destOrd="0" parTransId="{4569314B-6AAD-411C-A310-D9E0E10B7AF6}" sibTransId="{5262678F-A7AD-4D65-9620-0224CC1382FA}"/>
    <dgm:cxn modelId="{A11E1817-3C5A-4E14-9FF1-44BFE80D2C48}" type="presOf" srcId="{BD869162-C820-48DA-A12F-1A7312D51497}" destId="{A36EB41C-0C38-40B2-B931-38102843AA11}" srcOrd="0" destOrd="0" presId="urn:microsoft.com/office/officeart/2018/2/layout/IconLabelList"/>
    <dgm:cxn modelId="{B1319862-AF93-4166-B756-D3587ACBCFA1}" srcId="{BD869162-C820-48DA-A12F-1A7312D51497}" destId="{650285E4-077C-4A57-A7D0-2F86A03335D3}" srcOrd="2" destOrd="0" parTransId="{CDF065AE-B80C-47F3-AA40-F791932EE9A3}" sibTransId="{31091AC8-2B21-44E5-A992-4DED9C87DFA4}"/>
    <dgm:cxn modelId="{D1D04892-566D-46E9-8B77-EF5B4A6F77A5}" type="presOf" srcId="{00C08857-97E2-48F2-9188-68CB683308B8}" destId="{B257917F-D415-4148-914A-882484ABAE0B}" srcOrd="0" destOrd="0" presId="urn:microsoft.com/office/officeart/2018/2/layout/IconLabelList"/>
    <dgm:cxn modelId="{B7C66FDB-4E3C-4414-B28D-BEAAAECCC5CF}" type="presOf" srcId="{9409F084-99A8-4148-90A3-DF12AEB80E7E}" destId="{F3E63693-779A-4487-9872-D770EA815AD5}" srcOrd="0" destOrd="0" presId="urn:microsoft.com/office/officeart/2018/2/layout/IconLabelList"/>
    <dgm:cxn modelId="{431C45EA-55F0-4E87-A898-BE385CE1C2F4}" srcId="{BD869162-C820-48DA-A12F-1A7312D51497}" destId="{00C08857-97E2-48F2-9188-68CB683308B8}" srcOrd="0" destOrd="0" parTransId="{20DAE793-223B-4852-92AA-FF922099B2E4}" sibTransId="{99596F2F-AE69-4FA3-885F-8E82522C1E9F}"/>
    <dgm:cxn modelId="{D08CF0F2-8F89-47BA-B9B0-4455A4909F9C}" type="presOf" srcId="{650285E4-077C-4A57-A7D0-2F86A03335D3}" destId="{6D71E48A-B04D-4F8D-A8C9-C2620ECD092F}" srcOrd="0" destOrd="0" presId="urn:microsoft.com/office/officeart/2018/2/layout/IconLabelList"/>
    <dgm:cxn modelId="{1E1B77AC-7A92-4D87-A4FD-3731FF476734}" type="presParOf" srcId="{A36EB41C-0C38-40B2-B931-38102843AA11}" destId="{75BBFA83-5DF7-4485-8519-A75207F4E514}" srcOrd="0" destOrd="0" presId="urn:microsoft.com/office/officeart/2018/2/layout/IconLabelList"/>
    <dgm:cxn modelId="{713EB5C1-4CE7-4DF0-8C2D-B9893FEB89E4}" type="presParOf" srcId="{75BBFA83-5DF7-4485-8519-A75207F4E514}" destId="{541CCDF3-C234-4086-BEEC-9282E4F330DF}" srcOrd="0" destOrd="0" presId="urn:microsoft.com/office/officeart/2018/2/layout/IconLabelList"/>
    <dgm:cxn modelId="{E392E676-A27B-4DD4-8C2A-44EA612903E1}" type="presParOf" srcId="{75BBFA83-5DF7-4485-8519-A75207F4E514}" destId="{A485FFD1-2D72-4457-A416-E6776071B7F1}" srcOrd="1" destOrd="0" presId="urn:microsoft.com/office/officeart/2018/2/layout/IconLabelList"/>
    <dgm:cxn modelId="{14ACF8D9-F14B-4FA3-8EEC-E09279583A01}" type="presParOf" srcId="{75BBFA83-5DF7-4485-8519-A75207F4E514}" destId="{B257917F-D415-4148-914A-882484ABAE0B}" srcOrd="2" destOrd="0" presId="urn:microsoft.com/office/officeart/2018/2/layout/IconLabelList"/>
    <dgm:cxn modelId="{76840200-9FEA-422F-BCE8-A9E1F9FCE603}" type="presParOf" srcId="{A36EB41C-0C38-40B2-B931-38102843AA11}" destId="{0D08C745-3491-4B37-8A6F-A5C9784B938B}" srcOrd="1" destOrd="0" presId="urn:microsoft.com/office/officeart/2018/2/layout/IconLabelList"/>
    <dgm:cxn modelId="{49606024-7B53-47C4-93C9-8AD4DA2336DE}" type="presParOf" srcId="{A36EB41C-0C38-40B2-B931-38102843AA11}" destId="{F2C33E3B-0D71-45EC-9D2C-6331D6D4A4A5}" srcOrd="2" destOrd="0" presId="urn:microsoft.com/office/officeart/2018/2/layout/IconLabelList"/>
    <dgm:cxn modelId="{D14C1DEE-7F44-43DD-AD86-93FA679E91E1}" type="presParOf" srcId="{F2C33E3B-0D71-45EC-9D2C-6331D6D4A4A5}" destId="{02DC9810-AA37-4150-ADC6-C784C7AF59C9}" srcOrd="0" destOrd="0" presId="urn:microsoft.com/office/officeart/2018/2/layout/IconLabelList"/>
    <dgm:cxn modelId="{A422FD49-B75B-4FD0-A030-B6896BEBE366}" type="presParOf" srcId="{F2C33E3B-0D71-45EC-9D2C-6331D6D4A4A5}" destId="{1ACDEBBD-53DC-4B34-840A-A370EC4CD315}" srcOrd="1" destOrd="0" presId="urn:microsoft.com/office/officeart/2018/2/layout/IconLabelList"/>
    <dgm:cxn modelId="{0AED9BFB-DA51-40E9-B1B1-85E569A60B94}" type="presParOf" srcId="{F2C33E3B-0D71-45EC-9D2C-6331D6D4A4A5}" destId="{F3E63693-779A-4487-9872-D770EA815AD5}" srcOrd="2" destOrd="0" presId="urn:microsoft.com/office/officeart/2018/2/layout/IconLabelList"/>
    <dgm:cxn modelId="{410388B1-5B93-4106-8CA1-FE576C18CFB7}" type="presParOf" srcId="{A36EB41C-0C38-40B2-B931-38102843AA11}" destId="{9CD1FAC6-485F-468F-8392-EBCCB02B9151}" srcOrd="3" destOrd="0" presId="urn:microsoft.com/office/officeart/2018/2/layout/IconLabelList"/>
    <dgm:cxn modelId="{8FC9F560-9BE4-4BA5-A6B8-02819F87C6AB}" type="presParOf" srcId="{A36EB41C-0C38-40B2-B931-38102843AA11}" destId="{7B268560-7830-4AF2-A13F-6C43A4DEC6D7}" srcOrd="4" destOrd="0" presId="urn:microsoft.com/office/officeart/2018/2/layout/IconLabelList"/>
    <dgm:cxn modelId="{AD20600D-ADB4-4A7F-9C30-724C2300B64B}" type="presParOf" srcId="{7B268560-7830-4AF2-A13F-6C43A4DEC6D7}" destId="{204C5E7B-5D1D-484B-AAE8-AADE66CC3606}" srcOrd="0" destOrd="0" presId="urn:microsoft.com/office/officeart/2018/2/layout/IconLabelList"/>
    <dgm:cxn modelId="{D7E98673-7633-45D7-BB1F-D9D4E4C85E34}" type="presParOf" srcId="{7B268560-7830-4AF2-A13F-6C43A4DEC6D7}" destId="{522EEC7A-2886-40AB-8B92-DE0956B208CE}" srcOrd="1" destOrd="0" presId="urn:microsoft.com/office/officeart/2018/2/layout/IconLabelList"/>
    <dgm:cxn modelId="{EC295CC4-7478-4CBF-9075-4E7323EA1DAD}" type="presParOf" srcId="{7B268560-7830-4AF2-A13F-6C43A4DEC6D7}" destId="{6D71E48A-B04D-4F8D-A8C9-C2620ECD092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CCDF3-C234-4086-BEEC-9282E4F330DF}">
      <dsp:nvSpPr>
        <dsp:cNvPr id="0" name=""/>
        <dsp:cNvSpPr/>
      </dsp:nvSpPr>
      <dsp:spPr>
        <a:xfrm>
          <a:off x="1212569" y="987878"/>
          <a:ext cx="1300252" cy="13002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57917F-D415-4148-914A-882484ABAE0B}">
      <dsp:nvSpPr>
        <dsp:cNvPr id="0" name=""/>
        <dsp:cNvSpPr/>
      </dsp:nvSpPr>
      <dsp:spPr>
        <a:xfrm>
          <a:off x="417971" y="2644665"/>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AI Barometer: large-scale survey monitoring AI use in Flemish firms (2021–2023).</a:t>
          </a:r>
        </a:p>
      </dsp:txBody>
      <dsp:txXfrm>
        <a:off x="417971" y="2644665"/>
        <a:ext cx="2889450" cy="720000"/>
      </dsp:txXfrm>
    </dsp:sp>
    <dsp:sp modelId="{02DC9810-AA37-4150-ADC6-C784C7AF59C9}">
      <dsp:nvSpPr>
        <dsp:cNvPr id="0" name=""/>
        <dsp:cNvSpPr/>
      </dsp:nvSpPr>
      <dsp:spPr>
        <a:xfrm>
          <a:off x="4518990" y="987878"/>
          <a:ext cx="1477619" cy="1300252"/>
        </a:xfrm>
        <a:prstGeom prst="rect">
          <a:avLst/>
        </a:prstGeom>
        <a:blipFill>
          <a:blip xmlns:r="http://schemas.openxmlformats.org/officeDocument/2006/relationships" r:embed="rId3"/>
          <a:srcRect/>
          <a:stretch>
            <a:fillRect l="-3000" r="-3000"/>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E63693-779A-4487-9872-D770EA815AD5}">
      <dsp:nvSpPr>
        <dsp:cNvPr id="0" name=""/>
        <dsp:cNvSpPr/>
      </dsp:nvSpPr>
      <dsp:spPr>
        <a:xfrm>
          <a:off x="3813075" y="2644665"/>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Bel-first: firm-level financial and productivity data (value added, employment, capital).</a:t>
          </a:r>
        </a:p>
      </dsp:txBody>
      <dsp:txXfrm>
        <a:off x="3813075" y="2644665"/>
        <a:ext cx="2889450" cy="720000"/>
      </dsp:txXfrm>
    </dsp:sp>
    <dsp:sp modelId="{204C5E7B-5D1D-484B-AAE8-AADE66CC3606}">
      <dsp:nvSpPr>
        <dsp:cNvPr id="0" name=""/>
        <dsp:cNvSpPr/>
      </dsp:nvSpPr>
      <dsp:spPr>
        <a:xfrm>
          <a:off x="8002777" y="987878"/>
          <a:ext cx="1300252" cy="1300252"/>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D71E48A-B04D-4F8D-A8C9-C2620ECD092F}">
      <dsp:nvSpPr>
        <dsp:cNvPr id="0" name=""/>
        <dsp:cNvSpPr/>
      </dsp:nvSpPr>
      <dsp:spPr>
        <a:xfrm>
          <a:off x="7208178" y="2644665"/>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Merged dataset: 6135 firm-year observations (2129 AI adopters).</a:t>
          </a:r>
        </a:p>
      </dsp:txBody>
      <dsp:txXfrm>
        <a:off x="7208178" y="2644665"/>
        <a:ext cx="288945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0176AB-C49A-46FC-853F-667B9395A768}" type="datetimeFigureOut">
              <a:rPr lang="ru-RU" smtClean="0"/>
              <a:t>20.10.2025</a:t>
            </a:fld>
            <a:endParaRPr lang="ru-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04615F-545E-4D66-8EC4-CF2FD5F0ADBD}" type="slidenum">
              <a:rPr lang="ru-RU" smtClean="0"/>
              <a:t>‹#›</a:t>
            </a:fld>
            <a:endParaRPr lang="ru-RU"/>
          </a:p>
        </p:txBody>
      </p:sp>
    </p:spTree>
    <p:extLst>
      <p:ext uri="{BB962C8B-B14F-4D97-AF65-F5344CB8AC3E}">
        <p14:creationId xmlns:p14="http://schemas.microsoft.com/office/powerpoint/2010/main" val="2619682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ECOOM-ONDERNEMERSCHAP</a:t>
            </a:r>
            <a:br>
              <a:rPr lang="en-US" dirty="0"/>
            </a:br>
            <a:r>
              <a:rPr lang="en-US" dirty="0" err="1"/>
              <a:t>ECOOM</a:t>
            </a:r>
            <a:r>
              <a:rPr lang="en-US" dirty="0"/>
              <a:t>-STORE</a:t>
            </a:r>
            <a:endParaRPr lang="ru-RU" dirty="0"/>
          </a:p>
        </p:txBody>
      </p:sp>
      <p:sp>
        <p:nvSpPr>
          <p:cNvPr id="4" name="Slide Number Placeholder 3"/>
          <p:cNvSpPr>
            <a:spLocks noGrp="1"/>
          </p:cNvSpPr>
          <p:nvPr>
            <p:ph type="sldNum" sz="quarter" idx="5"/>
          </p:nvPr>
        </p:nvSpPr>
        <p:spPr/>
        <p:txBody>
          <a:bodyPr/>
          <a:lstStyle/>
          <a:p>
            <a:fld id="{A104615F-545E-4D66-8EC4-CF2FD5F0ADBD}" type="slidenum">
              <a:rPr lang="ru-RU" smtClean="0"/>
              <a:t>1</a:t>
            </a:fld>
            <a:endParaRPr lang="ru-RU"/>
          </a:p>
        </p:txBody>
      </p:sp>
    </p:spTree>
    <p:extLst>
      <p:ext uri="{BB962C8B-B14F-4D97-AF65-F5344CB8AC3E}">
        <p14:creationId xmlns:p14="http://schemas.microsoft.com/office/powerpoint/2010/main" val="1774918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6CFB9-58C4-3D6D-E9FD-C072F7750F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6D1C28AB-2919-D701-5F45-A19F2D5C74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942FCEEF-7C60-8C3A-DC63-E3C661A93F30}"/>
              </a:ext>
            </a:extLst>
          </p:cNvPr>
          <p:cNvSpPr>
            <a:spLocks noGrp="1"/>
          </p:cNvSpPr>
          <p:nvPr>
            <p:ph type="dt" sz="half" idx="10"/>
          </p:nvPr>
        </p:nvSpPr>
        <p:spPr/>
        <p:txBody>
          <a:bodyPr/>
          <a:lstStyle/>
          <a:p>
            <a:fld id="{511A57DB-6882-44F1-A123-1976F958CC4A}" type="datetimeFigureOut">
              <a:rPr lang="nl-NL" smtClean="0"/>
              <a:t>20-10-2025</a:t>
            </a:fld>
            <a:endParaRPr lang="nl-NL"/>
          </a:p>
        </p:txBody>
      </p:sp>
      <p:sp>
        <p:nvSpPr>
          <p:cNvPr id="5" name="Footer Placeholder 4">
            <a:extLst>
              <a:ext uri="{FF2B5EF4-FFF2-40B4-BE49-F238E27FC236}">
                <a16:creationId xmlns:a16="http://schemas.microsoft.com/office/drawing/2014/main" id="{919BABDA-7204-BAF3-702F-D63346A8F56F}"/>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CEE39701-9C6D-75DA-0177-5692B0E51277}"/>
              </a:ext>
            </a:extLst>
          </p:cNvPr>
          <p:cNvSpPr>
            <a:spLocks noGrp="1"/>
          </p:cNvSpPr>
          <p:nvPr>
            <p:ph type="sldNum" sz="quarter" idx="12"/>
          </p:nvPr>
        </p:nvSpPr>
        <p:spPr/>
        <p:txBody>
          <a:bodyPr/>
          <a:lstStyle/>
          <a:p>
            <a:fld id="{DDB63123-BF0E-4D86-B628-CCDCA720EFDE}" type="slidenum">
              <a:rPr lang="nl-NL" smtClean="0"/>
              <a:t>‹#›</a:t>
            </a:fld>
            <a:endParaRPr lang="nl-NL"/>
          </a:p>
        </p:txBody>
      </p:sp>
    </p:spTree>
    <p:extLst>
      <p:ext uri="{BB962C8B-B14F-4D97-AF65-F5344CB8AC3E}">
        <p14:creationId xmlns:p14="http://schemas.microsoft.com/office/powerpoint/2010/main" val="2311666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81178-5422-D307-697B-67F4F3167403}"/>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FA4F7D89-6F91-7BD6-0BC2-7B2639557A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C221F613-18BA-C2A7-369A-AA79AE4284A8}"/>
              </a:ext>
            </a:extLst>
          </p:cNvPr>
          <p:cNvSpPr>
            <a:spLocks noGrp="1"/>
          </p:cNvSpPr>
          <p:nvPr>
            <p:ph type="dt" sz="half" idx="10"/>
          </p:nvPr>
        </p:nvSpPr>
        <p:spPr/>
        <p:txBody>
          <a:bodyPr/>
          <a:lstStyle/>
          <a:p>
            <a:fld id="{511A57DB-6882-44F1-A123-1976F958CC4A}" type="datetimeFigureOut">
              <a:rPr lang="nl-NL" smtClean="0"/>
              <a:t>20-10-2025</a:t>
            </a:fld>
            <a:endParaRPr lang="nl-NL"/>
          </a:p>
        </p:txBody>
      </p:sp>
      <p:sp>
        <p:nvSpPr>
          <p:cNvPr id="5" name="Footer Placeholder 4">
            <a:extLst>
              <a:ext uri="{FF2B5EF4-FFF2-40B4-BE49-F238E27FC236}">
                <a16:creationId xmlns:a16="http://schemas.microsoft.com/office/drawing/2014/main" id="{B9C066B1-8B0A-B041-2D9E-36D10132B49B}"/>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AD63367E-D8B1-6001-8E66-B78134613499}"/>
              </a:ext>
            </a:extLst>
          </p:cNvPr>
          <p:cNvSpPr>
            <a:spLocks noGrp="1"/>
          </p:cNvSpPr>
          <p:nvPr>
            <p:ph type="sldNum" sz="quarter" idx="12"/>
          </p:nvPr>
        </p:nvSpPr>
        <p:spPr/>
        <p:txBody>
          <a:bodyPr/>
          <a:lstStyle/>
          <a:p>
            <a:fld id="{DDB63123-BF0E-4D86-B628-CCDCA720EFDE}" type="slidenum">
              <a:rPr lang="nl-NL" smtClean="0"/>
              <a:t>‹#›</a:t>
            </a:fld>
            <a:endParaRPr lang="nl-NL"/>
          </a:p>
        </p:txBody>
      </p:sp>
    </p:spTree>
    <p:extLst>
      <p:ext uri="{BB962C8B-B14F-4D97-AF65-F5344CB8AC3E}">
        <p14:creationId xmlns:p14="http://schemas.microsoft.com/office/powerpoint/2010/main" val="4120704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6B718-92E1-B91F-C75C-380C114872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79B472D1-C041-F29D-526C-C23A44CEFCC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B36869-619A-8ABD-EED6-C8A3E268CA45}"/>
              </a:ext>
            </a:extLst>
          </p:cNvPr>
          <p:cNvSpPr>
            <a:spLocks noGrp="1"/>
          </p:cNvSpPr>
          <p:nvPr>
            <p:ph type="dt" sz="half" idx="10"/>
          </p:nvPr>
        </p:nvSpPr>
        <p:spPr/>
        <p:txBody>
          <a:bodyPr/>
          <a:lstStyle/>
          <a:p>
            <a:fld id="{511A57DB-6882-44F1-A123-1976F958CC4A}" type="datetimeFigureOut">
              <a:rPr lang="nl-NL" smtClean="0"/>
              <a:t>20-10-2025</a:t>
            </a:fld>
            <a:endParaRPr lang="nl-NL"/>
          </a:p>
        </p:txBody>
      </p:sp>
      <p:sp>
        <p:nvSpPr>
          <p:cNvPr id="5" name="Footer Placeholder 4">
            <a:extLst>
              <a:ext uri="{FF2B5EF4-FFF2-40B4-BE49-F238E27FC236}">
                <a16:creationId xmlns:a16="http://schemas.microsoft.com/office/drawing/2014/main" id="{CB0481C0-0951-3D39-6260-7FBD6A4CDB42}"/>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ED5E1F36-9F60-5472-B76C-2B19E3F96546}"/>
              </a:ext>
            </a:extLst>
          </p:cNvPr>
          <p:cNvSpPr>
            <a:spLocks noGrp="1"/>
          </p:cNvSpPr>
          <p:nvPr>
            <p:ph type="sldNum" sz="quarter" idx="12"/>
          </p:nvPr>
        </p:nvSpPr>
        <p:spPr/>
        <p:txBody>
          <a:bodyPr/>
          <a:lstStyle/>
          <a:p>
            <a:fld id="{DDB63123-BF0E-4D86-B628-CCDCA720EFDE}" type="slidenum">
              <a:rPr lang="nl-NL" smtClean="0"/>
              <a:t>‹#›</a:t>
            </a:fld>
            <a:endParaRPr lang="nl-NL"/>
          </a:p>
        </p:txBody>
      </p:sp>
    </p:spTree>
    <p:extLst>
      <p:ext uri="{BB962C8B-B14F-4D97-AF65-F5344CB8AC3E}">
        <p14:creationId xmlns:p14="http://schemas.microsoft.com/office/powerpoint/2010/main" val="411598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706DC-A024-180E-A299-797A1CE8D2E3}"/>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0FFB55E7-6C64-9BD4-3AB1-4606FC5363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2C93F1D5-9308-E1E4-93CA-56CFAA8F55F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567C59CF-D6BC-8F9D-A45F-4FF7D05BAE95}"/>
              </a:ext>
            </a:extLst>
          </p:cNvPr>
          <p:cNvSpPr>
            <a:spLocks noGrp="1"/>
          </p:cNvSpPr>
          <p:nvPr>
            <p:ph type="dt" sz="half" idx="10"/>
          </p:nvPr>
        </p:nvSpPr>
        <p:spPr/>
        <p:txBody>
          <a:bodyPr/>
          <a:lstStyle/>
          <a:p>
            <a:fld id="{511A57DB-6882-44F1-A123-1976F958CC4A}" type="datetimeFigureOut">
              <a:rPr lang="nl-NL" smtClean="0"/>
              <a:t>20-10-2025</a:t>
            </a:fld>
            <a:endParaRPr lang="nl-NL"/>
          </a:p>
        </p:txBody>
      </p:sp>
      <p:sp>
        <p:nvSpPr>
          <p:cNvPr id="6" name="Footer Placeholder 5">
            <a:extLst>
              <a:ext uri="{FF2B5EF4-FFF2-40B4-BE49-F238E27FC236}">
                <a16:creationId xmlns:a16="http://schemas.microsoft.com/office/drawing/2014/main" id="{C278E477-B306-9B87-73EC-64566C967E67}"/>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5A384AA9-13A5-FEE8-1EF9-F8E843A3CEDB}"/>
              </a:ext>
            </a:extLst>
          </p:cNvPr>
          <p:cNvSpPr>
            <a:spLocks noGrp="1"/>
          </p:cNvSpPr>
          <p:nvPr>
            <p:ph type="sldNum" sz="quarter" idx="12"/>
          </p:nvPr>
        </p:nvSpPr>
        <p:spPr/>
        <p:txBody>
          <a:bodyPr/>
          <a:lstStyle/>
          <a:p>
            <a:fld id="{DDB63123-BF0E-4D86-B628-CCDCA720EFDE}" type="slidenum">
              <a:rPr lang="nl-NL" smtClean="0"/>
              <a:t>‹#›</a:t>
            </a:fld>
            <a:endParaRPr lang="nl-NL"/>
          </a:p>
        </p:txBody>
      </p:sp>
    </p:spTree>
    <p:extLst>
      <p:ext uri="{BB962C8B-B14F-4D97-AF65-F5344CB8AC3E}">
        <p14:creationId xmlns:p14="http://schemas.microsoft.com/office/powerpoint/2010/main" val="3287383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F3F5C-5FDD-D68D-9E2F-C1930937EBDA}"/>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429CFCA9-4A8E-500D-EF91-C2F39AE492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4E33FA-A5FC-D9E4-948A-7243B23498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19F8970C-512E-43BA-E823-4B39F0962C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16D3B9-A1BE-511C-8355-5963FFDF1C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317F6E1F-4FC4-56C1-1DF3-0E55BA493904}"/>
              </a:ext>
            </a:extLst>
          </p:cNvPr>
          <p:cNvSpPr>
            <a:spLocks noGrp="1"/>
          </p:cNvSpPr>
          <p:nvPr>
            <p:ph type="dt" sz="half" idx="10"/>
          </p:nvPr>
        </p:nvSpPr>
        <p:spPr/>
        <p:txBody>
          <a:bodyPr/>
          <a:lstStyle/>
          <a:p>
            <a:fld id="{511A57DB-6882-44F1-A123-1976F958CC4A}" type="datetimeFigureOut">
              <a:rPr lang="nl-NL" smtClean="0"/>
              <a:t>20-10-2025</a:t>
            </a:fld>
            <a:endParaRPr lang="nl-NL"/>
          </a:p>
        </p:txBody>
      </p:sp>
      <p:sp>
        <p:nvSpPr>
          <p:cNvPr id="8" name="Footer Placeholder 7">
            <a:extLst>
              <a:ext uri="{FF2B5EF4-FFF2-40B4-BE49-F238E27FC236}">
                <a16:creationId xmlns:a16="http://schemas.microsoft.com/office/drawing/2014/main" id="{26A27213-F12E-0B09-2C5A-139AFB2F7225}"/>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CD3A56B4-8325-09EF-428B-95562BF7F6E9}"/>
              </a:ext>
            </a:extLst>
          </p:cNvPr>
          <p:cNvSpPr>
            <a:spLocks noGrp="1"/>
          </p:cNvSpPr>
          <p:nvPr>
            <p:ph type="sldNum" sz="quarter" idx="12"/>
          </p:nvPr>
        </p:nvSpPr>
        <p:spPr/>
        <p:txBody>
          <a:bodyPr/>
          <a:lstStyle/>
          <a:p>
            <a:fld id="{DDB63123-BF0E-4D86-B628-CCDCA720EFDE}" type="slidenum">
              <a:rPr lang="nl-NL" smtClean="0"/>
              <a:t>‹#›</a:t>
            </a:fld>
            <a:endParaRPr lang="nl-NL"/>
          </a:p>
        </p:txBody>
      </p:sp>
    </p:spTree>
    <p:extLst>
      <p:ext uri="{BB962C8B-B14F-4D97-AF65-F5344CB8AC3E}">
        <p14:creationId xmlns:p14="http://schemas.microsoft.com/office/powerpoint/2010/main" val="1807675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EE049-8A80-386C-A629-E7AD5E87FD07}"/>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A4DD644C-7F01-D3BC-3E63-37E5FE15866B}"/>
              </a:ext>
            </a:extLst>
          </p:cNvPr>
          <p:cNvSpPr>
            <a:spLocks noGrp="1"/>
          </p:cNvSpPr>
          <p:nvPr>
            <p:ph type="dt" sz="half" idx="10"/>
          </p:nvPr>
        </p:nvSpPr>
        <p:spPr/>
        <p:txBody>
          <a:bodyPr/>
          <a:lstStyle/>
          <a:p>
            <a:fld id="{511A57DB-6882-44F1-A123-1976F958CC4A}" type="datetimeFigureOut">
              <a:rPr lang="nl-NL" smtClean="0"/>
              <a:t>20-10-2025</a:t>
            </a:fld>
            <a:endParaRPr lang="nl-NL"/>
          </a:p>
        </p:txBody>
      </p:sp>
      <p:sp>
        <p:nvSpPr>
          <p:cNvPr id="4" name="Footer Placeholder 3">
            <a:extLst>
              <a:ext uri="{FF2B5EF4-FFF2-40B4-BE49-F238E27FC236}">
                <a16:creationId xmlns:a16="http://schemas.microsoft.com/office/drawing/2014/main" id="{BABD28EE-917D-240A-AB0B-BD8B1F048F3D}"/>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7EB4F0FB-AA62-7D18-DE03-E725348C68BE}"/>
              </a:ext>
            </a:extLst>
          </p:cNvPr>
          <p:cNvSpPr>
            <a:spLocks noGrp="1"/>
          </p:cNvSpPr>
          <p:nvPr>
            <p:ph type="sldNum" sz="quarter" idx="12"/>
          </p:nvPr>
        </p:nvSpPr>
        <p:spPr/>
        <p:txBody>
          <a:bodyPr/>
          <a:lstStyle/>
          <a:p>
            <a:fld id="{DDB63123-BF0E-4D86-B628-CCDCA720EFDE}" type="slidenum">
              <a:rPr lang="nl-NL" smtClean="0"/>
              <a:t>‹#›</a:t>
            </a:fld>
            <a:endParaRPr lang="nl-NL"/>
          </a:p>
        </p:txBody>
      </p:sp>
    </p:spTree>
    <p:extLst>
      <p:ext uri="{BB962C8B-B14F-4D97-AF65-F5344CB8AC3E}">
        <p14:creationId xmlns:p14="http://schemas.microsoft.com/office/powerpoint/2010/main" val="3371097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50AB93-EB54-EBF1-5926-E17EB9EA62D1}"/>
              </a:ext>
            </a:extLst>
          </p:cNvPr>
          <p:cNvSpPr>
            <a:spLocks noGrp="1"/>
          </p:cNvSpPr>
          <p:nvPr>
            <p:ph type="dt" sz="half" idx="10"/>
          </p:nvPr>
        </p:nvSpPr>
        <p:spPr/>
        <p:txBody>
          <a:bodyPr/>
          <a:lstStyle/>
          <a:p>
            <a:fld id="{511A57DB-6882-44F1-A123-1976F958CC4A}" type="datetimeFigureOut">
              <a:rPr lang="nl-NL" smtClean="0"/>
              <a:t>20-10-2025</a:t>
            </a:fld>
            <a:endParaRPr lang="nl-NL"/>
          </a:p>
        </p:txBody>
      </p:sp>
      <p:sp>
        <p:nvSpPr>
          <p:cNvPr id="3" name="Footer Placeholder 2">
            <a:extLst>
              <a:ext uri="{FF2B5EF4-FFF2-40B4-BE49-F238E27FC236}">
                <a16:creationId xmlns:a16="http://schemas.microsoft.com/office/drawing/2014/main" id="{3B4EBC2A-0EFF-F168-53B2-2147EA95B941}"/>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6F9B6636-A845-A46C-6F57-D86FC60BD9A7}"/>
              </a:ext>
            </a:extLst>
          </p:cNvPr>
          <p:cNvSpPr>
            <a:spLocks noGrp="1"/>
          </p:cNvSpPr>
          <p:nvPr>
            <p:ph type="sldNum" sz="quarter" idx="12"/>
          </p:nvPr>
        </p:nvSpPr>
        <p:spPr/>
        <p:txBody>
          <a:bodyPr/>
          <a:lstStyle/>
          <a:p>
            <a:fld id="{DDB63123-BF0E-4D86-B628-CCDCA720EFDE}" type="slidenum">
              <a:rPr lang="nl-NL" smtClean="0"/>
              <a:t>‹#›</a:t>
            </a:fld>
            <a:endParaRPr lang="nl-NL"/>
          </a:p>
        </p:txBody>
      </p:sp>
    </p:spTree>
    <p:extLst>
      <p:ext uri="{BB962C8B-B14F-4D97-AF65-F5344CB8AC3E}">
        <p14:creationId xmlns:p14="http://schemas.microsoft.com/office/powerpoint/2010/main" val="144303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D3112-9B2E-2F1C-C9AD-05DAAEE83B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245966C-98B9-6F9E-051F-841A737670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5AF16AA1-2EE7-96DE-377B-7D2A40F4E7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D14A5A-2343-CA58-D6DB-D8E0FA54B48B}"/>
              </a:ext>
            </a:extLst>
          </p:cNvPr>
          <p:cNvSpPr>
            <a:spLocks noGrp="1"/>
          </p:cNvSpPr>
          <p:nvPr>
            <p:ph type="dt" sz="half" idx="10"/>
          </p:nvPr>
        </p:nvSpPr>
        <p:spPr/>
        <p:txBody>
          <a:bodyPr/>
          <a:lstStyle/>
          <a:p>
            <a:fld id="{511A57DB-6882-44F1-A123-1976F958CC4A}" type="datetimeFigureOut">
              <a:rPr lang="nl-NL" smtClean="0"/>
              <a:t>20-10-2025</a:t>
            </a:fld>
            <a:endParaRPr lang="nl-NL"/>
          </a:p>
        </p:txBody>
      </p:sp>
      <p:sp>
        <p:nvSpPr>
          <p:cNvPr id="6" name="Footer Placeholder 5">
            <a:extLst>
              <a:ext uri="{FF2B5EF4-FFF2-40B4-BE49-F238E27FC236}">
                <a16:creationId xmlns:a16="http://schemas.microsoft.com/office/drawing/2014/main" id="{6F63FF16-BE4E-D390-591A-2DE4DA1B90F9}"/>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70C954F6-F5BF-7EE5-9BA7-5302963C68B6}"/>
              </a:ext>
            </a:extLst>
          </p:cNvPr>
          <p:cNvSpPr>
            <a:spLocks noGrp="1"/>
          </p:cNvSpPr>
          <p:nvPr>
            <p:ph type="sldNum" sz="quarter" idx="12"/>
          </p:nvPr>
        </p:nvSpPr>
        <p:spPr/>
        <p:txBody>
          <a:bodyPr/>
          <a:lstStyle/>
          <a:p>
            <a:fld id="{DDB63123-BF0E-4D86-B628-CCDCA720EFDE}" type="slidenum">
              <a:rPr lang="nl-NL" smtClean="0"/>
              <a:t>‹#›</a:t>
            </a:fld>
            <a:endParaRPr lang="nl-NL"/>
          </a:p>
        </p:txBody>
      </p:sp>
    </p:spTree>
    <p:extLst>
      <p:ext uri="{BB962C8B-B14F-4D97-AF65-F5344CB8AC3E}">
        <p14:creationId xmlns:p14="http://schemas.microsoft.com/office/powerpoint/2010/main" val="725042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B0CF0-7CAB-43D1-F835-4B121CA457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1EE49D18-0BFE-3EC7-D325-F715CDC68F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27A76DBC-67AD-C587-694C-1945C88306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CF1EEF-EE43-2B28-2BCE-EB8D50BBFEF9}"/>
              </a:ext>
            </a:extLst>
          </p:cNvPr>
          <p:cNvSpPr>
            <a:spLocks noGrp="1"/>
          </p:cNvSpPr>
          <p:nvPr>
            <p:ph type="dt" sz="half" idx="10"/>
          </p:nvPr>
        </p:nvSpPr>
        <p:spPr/>
        <p:txBody>
          <a:bodyPr/>
          <a:lstStyle/>
          <a:p>
            <a:fld id="{511A57DB-6882-44F1-A123-1976F958CC4A}" type="datetimeFigureOut">
              <a:rPr lang="nl-NL" smtClean="0"/>
              <a:t>20-10-2025</a:t>
            </a:fld>
            <a:endParaRPr lang="nl-NL"/>
          </a:p>
        </p:txBody>
      </p:sp>
      <p:sp>
        <p:nvSpPr>
          <p:cNvPr id="6" name="Footer Placeholder 5">
            <a:extLst>
              <a:ext uri="{FF2B5EF4-FFF2-40B4-BE49-F238E27FC236}">
                <a16:creationId xmlns:a16="http://schemas.microsoft.com/office/drawing/2014/main" id="{54CC7AC4-AF1E-453C-BE2E-537FC9D036C3}"/>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D69B3271-956F-6EE9-49DD-97429F95C379}"/>
              </a:ext>
            </a:extLst>
          </p:cNvPr>
          <p:cNvSpPr>
            <a:spLocks noGrp="1"/>
          </p:cNvSpPr>
          <p:nvPr>
            <p:ph type="sldNum" sz="quarter" idx="12"/>
          </p:nvPr>
        </p:nvSpPr>
        <p:spPr/>
        <p:txBody>
          <a:bodyPr/>
          <a:lstStyle/>
          <a:p>
            <a:fld id="{DDB63123-BF0E-4D86-B628-CCDCA720EFDE}" type="slidenum">
              <a:rPr lang="nl-NL" smtClean="0"/>
              <a:t>‹#›</a:t>
            </a:fld>
            <a:endParaRPr lang="nl-NL"/>
          </a:p>
        </p:txBody>
      </p:sp>
    </p:spTree>
    <p:extLst>
      <p:ext uri="{BB962C8B-B14F-4D97-AF65-F5344CB8AC3E}">
        <p14:creationId xmlns:p14="http://schemas.microsoft.com/office/powerpoint/2010/main" val="3072666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EB198-8801-597D-8162-2368FBD7974C}"/>
              </a:ext>
            </a:extLst>
          </p:cNvPr>
          <p:cNvSpPr>
            <a:spLocks noGrp="1"/>
          </p:cNvSpPr>
          <p:nvPr>
            <p:ph type="title"/>
          </p:nvPr>
        </p:nvSpPr>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D94B6599-AE6C-05E8-CE4B-E19157DE8C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5AA28976-E09F-B9E0-5DEE-20FFEFF835A9}"/>
              </a:ext>
            </a:extLst>
          </p:cNvPr>
          <p:cNvSpPr>
            <a:spLocks noGrp="1"/>
          </p:cNvSpPr>
          <p:nvPr>
            <p:ph type="dt" sz="half" idx="10"/>
          </p:nvPr>
        </p:nvSpPr>
        <p:spPr/>
        <p:txBody>
          <a:bodyPr/>
          <a:lstStyle/>
          <a:p>
            <a:fld id="{511A57DB-6882-44F1-A123-1976F958CC4A}" type="datetimeFigureOut">
              <a:rPr lang="nl-NL" smtClean="0"/>
              <a:t>20-10-2025</a:t>
            </a:fld>
            <a:endParaRPr lang="nl-NL"/>
          </a:p>
        </p:txBody>
      </p:sp>
      <p:sp>
        <p:nvSpPr>
          <p:cNvPr id="5" name="Footer Placeholder 4">
            <a:extLst>
              <a:ext uri="{FF2B5EF4-FFF2-40B4-BE49-F238E27FC236}">
                <a16:creationId xmlns:a16="http://schemas.microsoft.com/office/drawing/2014/main" id="{65809058-C97A-6F54-BDE7-D4B3BB30217B}"/>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AB7B7AE0-5C0E-EA3A-7EC3-F04B49A06EF3}"/>
              </a:ext>
            </a:extLst>
          </p:cNvPr>
          <p:cNvSpPr>
            <a:spLocks noGrp="1"/>
          </p:cNvSpPr>
          <p:nvPr>
            <p:ph type="sldNum" sz="quarter" idx="12"/>
          </p:nvPr>
        </p:nvSpPr>
        <p:spPr/>
        <p:txBody>
          <a:bodyPr/>
          <a:lstStyle/>
          <a:p>
            <a:fld id="{DDB63123-BF0E-4D86-B628-CCDCA720EFDE}" type="slidenum">
              <a:rPr lang="nl-NL" smtClean="0"/>
              <a:t>‹#›</a:t>
            </a:fld>
            <a:endParaRPr lang="nl-NL"/>
          </a:p>
        </p:txBody>
      </p:sp>
    </p:spTree>
    <p:extLst>
      <p:ext uri="{BB962C8B-B14F-4D97-AF65-F5344CB8AC3E}">
        <p14:creationId xmlns:p14="http://schemas.microsoft.com/office/powerpoint/2010/main" val="584268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C5D4F9-589F-B947-B68A-95D77B46E1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76EA9924-C19C-027B-8AE9-8360B3F63B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E09EC69F-FEAE-E4A2-5047-25E9FF3E5EBF}"/>
              </a:ext>
            </a:extLst>
          </p:cNvPr>
          <p:cNvSpPr>
            <a:spLocks noGrp="1"/>
          </p:cNvSpPr>
          <p:nvPr>
            <p:ph type="dt" sz="half" idx="10"/>
          </p:nvPr>
        </p:nvSpPr>
        <p:spPr/>
        <p:txBody>
          <a:bodyPr/>
          <a:lstStyle/>
          <a:p>
            <a:fld id="{511A57DB-6882-44F1-A123-1976F958CC4A}" type="datetimeFigureOut">
              <a:rPr lang="nl-NL" smtClean="0"/>
              <a:t>20-10-2025</a:t>
            </a:fld>
            <a:endParaRPr lang="nl-NL"/>
          </a:p>
        </p:txBody>
      </p:sp>
      <p:sp>
        <p:nvSpPr>
          <p:cNvPr id="5" name="Footer Placeholder 4">
            <a:extLst>
              <a:ext uri="{FF2B5EF4-FFF2-40B4-BE49-F238E27FC236}">
                <a16:creationId xmlns:a16="http://schemas.microsoft.com/office/drawing/2014/main" id="{143882DC-F691-2B3A-53BD-C2B4767156E2}"/>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6155BF0B-3769-3A1B-D0C3-0CF3B4FBE2C3}"/>
              </a:ext>
            </a:extLst>
          </p:cNvPr>
          <p:cNvSpPr>
            <a:spLocks noGrp="1"/>
          </p:cNvSpPr>
          <p:nvPr>
            <p:ph type="sldNum" sz="quarter" idx="12"/>
          </p:nvPr>
        </p:nvSpPr>
        <p:spPr/>
        <p:txBody>
          <a:bodyPr/>
          <a:lstStyle/>
          <a:p>
            <a:fld id="{DDB63123-BF0E-4D86-B628-CCDCA720EFDE}" type="slidenum">
              <a:rPr lang="nl-NL" smtClean="0"/>
              <a:t>‹#›</a:t>
            </a:fld>
            <a:endParaRPr lang="nl-NL"/>
          </a:p>
        </p:txBody>
      </p:sp>
    </p:spTree>
    <p:extLst>
      <p:ext uri="{BB962C8B-B14F-4D97-AF65-F5344CB8AC3E}">
        <p14:creationId xmlns:p14="http://schemas.microsoft.com/office/powerpoint/2010/main" val="826580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922DB2-C1EF-FC3A-E27C-BAFE07F0B4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83C22970-E9DD-0F03-F80F-401688DBB3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5B7A38E7-3867-C257-3783-D25F5CCB09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11A57DB-6882-44F1-A123-1976F958CC4A}" type="datetimeFigureOut">
              <a:rPr lang="nl-NL" smtClean="0"/>
              <a:t>20-10-2025</a:t>
            </a:fld>
            <a:endParaRPr lang="nl-NL"/>
          </a:p>
        </p:txBody>
      </p:sp>
      <p:sp>
        <p:nvSpPr>
          <p:cNvPr id="5" name="Footer Placeholder 4">
            <a:extLst>
              <a:ext uri="{FF2B5EF4-FFF2-40B4-BE49-F238E27FC236}">
                <a16:creationId xmlns:a16="http://schemas.microsoft.com/office/drawing/2014/main" id="{F3CEC9F0-03A5-A8EA-7608-B9BB970517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Slide Number Placeholder 5">
            <a:extLst>
              <a:ext uri="{FF2B5EF4-FFF2-40B4-BE49-F238E27FC236}">
                <a16:creationId xmlns:a16="http://schemas.microsoft.com/office/drawing/2014/main" id="{7B4EBBB4-68A3-75F9-4729-301ED636D0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DB63123-BF0E-4D86-B628-CCDCA720EFDE}" type="slidenum">
              <a:rPr lang="nl-NL" smtClean="0"/>
              <a:t>‹#›</a:t>
            </a:fld>
            <a:endParaRPr lang="nl-NL"/>
          </a:p>
        </p:txBody>
      </p:sp>
    </p:spTree>
    <p:extLst>
      <p:ext uri="{BB962C8B-B14F-4D97-AF65-F5344CB8AC3E}">
        <p14:creationId xmlns:p14="http://schemas.microsoft.com/office/powerpoint/2010/main" val="1157715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chart" Target="../charts/char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blue and white sign with white text&#10;&#10;AI-generated content may be incorrect.">
            <a:extLst>
              <a:ext uri="{FF2B5EF4-FFF2-40B4-BE49-F238E27FC236}">
                <a16:creationId xmlns:a16="http://schemas.microsoft.com/office/drawing/2014/main" id="{9C854985-3DB5-B513-2173-F39EE58662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676" y="1191163"/>
            <a:ext cx="3869722" cy="1509083"/>
          </a:xfrm>
          <a:prstGeom prst="rect">
            <a:avLst/>
          </a:prstGeom>
        </p:spPr>
      </p:pic>
      <p:pic>
        <p:nvPicPr>
          <p:cNvPr id="5" name="Picture 4" descr="A couple of grey circles&#10;&#10;AI-generated content may be incorrect.">
            <a:extLst>
              <a:ext uri="{FF2B5EF4-FFF2-40B4-BE49-F238E27FC236}">
                <a16:creationId xmlns:a16="http://schemas.microsoft.com/office/drawing/2014/main" id="{25640FE7-428E-8BD7-8789-8C529327FB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676" y="4557651"/>
            <a:ext cx="3869722" cy="702151"/>
          </a:xfrm>
          <a:prstGeom prst="rect">
            <a:avLst/>
          </a:prstGeom>
        </p:spPr>
      </p:pic>
      <p:sp>
        <p:nvSpPr>
          <p:cNvPr id="67" name="Right Triangle 66">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4989" y="623275"/>
            <a:ext cx="6581837"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037958-B534-832F-6CCE-B71256652D64}"/>
              </a:ext>
            </a:extLst>
          </p:cNvPr>
          <p:cNvSpPr>
            <a:spLocks noGrp="1"/>
          </p:cNvSpPr>
          <p:nvPr>
            <p:ph type="ctrTitle"/>
          </p:nvPr>
        </p:nvSpPr>
        <p:spPr>
          <a:xfrm>
            <a:off x="5450209" y="1056640"/>
            <a:ext cx="5799947" cy="3494398"/>
          </a:xfrm>
        </p:spPr>
        <p:txBody>
          <a:bodyPr anchor="b">
            <a:normAutofit/>
          </a:bodyPr>
          <a:lstStyle/>
          <a:p>
            <a:pPr algn="l"/>
            <a:r>
              <a:rPr lang="en-US" sz="5600" dirty="0"/>
              <a:t>Artificial Intelligence and Productivity in Flanders</a:t>
            </a:r>
            <a:endParaRPr lang="nl-NL" sz="5600" dirty="0"/>
          </a:p>
        </p:txBody>
      </p:sp>
      <p:sp>
        <p:nvSpPr>
          <p:cNvPr id="3" name="Subtitle 2">
            <a:extLst>
              <a:ext uri="{FF2B5EF4-FFF2-40B4-BE49-F238E27FC236}">
                <a16:creationId xmlns:a16="http://schemas.microsoft.com/office/drawing/2014/main" id="{26D3CE26-C315-A782-D6CE-027A58F65274}"/>
              </a:ext>
            </a:extLst>
          </p:cNvPr>
          <p:cNvSpPr>
            <a:spLocks noGrp="1"/>
          </p:cNvSpPr>
          <p:nvPr>
            <p:ph type="subTitle" idx="1"/>
          </p:nvPr>
        </p:nvSpPr>
        <p:spPr>
          <a:xfrm>
            <a:off x="5450210" y="4634204"/>
            <a:ext cx="4041454" cy="1261267"/>
          </a:xfrm>
        </p:spPr>
        <p:txBody>
          <a:bodyPr anchor="t">
            <a:normAutofit/>
          </a:bodyPr>
          <a:lstStyle/>
          <a:p>
            <a:pPr algn="l"/>
            <a:r>
              <a:rPr lang="nl-BE" sz="1600" b="1" dirty="0"/>
              <a:t>Petra Andries</a:t>
            </a:r>
            <a:r>
              <a:rPr lang="nl-BE" sz="1600" dirty="0"/>
              <a:t> and </a:t>
            </a:r>
            <a:r>
              <a:rPr lang="nl-BE" sz="1600" b="1" dirty="0"/>
              <a:t>Thomas Standaert</a:t>
            </a:r>
            <a:r>
              <a:rPr lang="nl-BE" sz="1600" dirty="0"/>
              <a:t> — </a:t>
            </a:r>
            <a:r>
              <a:rPr lang="nl-BE" sz="1600" i="1" dirty="0" err="1"/>
              <a:t>ECOOM</a:t>
            </a:r>
            <a:r>
              <a:rPr lang="nl-BE" sz="1600" i="1" dirty="0"/>
              <a:t>–</a:t>
            </a:r>
            <a:r>
              <a:rPr lang="nl-BE" sz="1600" i="1" dirty="0" err="1"/>
              <a:t>Inno</a:t>
            </a:r>
            <a:r>
              <a:rPr lang="nl-BE" sz="1600" i="1" dirty="0"/>
              <a:t> (</a:t>
            </a:r>
            <a:r>
              <a:rPr lang="nl-BE" sz="1600" i="1" dirty="0" err="1"/>
              <a:t>Ghent</a:t>
            </a:r>
            <a:r>
              <a:rPr lang="nl-BE" sz="1600" i="1" dirty="0"/>
              <a:t> University)</a:t>
            </a:r>
            <a:br>
              <a:rPr lang="nl-BE" sz="1600" dirty="0"/>
            </a:br>
            <a:r>
              <a:rPr lang="nl-BE" sz="1600" b="1" dirty="0"/>
              <a:t>Yannick Bormans</a:t>
            </a:r>
            <a:r>
              <a:rPr lang="nl-BE" sz="1600" dirty="0"/>
              <a:t>, </a:t>
            </a:r>
            <a:r>
              <a:rPr lang="nl-BE" sz="1600" b="1" dirty="0"/>
              <a:t>Yelzhas Kadyr</a:t>
            </a:r>
            <a:r>
              <a:rPr lang="nl-BE" sz="1600" dirty="0"/>
              <a:t>, and </a:t>
            </a:r>
            <a:r>
              <a:rPr lang="nl-BE" sz="1600" b="1" dirty="0"/>
              <a:t>Jo Reynaerts</a:t>
            </a:r>
            <a:r>
              <a:rPr lang="nl-BE" sz="1600" dirty="0"/>
              <a:t> — </a:t>
            </a:r>
            <a:r>
              <a:rPr lang="nl-BE" sz="1600" i="1" dirty="0" err="1"/>
              <a:t>ECOOM</a:t>
            </a:r>
            <a:r>
              <a:rPr lang="nl-BE" sz="1600" i="1" dirty="0"/>
              <a:t>–STORE (</a:t>
            </a:r>
            <a:r>
              <a:rPr lang="nl-BE" sz="1600" i="1" dirty="0" err="1"/>
              <a:t>KU</a:t>
            </a:r>
            <a:r>
              <a:rPr lang="nl-BE" sz="1600" i="1" dirty="0"/>
              <a:t> Leuven)</a:t>
            </a:r>
            <a:endParaRPr lang="nl-NL" sz="2000" dirty="0"/>
          </a:p>
        </p:txBody>
      </p:sp>
    </p:spTree>
    <p:extLst>
      <p:ext uri="{BB962C8B-B14F-4D97-AF65-F5344CB8AC3E}">
        <p14:creationId xmlns:p14="http://schemas.microsoft.com/office/powerpoint/2010/main" val="692425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605C7-AA92-A3F2-A0E2-61A40845DD3F}"/>
              </a:ext>
            </a:extLst>
          </p:cNvPr>
          <p:cNvSpPr>
            <a:spLocks noGrp="1"/>
          </p:cNvSpPr>
          <p:nvPr>
            <p:ph type="title"/>
          </p:nvPr>
        </p:nvSpPr>
        <p:spPr/>
        <p:txBody>
          <a:bodyPr/>
          <a:lstStyle/>
          <a:p>
            <a:r>
              <a:rPr lang="en-US" dirty="0"/>
              <a:t>AI Barometer</a:t>
            </a:r>
            <a:endParaRPr lang="nl-NL" dirty="0"/>
          </a:p>
        </p:txBody>
      </p:sp>
      <p:sp>
        <p:nvSpPr>
          <p:cNvPr id="3" name="Content Placeholder 2">
            <a:extLst>
              <a:ext uri="{FF2B5EF4-FFF2-40B4-BE49-F238E27FC236}">
                <a16:creationId xmlns:a16="http://schemas.microsoft.com/office/drawing/2014/main" id="{5FA8CDBE-CEA3-5D7D-8DC8-AD13D5072AE5}"/>
              </a:ext>
            </a:extLst>
          </p:cNvPr>
          <p:cNvSpPr>
            <a:spLocks noGrp="1"/>
          </p:cNvSpPr>
          <p:nvPr>
            <p:ph idx="1"/>
          </p:nvPr>
        </p:nvSpPr>
        <p:spPr/>
        <p:txBody>
          <a:bodyPr>
            <a:normAutofit fontScale="55000" lnSpcReduction="20000"/>
          </a:bodyPr>
          <a:lstStyle/>
          <a:p>
            <a:r>
              <a:rPr lang="en-US" dirty="0"/>
              <a:t>Since 2021, ECOOM-Inno-Gent has tracked AI adoption and use of Flemish firms</a:t>
            </a:r>
          </a:p>
          <a:p>
            <a:pPr marL="0" indent="0">
              <a:buNone/>
            </a:pPr>
            <a:endParaRPr lang="en-US" dirty="0"/>
          </a:p>
          <a:p>
            <a:r>
              <a:rPr lang="en-US" dirty="0"/>
              <a:t>Survey research design</a:t>
            </a:r>
          </a:p>
          <a:p>
            <a:endParaRPr lang="en-US" dirty="0"/>
          </a:p>
          <a:p>
            <a:r>
              <a:rPr lang="en-US" dirty="0"/>
              <a:t> Stratified random sampling</a:t>
            </a:r>
          </a:p>
          <a:p>
            <a:pPr lvl="1"/>
            <a:r>
              <a:rPr lang="en-US" dirty="0"/>
              <a:t>Wide range of manufacturing and service sectors</a:t>
            </a:r>
          </a:p>
          <a:p>
            <a:pPr lvl="1"/>
            <a:r>
              <a:rPr lang="en-US" dirty="0"/>
              <a:t>Micro, small, medium-sized, and large firms</a:t>
            </a:r>
          </a:p>
          <a:p>
            <a:pPr marL="0" indent="0">
              <a:buNone/>
            </a:pPr>
            <a:endParaRPr lang="en-US" dirty="0"/>
          </a:p>
          <a:p>
            <a:r>
              <a:rPr lang="en-US" dirty="0"/>
              <a:t>Questionnaire</a:t>
            </a:r>
          </a:p>
          <a:p>
            <a:pPr lvl="1"/>
            <a:r>
              <a:rPr lang="en-US" dirty="0"/>
              <a:t>Inspired by EU Survey on ICT usage and e-commerce in enterprises (Eurostat)</a:t>
            </a:r>
          </a:p>
          <a:p>
            <a:pPr lvl="1"/>
            <a:r>
              <a:rPr lang="en-US" dirty="0"/>
              <a:t>Dynamic rather than static measuring instrument</a:t>
            </a:r>
          </a:p>
          <a:p>
            <a:endParaRPr lang="en-US" dirty="0"/>
          </a:p>
          <a:p>
            <a:r>
              <a:rPr lang="en-US" dirty="0"/>
              <a:t>Conducted annually until 2023, and biannually thereafter</a:t>
            </a:r>
          </a:p>
          <a:p>
            <a:endParaRPr lang="en-US" dirty="0"/>
          </a:p>
          <a:p>
            <a:r>
              <a:rPr lang="en-US" dirty="0"/>
              <a:t>More than 2.000 usable responses per wave (i.e., &gt; 30% response rate)</a:t>
            </a:r>
          </a:p>
          <a:p>
            <a:pPr lvl="1"/>
            <a:endParaRPr lang="nl-NL" dirty="0"/>
          </a:p>
        </p:txBody>
      </p:sp>
    </p:spTree>
    <p:extLst>
      <p:ext uri="{BB962C8B-B14F-4D97-AF65-F5344CB8AC3E}">
        <p14:creationId xmlns:p14="http://schemas.microsoft.com/office/powerpoint/2010/main" val="2615535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A707B-EEBB-6E8E-FAED-C9AD178AEF3A}"/>
              </a:ext>
            </a:extLst>
          </p:cNvPr>
          <p:cNvSpPr>
            <a:spLocks noGrp="1"/>
          </p:cNvSpPr>
          <p:nvPr>
            <p:ph type="title"/>
          </p:nvPr>
        </p:nvSpPr>
        <p:spPr/>
        <p:txBody>
          <a:bodyPr/>
          <a:lstStyle/>
          <a:p>
            <a:r>
              <a:rPr lang="en-US" dirty="0"/>
              <a:t>Artificial intelligence and applications</a:t>
            </a:r>
            <a:endParaRPr lang="nl-NL" dirty="0"/>
          </a:p>
        </p:txBody>
      </p:sp>
      <p:sp>
        <p:nvSpPr>
          <p:cNvPr id="3" name="Content Placeholder 2">
            <a:extLst>
              <a:ext uri="{FF2B5EF4-FFF2-40B4-BE49-F238E27FC236}">
                <a16:creationId xmlns:a16="http://schemas.microsoft.com/office/drawing/2014/main" id="{767A1A95-3B52-ADF7-4913-6978846A3212}"/>
              </a:ext>
            </a:extLst>
          </p:cNvPr>
          <p:cNvSpPr>
            <a:spLocks noGrp="1"/>
          </p:cNvSpPr>
          <p:nvPr>
            <p:ph idx="1"/>
          </p:nvPr>
        </p:nvSpPr>
        <p:spPr/>
        <p:txBody>
          <a:bodyPr>
            <a:normAutofit fontScale="92500" lnSpcReduction="10000"/>
          </a:bodyPr>
          <a:lstStyle/>
          <a:p>
            <a:r>
              <a:rPr lang="en-US" dirty="0"/>
              <a:t>Definition: </a:t>
            </a:r>
            <a:r>
              <a:rPr lang="en-US" i="1" dirty="0"/>
              <a:t>“technologies that allow software, machines, and devices to analyze their environment and then solve problems or take actions to achieve a specific goal”</a:t>
            </a:r>
          </a:p>
          <a:p>
            <a:endParaRPr lang="en-US" dirty="0"/>
          </a:p>
          <a:p>
            <a:pPr lvl="1"/>
            <a:r>
              <a:rPr lang="en-US" dirty="0"/>
              <a:t>AI technologies include (</a:t>
            </a:r>
            <a:r>
              <a:rPr lang="en-US" dirty="0" err="1"/>
              <a:t>i</a:t>
            </a:r>
            <a:r>
              <a:rPr lang="en-US" dirty="0"/>
              <a:t>) text mining; (ii) speech recognition; (iii) natural language generation; (iv) image recognition; (v) machine learning; (vi) robotic process automation; and (vii) autonomous robot, vehicles and drones</a:t>
            </a:r>
          </a:p>
          <a:p>
            <a:endParaRPr lang="en-US" dirty="0"/>
          </a:p>
          <a:p>
            <a:r>
              <a:rPr lang="en-US" dirty="0"/>
              <a:t>Firms can use AI in one or more functional areas, including sales and marketing; customer service; production; administration; strategic management; purchasing; logistics; ICT security; human resource management; and product development</a:t>
            </a:r>
          </a:p>
          <a:p>
            <a:endParaRPr lang="nl-NL" dirty="0"/>
          </a:p>
        </p:txBody>
      </p:sp>
    </p:spTree>
    <p:extLst>
      <p:ext uri="{BB962C8B-B14F-4D97-AF65-F5344CB8AC3E}">
        <p14:creationId xmlns:p14="http://schemas.microsoft.com/office/powerpoint/2010/main" val="2934545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80437-9D78-126E-7CD3-D27F3DF04C0A}"/>
              </a:ext>
            </a:extLst>
          </p:cNvPr>
          <p:cNvSpPr>
            <a:spLocks noGrp="1"/>
          </p:cNvSpPr>
          <p:nvPr>
            <p:ph type="title"/>
          </p:nvPr>
        </p:nvSpPr>
        <p:spPr/>
        <p:txBody>
          <a:bodyPr/>
          <a:lstStyle/>
          <a:p>
            <a:r>
              <a:rPr lang="en-US" noProof="0" dirty="0"/>
              <a:t>Artificial intelligence and firm-level productivity</a:t>
            </a:r>
          </a:p>
        </p:txBody>
      </p:sp>
      <p:sp>
        <p:nvSpPr>
          <p:cNvPr id="3" name="Content Placeholder 2">
            <a:extLst>
              <a:ext uri="{FF2B5EF4-FFF2-40B4-BE49-F238E27FC236}">
                <a16:creationId xmlns:a16="http://schemas.microsoft.com/office/drawing/2014/main" id="{9AA5B9F7-A2D9-537C-7496-8977BD115D9D}"/>
              </a:ext>
            </a:extLst>
          </p:cNvPr>
          <p:cNvSpPr>
            <a:spLocks noGrp="1"/>
          </p:cNvSpPr>
          <p:nvPr>
            <p:ph idx="1"/>
          </p:nvPr>
        </p:nvSpPr>
        <p:spPr/>
        <p:txBody>
          <a:bodyPr>
            <a:normAutofit fontScale="92500" lnSpcReduction="20000"/>
          </a:bodyPr>
          <a:lstStyle/>
          <a:p>
            <a:r>
              <a:rPr lang="en-US" dirty="0"/>
              <a:t>AI affects various aspects of business</a:t>
            </a:r>
          </a:p>
          <a:p>
            <a:endParaRPr lang="en-US" dirty="0"/>
          </a:p>
          <a:p>
            <a:pPr lvl="1"/>
            <a:r>
              <a:rPr lang="en-US" dirty="0"/>
              <a:t>AI improves employee-level productivity at a variety of tasks (e.g., Brynjolfsson et al., 2025; Noy &amp; Zhang, 2023; Peng et al., 2023)</a:t>
            </a:r>
          </a:p>
          <a:p>
            <a:endParaRPr lang="en-US" dirty="0"/>
          </a:p>
          <a:p>
            <a:pPr lvl="1"/>
            <a:r>
              <a:rPr lang="en-US" dirty="0"/>
              <a:t>AI facilitates strategic decision-making (Csaszar et al., 2024; Doshi et al., 2025)</a:t>
            </a:r>
          </a:p>
          <a:p>
            <a:endParaRPr lang="en-US" dirty="0"/>
          </a:p>
          <a:p>
            <a:pPr lvl="1"/>
            <a:r>
              <a:rPr lang="en-US" dirty="0"/>
              <a:t>AI contributes to product (Babina et al., 2024; Rammer et al., 2022; Wang &amp; Wu, 2025) and process innovation (Rammer et al. 2022, Standaert &amp; Andries, 2026)</a:t>
            </a:r>
          </a:p>
          <a:p>
            <a:endParaRPr lang="en-US" dirty="0"/>
          </a:p>
          <a:p>
            <a:r>
              <a:rPr lang="en-US" dirty="0"/>
              <a:t>Extant research has mainly found a positive impact of AI investments on firm-level productivity (</a:t>
            </a:r>
            <a:r>
              <a:rPr lang="en-US" dirty="0" err="1"/>
              <a:t>Alderucci</a:t>
            </a:r>
            <a:r>
              <a:rPr lang="en-US" dirty="0"/>
              <a:t> et al., 2020; Brown et al., 2025; </a:t>
            </a:r>
            <a:r>
              <a:rPr lang="en-US" dirty="0" err="1"/>
              <a:t>Czarnitzki</a:t>
            </a:r>
            <a:r>
              <a:rPr lang="en-US" dirty="0"/>
              <a:t> et al., 2023; Yang, 2022)</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007076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B76E9-547D-5CD9-E2C3-F7CCFB6ED503}"/>
              </a:ext>
            </a:extLst>
          </p:cNvPr>
          <p:cNvSpPr>
            <a:spLocks noGrp="1"/>
          </p:cNvSpPr>
          <p:nvPr>
            <p:ph type="title"/>
          </p:nvPr>
        </p:nvSpPr>
        <p:spPr/>
        <p:txBody>
          <a:bodyPr/>
          <a:lstStyle/>
          <a:p>
            <a:r>
              <a:rPr lang="en-US" dirty="0"/>
              <a:t>Research gap</a:t>
            </a:r>
            <a:endParaRPr lang="nl-NL" dirty="0"/>
          </a:p>
        </p:txBody>
      </p:sp>
      <p:sp>
        <p:nvSpPr>
          <p:cNvPr id="3" name="Content Placeholder 2">
            <a:extLst>
              <a:ext uri="{FF2B5EF4-FFF2-40B4-BE49-F238E27FC236}">
                <a16:creationId xmlns:a16="http://schemas.microsoft.com/office/drawing/2014/main" id="{082C1B48-893C-9AD0-E24D-70C5D88884FB}"/>
              </a:ext>
            </a:extLst>
          </p:cNvPr>
          <p:cNvSpPr>
            <a:spLocks noGrp="1"/>
          </p:cNvSpPr>
          <p:nvPr>
            <p:ph idx="1"/>
          </p:nvPr>
        </p:nvSpPr>
        <p:spPr/>
        <p:txBody>
          <a:bodyPr/>
          <a:lstStyle/>
          <a:p>
            <a:r>
              <a:rPr lang="en-US" dirty="0"/>
              <a:t>Not all measures of AI investments are equally relevant</a:t>
            </a:r>
          </a:p>
          <a:p>
            <a:pPr lvl="1"/>
            <a:endParaRPr lang="en-US" dirty="0"/>
          </a:p>
          <a:p>
            <a:pPr lvl="1"/>
            <a:r>
              <a:rPr lang="en-US" dirty="0"/>
              <a:t>AI patents measure AI-related inventions. Only a minority of firms develop AI products or services.</a:t>
            </a:r>
          </a:p>
          <a:p>
            <a:endParaRPr lang="en-US" dirty="0"/>
          </a:p>
          <a:p>
            <a:r>
              <a:rPr lang="en-US" dirty="0"/>
              <a:t>It is unclear whether the impact of AI on productivity differs by firm size</a:t>
            </a:r>
          </a:p>
          <a:p>
            <a:endParaRPr lang="en-US" dirty="0"/>
          </a:p>
          <a:p>
            <a:pPr lvl="1"/>
            <a:r>
              <a:rPr lang="en-US" dirty="0"/>
              <a:t>Examining ICT investments in Belgian firms during 2002-2013, </a:t>
            </a:r>
            <a:r>
              <a:rPr lang="en-US" dirty="0" err="1"/>
              <a:t>Dhyne</a:t>
            </a:r>
            <a:r>
              <a:rPr lang="en-US" dirty="0"/>
              <a:t> et al. (2020) found that large firms benefit more from ICT than small firms</a:t>
            </a:r>
          </a:p>
          <a:p>
            <a:endParaRPr lang="en-US" dirty="0"/>
          </a:p>
          <a:p>
            <a:pPr lvl="1"/>
            <a:endParaRPr lang="en-US" dirty="0"/>
          </a:p>
          <a:p>
            <a:endParaRPr lang="en-US" dirty="0"/>
          </a:p>
          <a:p>
            <a:endParaRPr lang="nl-NL" dirty="0"/>
          </a:p>
        </p:txBody>
      </p:sp>
    </p:spTree>
    <p:extLst>
      <p:ext uri="{BB962C8B-B14F-4D97-AF65-F5344CB8AC3E}">
        <p14:creationId xmlns:p14="http://schemas.microsoft.com/office/powerpoint/2010/main" val="969357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62DA-FA8C-937B-C5D4-22FDC93BA748}"/>
              </a:ext>
            </a:extLst>
          </p:cNvPr>
          <p:cNvSpPr>
            <a:spLocks noGrp="1"/>
          </p:cNvSpPr>
          <p:nvPr>
            <p:ph type="title"/>
          </p:nvPr>
        </p:nvSpPr>
        <p:spPr/>
        <p:txBody>
          <a:bodyPr/>
          <a:lstStyle/>
          <a:p>
            <a:r>
              <a:rPr lang="en-US" dirty="0"/>
              <a:t>Research questions</a:t>
            </a:r>
            <a:endParaRPr lang="ru-RU" dirty="0"/>
          </a:p>
        </p:txBody>
      </p:sp>
      <p:sp>
        <p:nvSpPr>
          <p:cNvPr id="3" name="Content Placeholder 2">
            <a:extLst>
              <a:ext uri="{FF2B5EF4-FFF2-40B4-BE49-F238E27FC236}">
                <a16:creationId xmlns:a16="http://schemas.microsoft.com/office/drawing/2014/main" id="{2783C9FE-25CF-B51D-52B6-18EC32DE6D14}"/>
              </a:ext>
            </a:extLst>
          </p:cNvPr>
          <p:cNvSpPr>
            <a:spLocks noGrp="1"/>
          </p:cNvSpPr>
          <p:nvPr>
            <p:ph idx="1"/>
          </p:nvPr>
        </p:nvSpPr>
        <p:spPr/>
        <p:txBody>
          <a:bodyPr/>
          <a:lstStyle/>
          <a:p>
            <a:r>
              <a:rPr lang="en-US" dirty="0"/>
              <a:t>Are AI adopters more productive than non-adopters?</a:t>
            </a:r>
          </a:p>
          <a:p>
            <a:endParaRPr lang="en-US" dirty="0"/>
          </a:p>
          <a:p>
            <a:r>
              <a:rPr lang="en-US" dirty="0"/>
              <a:t>Do productivity differences vary by firm size?</a:t>
            </a:r>
          </a:p>
          <a:p>
            <a:endParaRPr lang="en-US" dirty="0"/>
          </a:p>
          <a:p>
            <a:r>
              <a:rPr lang="en-US" dirty="0"/>
              <a:t>Does broader use of AI matter?</a:t>
            </a:r>
          </a:p>
        </p:txBody>
      </p:sp>
    </p:spTree>
    <p:extLst>
      <p:ext uri="{BB962C8B-B14F-4D97-AF65-F5344CB8AC3E}">
        <p14:creationId xmlns:p14="http://schemas.microsoft.com/office/powerpoint/2010/main" val="2435136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57188"/>
            <a:ext cx="10515600" cy="1133499"/>
          </a:xfrm>
        </p:spPr>
        <p:txBody>
          <a:bodyPr>
            <a:normAutofit/>
          </a:bodyPr>
          <a:lstStyle/>
          <a:p>
            <a:r>
              <a:rPr lang="nl-BE" dirty="0"/>
              <a:t>Data Sources</a:t>
            </a:r>
          </a:p>
        </p:txBody>
      </p:sp>
      <p:graphicFrame>
        <p:nvGraphicFramePr>
          <p:cNvPr id="21" name="Content Placeholder 2">
            <a:extLst>
              <a:ext uri="{FF2B5EF4-FFF2-40B4-BE49-F238E27FC236}">
                <a16:creationId xmlns:a16="http://schemas.microsoft.com/office/drawing/2014/main" id="{38EAD9B9-D565-3D9B-55FB-AECF81B17461}"/>
              </a:ext>
            </a:extLst>
          </p:cNvPr>
          <p:cNvGraphicFramePr>
            <a:graphicFrameLocks noGrp="1"/>
          </p:cNvGraphicFramePr>
          <p:nvPr>
            <p:ph idx="1"/>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1E0D9-2080-B86C-4071-96F0C0B9DF8C}"/>
              </a:ext>
            </a:extLst>
          </p:cNvPr>
          <p:cNvSpPr>
            <a:spLocks noGrp="1"/>
          </p:cNvSpPr>
          <p:nvPr>
            <p:ph type="title"/>
          </p:nvPr>
        </p:nvSpPr>
        <p:spPr/>
        <p:txBody>
          <a:bodyPr/>
          <a:lstStyle/>
          <a:p>
            <a:r>
              <a:rPr lang="en-US" dirty="0"/>
              <a:t>AI Adoption Patterns Across Firms</a:t>
            </a:r>
            <a:endParaRPr lang="ru-RU" dirty="0"/>
          </a:p>
        </p:txBody>
      </p:sp>
      <p:sp>
        <p:nvSpPr>
          <p:cNvPr id="3" name="Content Placeholder 2">
            <a:extLst>
              <a:ext uri="{FF2B5EF4-FFF2-40B4-BE49-F238E27FC236}">
                <a16:creationId xmlns:a16="http://schemas.microsoft.com/office/drawing/2014/main" id="{353D4DBB-41CB-B1E3-9E9D-29507BD533B0}"/>
              </a:ext>
            </a:extLst>
          </p:cNvPr>
          <p:cNvSpPr>
            <a:spLocks noGrp="1"/>
          </p:cNvSpPr>
          <p:nvPr>
            <p:ph idx="1"/>
          </p:nvPr>
        </p:nvSpPr>
        <p:spPr>
          <a:xfrm>
            <a:off x="838200" y="1352145"/>
            <a:ext cx="10515600" cy="4824818"/>
          </a:xfrm>
        </p:spPr>
        <p:txBody>
          <a:bodyPr>
            <a:normAutofit/>
          </a:bodyPr>
          <a:lstStyle/>
          <a:p>
            <a:r>
              <a:rPr lang="nl-BE" sz="1400" dirty="0" err="1"/>
              <a:t>By</a:t>
            </a:r>
            <a:r>
              <a:rPr lang="nl-BE" sz="1400" dirty="0"/>
              <a:t> </a:t>
            </a:r>
            <a:r>
              <a:rPr lang="nl-BE" sz="1400" dirty="0" err="1"/>
              <a:t>Year</a:t>
            </a:r>
            <a:endParaRPr lang="nl-BE" sz="1400" dirty="0"/>
          </a:p>
          <a:p>
            <a:pPr lvl="1"/>
            <a:r>
              <a:rPr lang="nl-BE" sz="1400" dirty="0"/>
              <a:t>2021: 25%</a:t>
            </a:r>
          </a:p>
          <a:p>
            <a:pPr lvl="1"/>
            <a:r>
              <a:rPr lang="nl-BE" sz="1400" dirty="0"/>
              <a:t>2022: 34%</a:t>
            </a:r>
          </a:p>
          <a:p>
            <a:pPr lvl="1"/>
            <a:r>
              <a:rPr lang="nl-BE" sz="1400" dirty="0"/>
              <a:t>2023: 44%</a:t>
            </a:r>
          </a:p>
          <a:p>
            <a:r>
              <a:rPr lang="en-US" sz="1400" dirty="0"/>
              <a:t>By Firm Size</a:t>
            </a:r>
          </a:p>
          <a:p>
            <a:pPr lvl="1"/>
            <a:r>
              <a:rPr lang="en-US" sz="1400" dirty="0"/>
              <a:t>Micro (1–9 employees): 16%</a:t>
            </a:r>
          </a:p>
          <a:p>
            <a:pPr lvl="1"/>
            <a:r>
              <a:rPr lang="en-US" sz="1400" dirty="0"/>
              <a:t>Small (10–49): 24%</a:t>
            </a:r>
          </a:p>
          <a:p>
            <a:pPr lvl="1"/>
            <a:r>
              <a:rPr lang="en-US" sz="1400" dirty="0"/>
              <a:t>Medium (50–249): 38%</a:t>
            </a:r>
          </a:p>
          <a:p>
            <a:pPr lvl="1"/>
            <a:r>
              <a:rPr lang="nl-BE" sz="1400" dirty="0"/>
              <a:t>Large (250+):</a:t>
            </a:r>
            <a:r>
              <a:rPr lang="nl-BE" sz="1400" b="1" dirty="0"/>
              <a:t> </a:t>
            </a:r>
            <a:r>
              <a:rPr lang="nl-BE" sz="1400" dirty="0"/>
              <a:t>21%</a:t>
            </a:r>
            <a:endParaRPr lang="en-US" sz="1400" dirty="0"/>
          </a:p>
          <a:p>
            <a:r>
              <a:rPr lang="en-US" sz="1400" dirty="0"/>
              <a:t>By Sector</a:t>
            </a:r>
          </a:p>
          <a:p>
            <a:pPr lvl="1"/>
            <a:r>
              <a:rPr lang="en-US" sz="1400" b="1" dirty="0">
                <a:solidFill>
                  <a:srgbClr val="00B050"/>
                </a:solidFill>
              </a:rPr>
              <a:t>High adoption (15–20%)</a:t>
            </a:r>
          </a:p>
          <a:p>
            <a:pPr marL="457200" lvl="1" indent="0">
              <a:buNone/>
            </a:pPr>
            <a:r>
              <a:rPr lang="en-US" sz="1400" dirty="0"/>
              <a:t>Manufacturing, Wholesale &amp; Retail Trade, Professional, Scientific &amp; Technical Services</a:t>
            </a:r>
          </a:p>
          <a:p>
            <a:pPr lvl="1"/>
            <a:r>
              <a:rPr lang="en-US" sz="1400" b="1" dirty="0">
                <a:solidFill>
                  <a:schemeClr val="accent1">
                    <a:lumMod val="75000"/>
                  </a:schemeClr>
                </a:solidFill>
              </a:rPr>
              <a:t>Medium adoption (7–11%)</a:t>
            </a:r>
          </a:p>
          <a:p>
            <a:pPr marL="457200" lvl="1" indent="0">
              <a:buNone/>
            </a:pPr>
            <a:r>
              <a:rPr lang="en-US" sz="1400" dirty="0"/>
              <a:t>Information &amp; Communication, Administrative &amp; Support Services, Construction, Transportation &amp; Storage, Health &amp; Social Work</a:t>
            </a:r>
          </a:p>
          <a:p>
            <a:pPr lvl="1"/>
            <a:r>
              <a:rPr lang="en-US" sz="1400" b="1" dirty="0">
                <a:solidFill>
                  <a:srgbClr val="FF0000"/>
                </a:solidFill>
              </a:rPr>
              <a:t>Low adoption (≤ 2%)</a:t>
            </a:r>
            <a:br>
              <a:rPr lang="en-US" sz="1400" dirty="0"/>
            </a:br>
            <a:r>
              <a:rPr lang="en-US" sz="1400" dirty="0"/>
              <a:t>Accommodation &amp; Food, Financial &amp; Insurance, Utilities &amp; Waste</a:t>
            </a:r>
          </a:p>
        </p:txBody>
      </p:sp>
    </p:spTree>
    <p:extLst>
      <p:ext uri="{BB962C8B-B14F-4D97-AF65-F5344CB8AC3E}">
        <p14:creationId xmlns:p14="http://schemas.microsoft.com/office/powerpoint/2010/main" val="3905170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Empirical Framework</a:t>
            </a:r>
          </a:p>
        </p:txBody>
      </p:sp>
      <p:sp>
        <p:nvSpPr>
          <p:cNvPr id="3" name="Content Placeholder 2"/>
          <p:cNvSpPr>
            <a:spLocks noGrp="1"/>
          </p:cNvSpPr>
          <p:nvPr>
            <p:ph idx="1"/>
          </p:nvPr>
        </p:nvSpPr>
        <p:spPr/>
        <p:txBody>
          <a:bodyPr>
            <a:normAutofit/>
          </a:bodyPr>
          <a:lstStyle/>
          <a:p>
            <a:endParaRPr dirty="0"/>
          </a:p>
          <a:p>
            <a:r>
              <a:rPr lang="en-US" sz="2000" dirty="0"/>
              <a:t>We examine how AI adoption and AI breadth are linked to firm performance outcomes</a:t>
            </a:r>
          </a:p>
          <a:p>
            <a:pPr lvl="1"/>
            <a:r>
              <a:rPr lang="en-US" sz="1600" dirty="0"/>
              <a:t>Value added, labor productivity, and total factor productivity.</a:t>
            </a:r>
          </a:p>
          <a:p>
            <a:r>
              <a:rPr lang="en-US" sz="2000" dirty="0"/>
              <a:t>We control for firm size, sector, year, capital, and employment to isolate AI-related differences</a:t>
            </a:r>
          </a:p>
          <a:p>
            <a:r>
              <a:rPr lang="en-US" sz="2000" dirty="0"/>
              <a:t>We compare </a:t>
            </a:r>
            <a:r>
              <a:rPr lang="en-US" sz="2000" b="1" dirty="0"/>
              <a:t>AI adopters and non-adopters</a:t>
            </a:r>
            <a:r>
              <a:rPr lang="en-US" sz="2000" dirty="0"/>
              <a:t> and assess </a:t>
            </a:r>
            <a:r>
              <a:rPr lang="en-US" sz="2000" b="1" dirty="0"/>
              <a:t>how patterns vary by firm size</a:t>
            </a:r>
            <a:r>
              <a:rPr lang="en-US" sz="2000" dirty="0"/>
              <a:t>.</a:t>
            </a:r>
          </a:p>
          <a:p>
            <a:r>
              <a:rPr lang="en-US" sz="2000" dirty="0"/>
              <a:t>Among adopters, we explore whether </a:t>
            </a:r>
            <a:r>
              <a:rPr lang="en-US" sz="2000" b="1" dirty="0"/>
              <a:t>broader use of AI across more areas</a:t>
            </a:r>
            <a:r>
              <a:rPr lang="en-US" sz="2000" dirty="0"/>
              <a:t> is associated with higher productivity.</a:t>
            </a:r>
            <a:endParaRPr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611B9-EEAF-555B-3F1B-7D19CC977185}"/>
              </a:ext>
            </a:extLst>
          </p:cNvPr>
          <p:cNvSpPr>
            <a:spLocks noGrp="1"/>
          </p:cNvSpPr>
          <p:nvPr>
            <p:ph type="title"/>
          </p:nvPr>
        </p:nvSpPr>
        <p:spPr>
          <a:xfrm>
            <a:off x="1065179" y="287303"/>
            <a:ext cx="9755221" cy="559003"/>
          </a:xfrm>
        </p:spPr>
        <p:txBody>
          <a:bodyPr>
            <a:normAutofit/>
          </a:bodyPr>
          <a:lstStyle/>
          <a:p>
            <a:pPr algn="ctr"/>
            <a:r>
              <a:rPr lang="en-US" sz="1800" dirty="0"/>
              <a:t>Estimated Productivity Differences Between AI Adopters and Non-Adopters, by Firm Size</a:t>
            </a:r>
            <a:endParaRPr lang="ru-RU" sz="1800" dirty="0"/>
          </a:p>
        </p:txBody>
      </p:sp>
      <p:pic>
        <p:nvPicPr>
          <p:cNvPr id="7" name="Content Placeholder 6" descr="A graph with different colored lines&#10;&#10;AI-generated content may be incorrect.">
            <a:extLst>
              <a:ext uri="{FF2B5EF4-FFF2-40B4-BE49-F238E27FC236}">
                <a16:creationId xmlns:a16="http://schemas.microsoft.com/office/drawing/2014/main" id="{09474933-F06E-CEC4-4FA6-8F017756758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8060" y="1089497"/>
            <a:ext cx="8505899" cy="5330757"/>
          </a:xfrm>
        </p:spPr>
      </p:pic>
      <p:pic>
        <p:nvPicPr>
          <p:cNvPr id="14" name="Picture 13">
            <a:extLst>
              <a:ext uri="{FF2B5EF4-FFF2-40B4-BE49-F238E27FC236}">
                <a16:creationId xmlns:a16="http://schemas.microsoft.com/office/drawing/2014/main" id="{F20FC5C8-725E-6F5E-8E93-7319DFF9BEF4}"/>
              </a:ext>
            </a:extLst>
          </p:cNvPr>
          <p:cNvPicPr>
            <a:picLocks noChangeAspect="1"/>
          </p:cNvPicPr>
          <p:nvPr/>
        </p:nvPicPr>
        <p:blipFill>
          <a:blip r:embed="rId3"/>
          <a:stretch>
            <a:fillRect/>
          </a:stretch>
        </p:blipFill>
        <p:spPr>
          <a:xfrm>
            <a:off x="9962718" y="1319940"/>
            <a:ext cx="857682" cy="4040000"/>
          </a:xfrm>
          <a:prstGeom prst="rect">
            <a:avLst/>
          </a:prstGeom>
        </p:spPr>
      </p:pic>
    </p:spTree>
    <p:extLst>
      <p:ext uri="{BB962C8B-B14F-4D97-AF65-F5344CB8AC3E}">
        <p14:creationId xmlns:p14="http://schemas.microsoft.com/office/powerpoint/2010/main" val="3826504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463EF-C57F-3C6A-D00F-D0DC4B82E4B6}"/>
              </a:ext>
            </a:extLst>
          </p:cNvPr>
          <p:cNvSpPr>
            <a:spLocks noGrp="1"/>
          </p:cNvSpPr>
          <p:nvPr>
            <p:ph type="title"/>
          </p:nvPr>
        </p:nvSpPr>
        <p:spPr>
          <a:xfrm>
            <a:off x="838200" y="365125"/>
            <a:ext cx="10484796" cy="773011"/>
          </a:xfrm>
        </p:spPr>
        <p:txBody>
          <a:bodyPr>
            <a:normAutofit/>
          </a:bodyPr>
          <a:lstStyle/>
          <a:p>
            <a:pPr algn="ctr"/>
            <a:r>
              <a:rPr lang="en-US" sz="1800" dirty="0"/>
              <a:t>Estimated Association Between AI Breadth and Productivity, by Firm Size</a:t>
            </a:r>
            <a:br>
              <a:rPr lang="en-US" sz="1800" dirty="0"/>
            </a:br>
            <a:endParaRPr lang="ru-RU" sz="1800" dirty="0"/>
          </a:p>
        </p:txBody>
      </p:sp>
      <p:pic>
        <p:nvPicPr>
          <p:cNvPr id="13" name="Content Placeholder 12" descr="A graph of a graph with red blue and green lines&#10;&#10;AI-generated content may be incorrect.">
            <a:extLst>
              <a:ext uri="{FF2B5EF4-FFF2-40B4-BE49-F238E27FC236}">
                <a16:creationId xmlns:a16="http://schemas.microsoft.com/office/drawing/2014/main" id="{D1C1A462-6315-4412-A367-EE500381A79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8060" y="1282261"/>
            <a:ext cx="8528811" cy="5322820"/>
          </a:xfrm>
        </p:spPr>
      </p:pic>
      <p:pic>
        <p:nvPicPr>
          <p:cNvPr id="6" name="Picture 5">
            <a:extLst>
              <a:ext uri="{FF2B5EF4-FFF2-40B4-BE49-F238E27FC236}">
                <a16:creationId xmlns:a16="http://schemas.microsoft.com/office/drawing/2014/main" id="{1787CEB5-99E0-CC6F-C422-8869ABD75C8B}"/>
              </a:ext>
            </a:extLst>
          </p:cNvPr>
          <p:cNvPicPr>
            <a:picLocks noChangeAspect="1"/>
          </p:cNvPicPr>
          <p:nvPr/>
        </p:nvPicPr>
        <p:blipFill>
          <a:blip r:embed="rId3"/>
          <a:stretch>
            <a:fillRect/>
          </a:stretch>
        </p:blipFill>
        <p:spPr>
          <a:xfrm>
            <a:off x="10008747" y="1428750"/>
            <a:ext cx="594401" cy="4067378"/>
          </a:xfrm>
          <a:prstGeom prst="rect">
            <a:avLst/>
          </a:prstGeom>
        </p:spPr>
      </p:pic>
    </p:spTree>
    <p:extLst>
      <p:ext uri="{BB962C8B-B14F-4D97-AF65-F5344CB8AC3E}">
        <p14:creationId xmlns:p14="http://schemas.microsoft.com/office/powerpoint/2010/main" val="2551680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0A64F-6F02-0D7F-3DC2-678ECC167F58}"/>
              </a:ext>
            </a:extLst>
          </p:cNvPr>
          <p:cNvSpPr>
            <a:spLocks noGrp="1"/>
          </p:cNvSpPr>
          <p:nvPr>
            <p:ph type="title"/>
          </p:nvPr>
        </p:nvSpPr>
        <p:spPr/>
        <p:txBody>
          <a:bodyPr/>
          <a:lstStyle/>
          <a:p>
            <a:r>
              <a:rPr lang="en-US" dirty="0"/>
              <a:t>Discussion: AI adoption</a:t>
            </a:r>
            <a:endParaRPr lang="nl-NL" dirty="0"/>
          </a:p>
        </p:txBody>
      </p:sp>
      <p:sp>
        <p:nvSpPr>
          <p:cNvPr id="3" name="Content Placeholder 2">
            <a:extLst>
              <a:ext uri="{FF2B5EF4-FFF2-40B4-BE49-F238E27FC236}">
                <a16:creationId xmlns:a16="http://schemas.microsoft.com/office/drawing/2014/main" id="{105FB3CA-0957-11C9-9E20-677995E484F0}"/>
              </a:ext>
            </a:extLst>
          </p:cNvPr>
          <p:cNvSpPr>
            <a:spLocks noGrp="1"/>
          </p:cNvSpPr>
          <p:nvPr>
            <p:ph idx="1"/>
          </p:nvPr>
        </p:nvSpPr>
        <p:spPr/>
        <p:txBody>
          <a:bodyPr>
            <a:normAutofit fontScale="92500" lnSpcReduction="20000"/>
          </a:bodyPr>
          <a:lstStyle/>
          <a:p>
            <a:r>
              <a:rPr lang="en-US" dirty="0"/>
              <a:t>Small and medium-sized enterprises (SMEs) benefit more from AI adoption than micro or large firms</a:t>
            </a:r>
          </a:p>
          <a:p>
            <a:endParaRPr lang="en-US" dirty="0"/>
          </a:p>
          <a:p>
            <a:r>
              <a:rPr lang="en-US" dirty="0"/>
              <a:t>This finding contrasts with research examining the impact of ‘traditional’ ICT on productivity (</a:t>
            </a:r>
            <a:r>
              <a:rPr lang="en-US" dirty="0" err="1"/>
              <a:t>Dhyne</a:t>
            </a:r>
            <a:r>
              <a:rPr lang="en-US" dirty="0"/>
              <a:t> et al., 2020)</a:t>
            </a:r>
          </a:p>
          <a:p>
            <a:pPr marL="0" indent="0">
              <a:buNone/>
            </a:pPr>
            <a:endParaRPr lang="en-US" dirty="0"/>
          </a:p>
          <a:p>
            <a:r>
              <a:rPr lang="en-US" dirty="0"/>
              <a:t>Possible explanations</a:t>
            </a:r>
          </a:p>
          <a:p>
            <a:pPr lvl="1"/>
            <a:r>
              <a:rPr lang="en-US" dirty="0"/>
              <a:t>Brynjolfsson and Hitt (2003) showed that ICT’s productivity gains increased when paired with investments in organizational capital. Since SMEs are typically more constrained in making such investments than large firms, our results suggest that AI’s impact on productivity may be less dependent on complementary organizational capital than that of traditional ICT.</a:t>
            </a:r>
          </a:p>
          <a:p>
            <a:pPr lvl="1"/>
            <a:r>
              <a:rPr lang="en-US" dirty="0"/>
              <a:t>Due to the greater organizational complexity of large firms, effectively deploying AI to advance firm objectives may be more challenging.</a:t>
            </a:r>
          </a:p>
          <a:p>
            <a:endParaRPr lang="en-US" dirty="0"/>
          </a:p>
          <a:p>
            <a:endParaRPr lang="nl-NL" dirty="0"/>
          </a:p>
        </p:txBody>
      </p:sp>
    </p:spTree>
    <p:extLst>
      <p:ext uri="{BB962C8B-B14F-4D97-AF65-F5344CB8AC3E}">
        <p14:creationId xmlns:p14="http://schemas.microsoft.com/office/powerpoint/2010/main" val="617231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0F887-92C1-EE9F-5F81-1D0726F84D0C}"/>
              </a:ext>
            </a:extLst>
          </p:cNvPr>
          <p:cNvSpPr>
            <a:spLocks noGrp="1"/>
          </p:cNvSpPr>
          <p:nvPr>
            <p:ph type="title"/>
          </p:nvPr>
        </p:nvSpPr>
        <p:spPr/>
        <p:txBody>
          <a:bodyPr/>
          <a:lstStyle/>
          <a:p>
            <a:r>
              <a:rPr lang="en-US" dirty="0"/>
              <a:t>Discussion: breadth of AI adoption</a:t>
            </a:r>
            <a:endParaRPr lang="nl-NL" dirty="0"/>
          </a:p>
        </p:txBody>
      </p:sp>
      <p:sp>
        <p:nvSpPr>
          <p:cNvPr id="3" name="Content Placeholder 2">
            <a:extLst>
              <a:ext uri="{FF2B5EF4-FFF2-40B4-BE49-F238E27FC236}">
                <a16:creationId xmlns:a16="http://schemas.microsoft.com/office/drawing/2014/main" id="{EB8880B3-DED4-4CB3-DFEE-CC143C738CD8}"/>
              </a:ext>
            </a:extLst>
          </p:cNvPr>
          <p:cNvSpPr>
            <a:spLocks noGrp="1"/>
          </p:cNvSpPr>
          <p:nvPr>
            <p:ph idx="1"/>
          </p:nvPr>
        </p:nvSpPr>
        <p:spPr/>
        <p:txBody>
          <a:bodyPr>
            <a:normAutofit fontScale="92500" lnSpcReduction="10000"/>
          </a:bodyPr>
          <a:lstStyle/>
          <a:p>
            <a:r>
              <a:rPr lang="en-US" dirty="0"/>
              <a:t>The evidence for a positive relationship between the breadth of AI adoption and productivity is weaker and less robust</a:t>
            </a:r>
          </a:p>
          <a:p>
            <a:endParaRPr lang="en-US" dirty="0"/>
          </a:p>
          <a:p>
            <a:r>
              <a:rPr lang="en-US" dirty="0"/>
              <a:t>This finding suggests that firms either get stuck in experimenting with AI or fail to scale initial AI successes</a:t>
            </a:r>
          </a:p>
          <a:p>
            <a:endParaRPr lang="en-US" dirty="0"/>
          </a:p>
          <a:p>
            <a:pPr lvl="1"/>
            <a:r>
              <a:rPr lang="en-US" dirty="0"/>
              <a:t>Each AI technology and application needs to individually pass the proof-of-concept phase before demonstrating proof of value (Haefner et al., 2023)</a:t>
            </a:r>
          </a:p>
          <a:p>
            <a:endParaRPr lang="en-US" dirty="0"/>
          </a:p>
          <a:p>
            <a:pPr lvl="1"/>
            <a:r>
              <a:rPr lang="en-US" dirty="0"/>
              <a:t>Recent research by MIT found that 95% of GenAI pilots failed. However, the remaining 5% achieved rapid revenue growth.</a:t>
            </a:r>
          </a:p>
          <a:p>
            <a:endParaRPr lang="nl-NL" dirty="0"/>
          </a:p>
        </p:txBody>
      </p:sp>
    </p:spTree>
    <p:extLst>
      <p:ext uri="{BB962C8B-B14F-4D97-AF65-F5344CB8AC3E}">
        <p14:creationId xmlns:p14="http://schemas.microsoft.com/office/powerpoint/2010/main" val="2238891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1B998-94CE-A6ED-F96B-07CB516EAE99}"/>
              </a:ext>
            </a:extLst>
          </p:cNvPr>
          <p:cNvSpPr>
            <a:spLocks noGrp="1"/>
          </p:cNvSpPr>
          <p:nvPr>
            <p:ph type="title"/>
          </p:nvPr>
        </p:nvSpPr>
        <p:spPr/>
        <p:txBody>
          <a:bodyPr/>
          <a:lstStyle/>
          <a:p>
            <a:r>
              <a:rPr lang="en-US" dirty="0"/>
              <a:t>Implications and avenues for future research</a:t>
            </a:r>
            <a:endParaRPr lang="nl-NL" dirty="0"/>
          </a:p>
        </p:txBody>
      </p:sp>
      <p:sp>
        <p:nvSpPr>
          <p:cNvPr id="3" name="Content Placeholder 2">
            <a:extLst>
              <a:ext uri="{FF2B5EF4-FFF2-40B4-BE49-F238E27FC236}">
                <a16:creationId xmlns:a16="http://schemas.microsoft.com/office/drawing/2014/main" id="{BCC0B1C3-D05C-71AE-AEA3-7D26A6957F6C}"/>
              </a:ext>
            </a:extLst>
          </p:cNvPr>
          <p:cNvSpPr>
            <a:spLocks noGrp="1"/>
          </p:cNvSpPr>
          <p:nvPr>
            <p:ph idx="1"/>
          </p:nvPr>
        </p:nvSpPr>
        <p:spPr/>
        <p:txBody>
          <a:bodyPr>
            <a:normAutofit fontScale="77500" lnSpcReduction="20000"/>
          </a:bodyPr>
          <a:lstStyle/>
          <a:p>
            <a:r>
              <a:rPr lang="en-US" dirty="0"/>
              <a:t>Theoretical contribution</a:t>
            </a:r>
          </a:p>
          <a:p>
            <a:pPr lvl="1"/>
            <a:r>
              <a:rPr lang="en-US" dirty="0"/>
              <a:t>AI investments affect productivity in ways that differ from traditional ICT investments</a:t>
            </a:r>
          </a:p>
          <a:p>
            <a:pPr marL="457200" lvl="1" indent="0">
              <a:buNone/>
            </a:pPr>
            <a:endParaRPr lang="en-US" dirty="0"/>
          </a:p>
          <a:p>
            <a:r>
              <a:rPr lang="en-US" dirty="0"/>
              <a:t>Managerial implication</a:t>
            </a:r>
          </a:p>
          <a:p>
            <a:pPr lvl="1"/>
            <a:r>
              <a:rPr lang="en-US" dirty="0"/>
              <a:t>SMEs that have not yet adopted AI should consider doing so</a:t>
            </a:r>
          </a:p>
          <a:p>
            <a:pPr marL="0" indent="0">
              <a:buNone/>
            </a:pPr>
            <a:endParaRPr lang="en-US" dirty="0"/>
          </a:p>
          <a:p>
            <a:r>
              <a:rPr lang="en-US" dirty="0"/>
              <a:t>Policy implication</a:t>
            </a:r>
          </a:p>
          <a:p>
            <a:pPr lvl="1"/>
            <a:r>
              <a:rPr lang="en-US" dirty="0"/>
              <a:t>Besides boosting AI adoption rates, government programs should aim at increasing successful experimentation with and scaling of AI</a:t>
            </a:r>
          </a:p>
          <a:p>
            <a:endParaRPr lang="nl-NL" dirty="0"/>
          </a:p>
          <a:p>
            <a:r>
              <a:rPr lang="en-US" noProof="0" dirty="0"/>
              <a:t>Avenues for future research</a:t>
            </a:r>
          </a:p>
          <a:p>
            <a:pPr lvl="1"/>
            <a:r>
              <a:rPr lang="en-US" i="1" noProof="0" dirty="0"/>
              <a:t>How can micro firms use AI to increase productivity?</a:t>
            </a:r>
          </a:p>
          <a:p>
            <a:pPr lvl="1"/>
            <a:r>
              <a:rPr lang="en-US" i="1" noProof="0" dirty="0"/>
              <a:t>Which factors impede the effectiveness of AI in large firms?</a:t>
            </a:r>
          </a:p>
          <a:p>
            <a:pPr lvl="1"/>
            <a:r>
              <a:rPr lang="en-US" i="1" noProof="0" dirty="0"/>
              <a:t>Which complementary assets strengthen the impact of AI on productivity?</a:t>
            </a:r>
          </a:p>
          <a:p>
            <a:pPr lvl="1"/>
            <a:endParaRPr lang="en-US" noProof="0" dirty="0"/>
          </a:p>
        </p:txBody>
      </p:sp>
    </p:spTree>
    <p:extLst>
      <p:ext uri="{BB962C8B-B14F-4D97-AF65-F5344CB8AC3E}">
        <p14:creationId xmlns:p14="http://schemas.microsoft.com/office/powerpoint/2010/main" val="3517161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2D479-0E89-4916-930C-429D2E529062}"/>
              </a:ext>
            </a:extLst>
          </p:cNvPr>
          <p:cNvSpPr>
            <a:spLocks noGrp="1"/>
          </p:cNvSpPr>
          <p:nvPr>
            <p:ph type="title"/>
          </p:nvPr>
        </p:nvSpPr>
        <p:spPr/>
        <p:txBody>
          <a:bodyPr/>
          <a:lstStyle/>
          <a:p>
            <a:r>
              <a:rPr lang="en-US" dirty="0"/>
              <a:t>References</a:t>
            </a:r>
            <a:endParaRPr lang="nl-NL" dirty="0"/>
          </a:p>
        </p:txBody>
      </p:sp>
      <p:sp>
        <p:nvSpPr>
          <p:cNvPr id="3" name="Content Placeholder 2">
            <a:extLst>
              <a:ext uri="{FF2B5EF4-FFF2-40B4-BE49-F238E27FC236}">
                <a16:creationId xmlns:a16="http://schemas.microsoft.com/office/drawing/2014/main" id="{6D43C352-2CF2-511F-83DC-753B9B6711F4}"/>
              </a:ext>
            </a:extLst>
          </p:cNvPr>
          <p:cNvSpPr>
            <a:spLocks noGrp="1"/>
          </p:cNvSpPr>
          <p:nvPr>
            <p:ph idx="1"/>
          </p:nvPr>
        </p:nvSpPr>
        <p:spPr/>
        <p:txBody>
          <a:bodyPr>
            <a:normAutofit fontScale="32500" lnSpcReduction="20000"/>
          </a:bodyPr>
          <a:lstStyle/>
          <a:p>
            <a:pPr marL="0" indent="-457200">
              <a:buNone/>
            </a:pPr>
            <a:r>
              <a:rPr lang="en-US" dirty="0" err="1"/>
              <a:t>Alderucci</a:t>
            </a:r>
            <a:r>
              <a:rPr lang="en-US" dirty="0"/>
              <a:t>, D., Branstetter, L., </a:t>
            </a:r>
            <a:r>
              <a:rPr lang="en-US" dirty="0" err="1"/>
              <a:t>Hovy</a:t>
            </a:r>
            <a:r>
              <a:rPr lang="en-US" dirty="0"/>
              <a:t>, E., Runge, A., &amp; Zolas, N. (2020). Quantifying the impact of AI on productivity and labor demand: Evidence from US census microdata. In Allied social science associations—ASSA 2020 annual meeting.</a:t>
            </a:r>
          </a:p>
          <a:p>
            <a:pPr marL="0" indent="-457200">
              <a:buNone/>
            </a:pPr>
            <a:r>
              <a:rPr lang="en-US" dirty="0"/>
              <a:t>Babina, T., Fedyk, A., He, A., &amp; Hodson, J. (2024). Artificial intelligence, firm growth, and product innovation</a:t>
            </a:r>
            <a:r>
              <a:rPr lang="en-US" i="1" dirty="0"/>
              <a:t>. Journal of Financial Economics, 151</a:t>
            </a:r>
            <a:r>
              <a:rPr lang="en-US" dirty="0"/>
              <a:t>, 103745.</a:t>
            </a:r>
          </a:p>
          <a:p>
            <a:pPr marL="0" indent="-457200">
              <a:buNone/>
            </a:pPr>
            <a:r>
              <a:rPr lang="en-US" dirty="0"/>
              <a:t>Brynjolfsson, E., &amp; Hitt, L. M. (2003). Computing productivity: Firm-level evidence. </a:t>
            </a:r>
            <a:r>
              <a:rPr lang="en-US" i="1" dirty="0"/>
              <a:t>Review of Economics and Statistics</a:t>
            </a:r>
            <a:r>
              <a:rPr lang="en-US" dirty="0"/>
              <a:t>, 85(4), 793-808.</a:t>
            </a:r>
          </a:p>
          <a:p>
            <a:pPr marL="0" indent="-457200">
              <a:buNone/>
            </a:pPr>
            <a:r>
              <a:rPr lang="en-US" dirty="0"/>
              <a:t>Brynjolfsson, E., Li, D., &amp; Raymond, L. (2025). Generative AI at work. </a:t>
            </a:r>
            <a:r>
              <a:rPr lang="en-US" i="1" dirty="0"/>
              <a:t>The Quarterly Journal of Economics, 140</a:t>
            </a:r>
            <a:r>
              <a:rPr lang="en-US" dirty="0"/>
              <a:t>(2), 889-942.</a:t>
            </a:r>
          </a:p>
          <a:p>
            <a:pPr marL="0" indent="-457200">
              <a:buNone/>
            </a:pPr>
            <a:r>
              <a:rPr lang="en-US" dirty="0"/>
              <a:t>Brown, R., Sun, H., Cowling, M., &amp; David, D. Can We See it in the Numbers Yet? Artificial Intelligence, Firm-Level Productivity and SMEs. SSRN working paper.</a:t>
            </a:r>
          </a:p>
          <a:p>
            <a:pPr marL="0" indent="-457200">
              <a:buNone/>
            </a:pPr>
            <a:r>
              <a:rPr lang="en-US" dirty="0"/>
              <a:t>Csaszar, F. A., Ketkar, H., &amp; Kim, H. (2024). Artificial intelligence and strategic decision-making: Evidence from entrepreneurs and investors. </a:t>
            </a:r>
            <a:r>
              <a:rPr lang="en-US" i="1" dirty="0"/>
              <a:t>Strategy Science, 9</a:t>
            </a:r>
            <a:r>
              <a:rPr lang="en-US" dirty="0"/>
              <a:t>(4), 322-345.</a:t>
            </a:r>
          </a:p>
          <a:p>
            <a:pPr marL="0" indent="-457200">
              <a:buNone/>
            </a:pPr>
            <a:r>
              <a:rPr lang="en-US" dirty="0" err="1"/>
              <a:t>Czarnitzki</a:t>
            </a:r>
            <a:r>
              <a:rPr lang="en-US" dirty="0"/>
              <a:t>, D., Fernández, G. P., &amp; Rammer, C. (2023). Artificial intelligence and firm-level productivity</a:t>
            </a:r>
            <a:r>
              <a:rPr lang="en-US" i="1" dirty="0"/>
              <a:t>. Journal of Economic Behavior &amp; Organization, 211</a:t>
            </a:r>
            <a:r>
              <a:rPr lang="en-US" dirty="0"/>
              <a:t>, 188-205.</a:t>
            </a:r>
          </a:p>
          <a:p>
            <a:pPr marL="0" indent="-457200">
              <a:buNone/>
            </a:pPr>
            <a:r>
              <a:rPr lang="en-US" dirty="0" err="1"/>
              <a:t>Dhyne</a:t>
            </a:r>
            <a:r>
              <a:rPr lang="en-US" dirty="0"/>
              <a:t>, E., </a:t>
            </a:r>
            <a:r>
              <a:rPr lang="en-US" dirty="0" err="1"/>
              <a:t>Konings</a:t>
            </a:r>
            <a:r>
              <a:rPr lang="en-US" dirty="0"/>
              <a:t>, J., Van den Bosch, J., &amp; </a:t>
            </a:r>
            <a:r>
              <a:rPr lang="en-US" dirty="0" err="1"/>
              <a:t>Vanormelingen</a:t>
            </a:r>
            <a:r>
              <a:rPr lang="en-US" dirty="0"/>
              <a:t>, S. (2020). The return on information technology: who benefits most</a:t>
            </a:r>
            <a:r>
              <a:rPr lang="en-US" i="1" dirty="0"/>
              <a:t>?. Information systems research, 32</a:t>
            </a:r>
            <a:r>
              <a:rPr lang="en-US" dirty="0"/>
              <a:t>(1), 194-211.</a:t>
            </a:r>
          </a:p>
          <a:p>
            <a:pPr marL="0" indent="-457200">
              <a:buNone/>
            </a:pPr>
            <a:r>
              <a:rPr lang="en-US" dirty="0"/>
              <a:t>Doshi, A. R., Bell, J. J., Mirzayev, E., &amp; Vanneste, B. S. (2025). Generative artificial intelligence and evaluating strategic decisions. </a:t>
            </a:r>
            <a:r>
              <a:rPr lang="en-US" i="1" dirty="0"/>
              <a:t>Strategic Management Journal, 46</a:t>
            </a:r>
            <a:r>
              <a:rPr lang="en-US" dirty="0"/>
              <a:t>(3), 583-610.</a:t>
            </a:r>
          </a:p>
          <a:p>
            <a:pPr marL="0" indent="-457200">
              <a:buNone/>
            </a:pPr>
            <a:r>
              <a:rPr lang="en-US" dirty="0"/>
              <a:t>Haefner, N., Parida, V., Gassmann, O., &amp; Wincent, J. (2023). Implementing and scaling artificial intelligence: A review, framework, and research agenda. </a:t>
            </a:r>
            <a:r>
              <a:rPr lang="en-US" i="1" dirty="0"/>
              <a:t>Technological Forecasting and Social Change, 197</a:t>
            </a:r>
            <a:r>
              <a:rPr lang="en-US" dirty="0"/>
              <a:t>, 122878.</a:t>
            </a:r>
          </a:p>
          <a:p>
            <a:pPr marL="0" indent="-457200">
              <a:buNone/>
            </a:pPr>
            <a:r>
              <a:rPr lang="en-US" dirty="0"/>
              <a:t>Noy, S., &amp; Zhang, W. (2023). Experimental evidence on the productivity effects of generative artificial intelligence. </a:t>
            </a:r>
            <a:r>
              <a:rPr lang="en-US" i="1" dirty="0"/>
              <a:t>Science, 381</a:t>
            </a:r>
            <a:r>
              <a:rPr lang="en-US" dirty="0"/>
              <a:t>(6654), 187-192.</a:t>
            </a:r>
          </a:p>
          <a:p>
            <a:pPr marL="0" indent="-457200">
              <a:buNone/>
            </a:pPr>
            <a:r>
              <a:rPr lang="nl-NL" dirty="0" err="1"/>
              <a:t>Peng</a:t>
            </a:r>
            <a:r>
              <a:rPr lang="nl-NL" dirty="0"/>
              <a:t>, S., </a:t>
            </a:r>
            <a:r>
              <a:rPr lang="nl-NL" dirty="0" err="1"/>
              <a:t>Kalliamvakou</a:t>
            </a:r>
            <a:r>
              <a:rPr lang="nl-NL" dirty="0"/>
              <a:t>, E., </a:t>
            </a:r>
            <a:r>
              <a:rPr lang="nl-NL" dirty="0" err="1"/>
              <a:t>Cihon</a:t>
            </a:r>
            <a:r>
              <a:rPr lang="nl-NL" dirty="0"/>
              <a:t>, P., &amp; </a:t>
            </a:r>
            <a:r>
              <a:rPr lang="nl-NL" dirty="0" err="1"/>
              <a:t>Demirer</a:t>
            </a:r>
            <a:r>
              <a:rPr lang="nl-NL" dirty="0"/>
              <a:t>, M. (2023). The impact of AI on </a:t>
            </a:r>
            <a:r>
              <a:rPr lang="nl-NL" dirty="0" err="1"/>
              <a:t>developer</a:t>
            </a:r>
            <a:r>
              <a:rPr lang="nl-NL" dirty="0"/>
              <a:t> </a:t>
            </a:r>
            <a:r>
              <a:rPr lang="nl-NL" dirty="0" err="1"/>
              <a:t>productivity</a:t>
            </a:r>
            <a:r>
              <a:rPr lang="nl-NL" dirty="0"/>
              <a:t>: </a:t>
            </a:r>
            <a:r>
              <a:rPr lang="nl-NL" dirty="0" err="1"/>
              <a:t>Evidence</a:t>
            </a:r>
            <a:r>
              <a:rPr lang="nl-NL" dirty="0"/>
              <a:t> </a:t>
            </a:r>
            <a:r>
              <a:rPr lang="nl-NL" dirty="0" err="1"/>
              <a:t>from</a:t>
            </a:r>
            <a:r>
              <a:rPr lang="nl-NL" dirty="0"/>
              <a:t> </a:t>
            </a:r>
            <a:r>
              <a:rPr lang="nl-NL" dirty="0" err="1"/>
              <a:t>Github</a:t>
            </a:r>
            <a:r>
              <a:rPr lang="nl-NL" dirty="0"/>
              <a:t> </a:t>
            </a:r>
            <a:r>
              <a:rPr lang="nl-NL" dirty="0" err="1"/>
              <a:t>Copilot</a:t>
            </a:r>
            <a:r>
              <a:rPr lang="nl-NL" dirty="0"/>
              <a:t>. </a:t>
            </a:r>
            <a:r>
              <a:rPr lang="nl-NL" i="1" dirty="0" err="1"/>
              <a:t>arXiv</a:t>
            </a:r>
            <a:r>
              <a:rPr lang="nl-NL" i="1" dirty="0"/>
              <a:t> preprint arXiv:2302.06590</a:t>
            </a:r>
            <a:r>
              <a:rPr lang="nl-NL" dirty="0"/>
              <a:t>.</a:t>
            </a:r>
          </a:p>
          <a:p>
            <a:pPr marL="0" indent="-457200">
              <a:buNone/>
            </a:pPr>
            <a:r>
              <a:rPr lang="en-US" dirty="0"/>
              <a:t>Rammer, C., Fernández, G. P., &amp; </a:t>
            </a:r>
            <a:r>
              <a:rPr lang="en-US" dirty="0" err="1"/>
              <a:t>Czarnitzki</a:t>
            </a:r>
            <a:r>
              <a:rPr lang="en-US" dirty="0"/>
              <a:t>, D. (2022). Artificial intelligence and industrial innovation: Evidence from German firm-level data. </a:t>
            </a:r>
            <a:r>
              <a:rPr lang="en-US" i="1" dirty="0"/>
              <a:t>Research Policy, 51</a:t>
            </a:r>
            <a:r>
              <a:rPr lang="en-US" dirty="0"/>
              <a:t>(7), 104555.</a:t>
            </a:r>
          </a:p>
          <a:p>
            <a:pPr marL="0" indent="-457200">
              <a:buNone/>
            </a:pPr>
            <a:r>
              <a:rPr lang="en-US" dirty="0"/>
              <a:t>Standaert, T., &amp; Andries, P. (2026). Overcoming difficulties in knowledge transfer: Harnessing the power of AI to drive process innovation. </a:t>
            </a:r>
            <a:r>
              <a:rPr lang="en-US" i="1" dirty="0" err="1"/>
              <a:t>Technovation</a:t>
            </a:r>
            <a:r>
              <a:rPr lang="en-US" i="1" dirty="0"/>
              <a:t>, 149</a:t>
            </a:r>
            <a:r>
              <a:rPr lang="en-US" dirty="0"/>
              <a:t>, 103350.</a:t>
            </a:r>
          </a:p>
          <a:p>
            <a:pPr marL="0" indent="-457200">
              <a:buNone/>
            </a:pPr>
            <a:r>
              <a:rPr lang="en-US" dirty="0"/>
              <a:t>Wang, X., &amp; Wu, L. (2025). Artificial intelligence, lean startup method, and product innovations. </a:t>
            </a:r>
            <a:r>
              <a:rPr lang="en-US" i="1" dirty="0"/>
              <a:t>Management Science</a:t>
            </a:r>
            <a:r>
              <a:rPr lang="en-US" dirty="0"/>
              <a:t>. In press.</a:t>
            </a:r>
          </a:p>
          <a:p>
            <a:pPr marL="0" indent="-457200">
              <a:buNone/>
            </a:pPr>
            <a:r>
              <a:rPr lang="en-US" dirty="0"/>
              <a:t>Yang, C. H. (2022). How artificial intelligence technology affects productivity and employment: Firm-level evidence from Taiwan. </a:t>
            </a:r>
            <a:r>
              <a:rPr lang="en-US" i="1" dirty="0"/>
              <a:t>Research Policy, 51</a:t>
            </a:r>
            <a:r>
              <a:rPr lang="en-US" dirty="0"/>
              <a:t>(6), 104536.</a:t>
            </a:r>
            <a:endParaRPr lang="nl-NL" dirty="0"/>
          </a:p>
        </p:txBody>
      </p:sp>
    </p:spTree>
    <p:extLst>
      <p:ext uri="{BB962C8B-B14F-4D97-AF65-F5344CB8AC3E}">
        <p14:creationId xmlns:p14="http://schemas.microsoft.com/office/powerpoint/2010/main" val="1833745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3512D-51DA-C148-C711-8D78493CE196}"/>
              </a:ext>
            </a:extLst>
          </p:cNvPr>
          <p:cNvSpPr>
            <a:spLocks noGrp="1"/>
          </p:cNvSpPr>
          <p:nvPr>
            <p:ph type="title"/>
          </p:nvPr>
        </p:nvSpPr>
        <p:spPr>
          <a:xfrm>
            <a:off x="2490281" y="330739"/>
            <a:ext cx="7944255" cy="665129"/>
          </a:xfrm>
        </p:spPr>
        <p:txBody>
          <a:bodyPr>
            <a:normAutofit fontScale="90000"/>
          </a:bodyPr>
          <a:lstStyle/>
          <a:p>
            <a:pPr algn="ctr"/>
            <a:r>
              <a:rPr lang="en-US" dirty="0"/>
              <a:t>Appendix: AI Users by Year</a:t>
            </a:r>
            <a:endParaRPr lang="ru-RU" dirty="0"/>
          </a:p>
        </p:txBody>
      </p:sp>
      <p:sp>
        <p:nvSpPr>
          <p:cNvPr id="8" name="Content Placeholder 7">
            <a:extLst>
              <a:ext uri="{FF2B5EF4-FFF2-40B4-BE49-F238E27FC236}">
                <a16:creationId xmlns:a16="http://schemas.microsoft.com/office/drawing/2014/main" id="{576FEB21-D0D6-C832-6371-3BE0F9160AFB}"/>
              </a:ext>
            </a:extLst>
          </p:cNvPr>
          <p:cNvSpPr>
            <a:spLocks noGrp="1"/>
          </p:cNvSpPr>
          <p:nvPr>
            <p:ph idx="1"/>
          </p:nvPr>
        </p:nvSpPr>
        <p:spPr>
          <a:xfrm>
            <a:off x="838200" y="1825625"/>
            <a:ext cx="10515600" cy="4045812"/>
          </a:xfrm>
        </p:spPr>
        <p:txBody>
          <a:bodyPr/>
          <a:lstStyle/>
          <a:p>
            <a:endParaRPr lang="ru-RU" dirty="0"/>
          </a:p>
        </p:txBody>
      </p:sp>
      <p:graphicFrame>
        <p:nvGraphicFramePr>
          <p:cNvPr id="9" name="Chart 8">
            <a:extLst>
              <a:ext uri="{FF2B5EF4-FFF2-40B4-BE49-F238E27FC236}">
                <a16:creationId xmlns:a16="http://schemas.microsoft.com/office/drawing/2014/main" id="{7CAA405A-7E1D-E807-5FF6-D6BA9425CDD1}"/>
              </a:ext>
            </a:extLst>
          </p:cNvPr>
          <p:cNvGraphicFramePr>
            <a:graphicFrameLocks/>
          </p:cNvGraphicFramePr>
          <p:nvPr/>
        </p:nvGraphicFramePr>
        <p:xfrm>
          <a:off x="6357731" y="1182755"/>
          <a:ext cx="5231296" cy="427382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a:extLst>
              <a:ext uri="{FF2B5EF4-FFF2-40B4-BE49-F238E27FC236}">
                <a16:creationId xmlns:a16="http://schemas.microsoft.com/office/drawing/2014/main" id="{83877B45-70DA-08EB-C26D-4E9FB8E578BD}"/>
              </a:ext>
            </a:extLst>
          </p:cNvPr>
          <p:cNvGraphicFramePr>
            <a:graphicFrameLocks/>
          </p:cNvGraphicFramePr>
          <p:nvPr/>
        </p:nvGraphicFramePr>
        <p:xfrm>
          <a:off x="537377" y="1182755"/>
          <a:ext cx="6035040" cy="41744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84862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10"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EC698-E9BF-EDDD-583C-B6E4ACF43E6A}"/>
              </a:ext>
            </a:extLst>
          </p:cNvPr>
          <p:cNvSpPr>
            <a:spLocks noGrp="1"/>
          </p:cNvSpPr>
          <p:nvPr>
            <p:ph type="title"/>
          </p:nvPr>
        </p:nvSpPr>
        <p:spPr/>
        <p:txBody>
          <a:bodyPr/>
          <a:lstStyle/>
          <a:p>
            <a:pPr algn="ctr"/>
            <a:r>
              <a:rPr lang="en-US" dirty="0"/>
              <a:t>Appendix: AI Users by Size</a:t>
            </a:r>
            <a:endParaRPr lang="ru-RU" dirty="0"/>
          </a:p>
        </p:txBody>
      </p:sp>
      <p:graphicFrame>
        <p:nvGraphicFramePr>
          <p:cNvPr id="4" name="Content Placeholder 3">
            <a:extLst>
              <a:ext uri="{FF2B5EF4-FFF2-40B4-BE49-F238E27FC236}">
                <a16:creationId xmlns:a16="http://schemas.microsoft.com/office/drawing/2014/main" id="{059F0ABF-B54B-8ED9-BE85-DFC5701C831A}"/>
              </a:ext>
            </a:extLst>
          </p:cNvPr>
          <p:cNvGraphicFramePr>
            <a:graphicFrameLocks noGrp="1"/>
          </p:cNvGraphicFramePr>
          <p:nvPr>
            <p:ph idx="1"/>
          </p:nvPr>
        </p:nvGraphicFramePr>
        <p:xfrm>
          <a:off x="1569395" y="1847505"/>
          <a:ext cx="4824921" cy="427279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a:extLst>
              <a:ext uri="{FF2B5EF4-FFF2-40B4-BE49-F238E27FC236}">
                <a16:creationId xmlns:a16="http://schemas.microsoft.com/office/drawing/2014/main" id="{F364275D-159C-ED4C-870B-1543FAA4D808}"/>
              </a:ext>
            </a:extLst>
          </p:cNvPr>
          <p:cNvGraphicFramePr>
            <a:graphicFrameLocks/>
          </p:cNvGraphicFramePr>
          <p:nvPr/>
        </p:nvGraphicFramePr>
        <p:xfrm>
          <a:off x="603115" y="1392514"/>
          <a:ext cx="5969542" cy="42002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4B986548-FC11-9286-D208-CA550B19967F}"/>
              </a:ext>
            </a:extLst>
          </p:cNvPr>
          <p:cNvGraphicFramePr>
            <a:graphicFrameLocks/>
          </p:cNvGraphicFramePr>
          <p:nvPr/>
        </p:nvGraphicFramePr>
        <p:xfrm>
          <a:off x="6500191" y="1564460"/>
          <a:ext cx="4671391" cy="420023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0606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6" grpId="0">
        <p:bldAsOne/>
      </p:bldGraphic>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1671</Words>
  <Application>Microsoft Office PowerPoint</Application>
  <PresentationFormat>Widescreen</PresentationFormat>
  <Paragraphs>142</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Aptos Display</vt:lpstr>
      <vt:lpstr>Arial</vt:lpstr>
      <vt:lpstr>Office Theme</vt:lpstr>
      <vt:lpstr>Artificial Intelligence and Productivity in Flanders</vt:lpstr>
      <vt:lpstr>AI Barometer</vt:lpstr>
      <vt:lpstr>Artificial intelligence and applications</vt:lpstr>
      <vt:lpstr>Artificial intelligence and firm-level productivity</vt:lpstr>
      <vt:lpstr>Research gap</vt:lpstr>
      <vt:lpstr>Research questions</vt:lpstr>
      <vt:lpstr>Data Sources</vt:lpstr>
      <vt:lpstr>AI Adoption Patterns Across Firms</vt:lpstr>
      <vt:lpstr>Empirical Framework</vt:lpstr>
      <vt:lpstr>Estimated Productivity Differences Between AI Adopters and Non-Adopters, by Firm Size</vt:lpstr>
      <vt:lpstr>Estimated Association Between AI Breadth and Productivity, by Firm Size </vt:lpstr>
      <vt:lpstr>Discussion: AI adoption</vt:lpstr>
      <vt:lpstr>Discussion: breadth of AI adoption</vt:lpstr>
      <vt:lpstr>Implications and avenues for future research</vt:lpstr>
      <vt:lpstr>References</vt:lpstr>
      <vt:lpstr>Appendix: AI Users by Year</vt:lpstr>
      <vt:lpstr>Appendix: AI Users by Size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Thomas Standaert</dc:creator>
  <cp:lastModifiedBy>Yelzhas Kadyr</cp:lastModifiedBy>
  <cp:revision>19</cp:revision>
  <dcterms:created xsi:type="dcterms:W3CDTF">2025-10-16T08:47:39Z</dcterms:created>
  <dcterms:modified xsi:type="dcterms:W3CDTF">2025-10-20T08:05:09Z</dcterms:modified>
</cp:coreProperties>
</file>