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 id="2147483694" r:id="rId5"/>
  </p:sldMasterIdLst>
  <p:notesMasterIdLst>
    <p:notesMasterId r:id="rId30"/>
  </p:notesMasterIdLst>
  <p:handoutMasterIdLst>
    <p:handoutMasterId r:id="rId31"/>
  </p:handoutMasterIdLst>
  <p:sldIdLst>
    <p:sldId id="261" r:id="rId6"/>
    <p:sldId id="268" r:id="rId7"/>
    <p:sldId id="269" r:id="rId8"/>
    <p:sldId id="270" r:id="rId9"/>
    <p:sldId id="272" r:id="rId10"/>
    <p:sldId id="273" r:id="rId11"/>
    <p:sldId id="275" r:id="rId12"/>
    <p:sldId id="284" r:id="rId13"/>
    <p:sldId id="288" r:id="rId14"/>
    <p:sldId id="289" r:id="rId15"/>
    <p:sldId id="290" r:id="rId16"/>
    <p:sldId id="292" r:id="rId17"/>
    <p:sldId id="293" r:id="rId18"/>
    <p:sldId id="294" r:id="rId19"/>
    <p:sldId id="279" r:id="rId20"/>
    <p:sldId id="298" r:id="rId21"/>
    <p:sldId id="299" r:id="rId22"/>
    <p:sldId id="281" r:id="rId23"/>
    <p:sldId id="282" r:id="rId24"/>
    <p:sldId id="301" r:id="rId25"/>
    <p:sldId id="287" r:id="rId26"/>
    <p:sldId id="295" r:id="rId27"/>
    <p:sldId id="296" r:id="rId28"/>
    <p:sldId id="297" r:id="rId2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4D5D"/>
    <a:srgbClr val="DCE7F0"/>
    <a:srgbClr val="1D8DB0"/>
    <a:srgbClr val="005E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59" autoAdjust="0"/>
    <p:restoredTop sz="94652"/>
  </p:normalViewPr>
  <p:slideViewPr>
    <p:cSldViewPr snapToGrid="0" snapToObjects="1">
      <p:cViewPr varScale="1">
        <p:scale>
          <a:sx n="111" d="100"/>
          <a:sy n="111" d="100"/>
        </p:scale>
        <p:origin x="588" y="102"/>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58" d="100"/>
          <a:sy n="158" d="100"/>
        </p:scale>
        <p:origin x="4240"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591CCF-F6FD-734B-854A-5BC033593B1E}" type="datetimeFigureOut">
              <a:rPr lang="nl-NL" smtClean="0"/>
              <a:t>21-10-2025</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52A6D4-CD3D-5148-8B70-A84796F20135}" type="slidenum">
              <a:rPr lang="nl-NL" smtClean="0"/>
              <a:t>‹#›</a:t>
            </a:fld>
            <a:endParaRPr lang="nl-NL"/>
          </a:p>
        </p:txBody>
      </p:sp>
    </p:spTree>
    <p:extLst>
      <p:ext uri="{BB962C8B-B14F-4D97-AF65-F5344CB8AC3E}">
        <p14:creationId xmlns:p14="http://schemas.microsoft.com/office/powerpoint/2010/main" val="458916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C66214-DB21-4647-B5DA-0D17CA592867}" type="datetimeFigureOut">
              <a:rPr lang="nl-NL" smtClean="0"/>
              <a:t>21-10-2025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4E32A-327F-AF4B-8E1F-209FBF93D26D}" type="slidenum">
              <a:rPr lang="nl-NL" smtClean="0"/>
              <a:t>‹#›</a:t>
            </a:fld>
            <a:endParaRPr lang="nl-NL"/>
          </a:p>
        </p:txBody>
      </p:sp>
    </p:spTree>
    <p:extLst>
      <p:ext uri="{BB962C8B-B14F-4D97-AF65-F5344CB8AC3E}">
        <p14:creationId xmlns:p14="http://schemas.microsoft.com/office/powerpoint/2010/main" val="1464046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0" y="648000"/>
            <a:ext cx="12193200" cy="621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8" name="Rechthoek 7"/>
          <p:cNvSpPr/>
          <p:nvPr userDrawn="1"/>
        </p:nvSpPr>
        <p:spPr>
          <a:xfrm>
            <a:off x="0" y="647998"/>
            <a:ext cx="12193200" cy="4456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pic>
        <p:nvPicPr>
          <p:cNvPr id="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000" y="360000"/>
            <a:ext cx="2018135" cy="720000"/>
          </a:xfrm>
          <a:prstGeom prst="rect">
            <a:avLst/>
          </a:prstGeom>
        </p:spPr>
      </p:pic>
      <p:sp>
        <p:nvSpPr>
          <p:cNvPr id="2" name="Titel 1"/>
          <p:cNvSpPr>
            <a:spLocks noGrp="1"/>
          </p:cNvSpPr>
          <p:nvPr>
            <p:ph type="ctrTitle"/>
          </p:nvPr>
        </p:nvSpPr>
        <p:spPr>
          <a:xfrm>
            <a:off x="575999" y="1080000"/>
            <a:ext cx="6096524" cy="4024798"/>
          </a:xfrm>
        </p:spPr>
        <p:txBody>
          <a:bodyPr anchor="ctr" anchorCtr="0">
            <a:normAutofit/>
          </a:bodyPr>
          <a:lstStyle>
            <a:lvl1pPr algn="l">
              <a:defRPr sz="4000" baseline="0">
                <a:solidFill>
                  <a:schemeClr val="bg1"/>
                </a:solidFill>
              </a:defRPr>
            </a:lvl1pPr>
          </a:lstStyle>
          <a:p>
            <a:r>
              <a:rPr lang="en-US" dirty="0"/>
              <a:t>Click to edit Master title style</a:t>
            </a:r>
            <a:endParaRPr lang="nl-NL" dirty="0"/>
          </a:p>
        </p:txBody>
      </p:sp>
      <p:sp>
        <p:nvSpPr>
          <p:cNvPr id="3" name="Ondertitel 2"/>
          <p:cNvSpPr>
            <a:spLocks noGrp="1"/>
          </p:cNvSpPr>
          <p:nvPr>
            <p:ph type="subTitle" idx="1"/>
          </p:nvPr>
        </p:nvSpPr>
        <p:spPr>
          <a:xfrm>
            <a:off x="575999" y="5392801"/>
            <a:ext cx="6096524" cy="730188"/>
          </a:xfrm>
        </p:spPr>
        <p:txBody>
          <a:bodyPr lIns="0" tIns="0" rIns="0" bIns="0"/>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l-NL" dirty="0"/>
          </a:p>
        </p:txBody>
      </p:sp>
      <p:sp>
        <p:nvSpPr>
          <p:cNvPr id="5" name="Picture Placeholder 4"/>
          <p:cNvSpPr>
            <a:spLocks noGrp="1"/>
          </p:cNvSpPr>
          <p:nvPr>
            <p:ph type="pic" sz="quarter" idx="10"/>
          </p:nvPr>
        </p:nvSpPr>
        <p:spPr>
          <a:xfrm>
            <a:off x="7248525" y="1654175"/>
            <a:ext cx="4368673" cy="4468813"/>
          </a:xfrm>
        </p:spPr>
        <p:txBody>
          <a:bodyPr/>
          <a:lstStyle/>
          <a:p>
            <a:r>
              <a:rPr lang="en-US"/>
              <a:t>Click icon to add picture</a:t>
            </a:r>
            <a:endParaRPr lang="nl-NL"/>
          </a:p>
        </p:txBody>
      </p:sp>
    </p:spTree>
    <p:extLst>
      <p:ext uri="{BB962C8B-B14F-4D97-AF65-F5344CB8AC3E}">
        <p14:creationId xmlns:p14="http://schemas.microsoft.com/office/powerpoint/2010/main" val="1128617704"/>
      </p:ext>
    </p:extLst>
  </p:cSld>
  <p:clrMapOvr>
    <a:masterClrMapping/>
  </p:clrMapOvr>
  <p:extLst mod="1">
    <p:ext uri="{DCECCB84-F9BA-43D5-87BE-67443E8EF086}">
      <p15:sldGuideLst xmlns:p15="http://schemas.microsoft.com/office/powerpoint/2012/main">
        <p15:guide id="1" orient="horz" pos="1026">
          <p15:clr>
            <a:srgbClr val="FBAE40"/>
          </p15:clr>
        </p15:guide>
        <p15:guide id="2" pos="4203">
          <p15:clr>
            <a:srgbClr val="FBAE40"/>
          </p15:clr>
        </p15:guide>
        <p15:guide id="3" orient="horz" pos="397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p:cNvSpPr>
            <a:spLocks noGrp="1"/>
          </p:cNvSpPr>
          <p:nvPr>
            <p:ph type="dt" sz="half" idx="10"/>
          </p:nvPr>
        </p:nvSpPr>
        <p:spPr/>
        <p:txBody>
          <a:bodyPr/>
          <a:lstStyle/>
          <a:p>
            <a:fld id="{AA7DF125-8D2F-407C-A946-0B214A077F46}" type="datetime1">
              <a:rPr lang="nl-BE" smtClean="0"/>
              <a:t>21/10/2025</a:t>
            </a:fld>
            <a:endParaRPr lang="nl-NL"/>
          </a:p>
        </p:txBody>
      </p:sp>
      <p:sp>
        <p:nvSpPr>
          <p:cNvPr id="5" name="Tijdelijke aanduiding voor voettekst 4"/>
          <p:cNvSpPr>
            <a:spLocks noGrp="1"/>
          </p:cNvSpPr>
          <p:nvPr>
            <p:ph type="ftr" sz="quarter" idx="11"/>
          </p:nvPr>
        </p:nvSpPr>
        <p:spPr/>
        <p:txBody>
          <a:bodyPr/>
          <a:lstStyle/>
          <a:p>
            <a:r>
              <a:rPr lang="nl-NL"/>
              <a:t>Faculteit, departement, dienst …</a:t>
            </a:r>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2102180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0"/>
            <a:ext cx="12193200" cy="62075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title"/>
          </p:nvPr>
        </p:nvSpPr>
        <p:spPr>
          <a:xfrm>
            <a:off x="575999" y="1800000"/>
            <a:ext cx="6096524" cy="2386800"/>
          </a:xfrm>
        </p:spPr>
        <p:txBody>
          <a:bodyPr anchor="b"/>
          <a:lstStyle>
            <a:lvl1pPr>
              <a:defRPr sz="4000" baseline="0">
                <a:solidFill>
                  <a:schemeClr val="tx2"/>
                </a:solidFill>
              </a:defRPr>
            </a:lvl1pPr>
          </a:lstStyle>
          <a:p>
            <a:r>
              <a:rPr lang="en-US" dirty="0"/>
              <a:t>Click to edit Master title style</a:t>
            </a:r>
            <a:endParaRPr lang="nl-NL" dirty="0"/>
          </a:p>
        </p:txBody>
      </p:sp>
      <p:sp>
        <p:nvSpPr>
          <p:cNvPr id="3" name="Tijdelijke aanduiding voor tekst 2"/>
          <p:cNvSpPr>
            <a:spLocks noGrp="1"/>
          </p:cNvSpPr>
          <p:nvPr>
            <p:ph type="body" idx="1"/>
          </p:nvPr>
        </p:nvSpPr>
        <p:spPr>
          <a:xfrm>
            <a:off x="575999" y="4359600"/>
            <a:ext cx="6096264" cy="1501200"/>
          </a:xfrm>
        </p:spPr>
        <p:txBody>
          <a:bodyPr lIns="0" tIns="0" rIns="0" bIns="0"/>
          <a:lstStyle>
            <a:lvl1pPr marL="0" indent="0">
              <a:buNone/>
              <a:defRPr sz="24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Tijdelijke aanduiding voor datum 3"/>
          <p:cNvSpPr>
            <a:spLocks noGrp="1"/>
          </p:cNvSpPr>
          <p:nvPr>
            <p:ph type="dt" sz="half" idx="10"/>
          </p:nvPr>
        </p:nvSpPr>
        <p:spPr/>
        <p:txBody>
          <a:bodyPr/>
          <a:lstStyle/>
          <a:p>
            <a:fld id="{FE566779-A426-4C6E-B33F-12BA9B572EC4}" type="datetime1">
              <a:rPr lang="nl-BE" smtClean="0"/>
              <a:t>21/10/2025</a:t>
            </a:fld>
            <a:endParaRPr lang="nl-NL" dirty="0"/>
          </a:p>
        </p:txBody>
      </p:sp>
      <p:sp>
        <p:nvSpPr>
          <p:cNvPr id="5" name="Tijdelijke aanduiding voor voettekst 4"/>
          <p:cNvSpPr>
            <a:spLocks noGrp="1"/>
          </p:cNvSpPr>
          <p:nvPr>
            <p:ph type="ftr" sz="quarter" idx="11"/>
          </p:nvPr>
        </p:nvSpPr>
        <p:spPr/>
        <p:txBody>
          <a:bodyPr/>
          <a:lstStyle/>
          <a:p>
            <a:r>
              <a:rPr lang="nl-NL"/>
              <a:t>Faculteit, departement, dienst …</a:t>
            </a:r>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
        <p:nvSpPr>
          <p:cNvPr id="8" name="Picture Placeholder 4"/>
          <p:cNvSpPr>
            <a:spLocks noGrp="1"/>
          </p:cNvSpPr>
          <p:nvPr>
            <p:ph type="pic" sz="quarter" idx="13"/>
          </p:nvPr>
        </p:nvSpPr>
        <p:spPr>
          <a:xfrm>
            <a:off x="7248525" y="584201"/>
            <a:ext cx="4368673" cy="2376000"/>
          </a:xfrm>
        </p:spPr>
        <p:txBody>
          <a:bodyPr/>
          <a:lstStyle/>
          <a:p>
            <a:r>
              <a:rPr lang="en-US"/>
              <a:t>Click icon to add picture</a:t>
            </a:r>
            <a:endParaRPr lang="nl-NL"/>
          </a:p>
        </p:txBody>
      </p:sp>
      <p:sp>
        <p:nvSpPr>
          <p:cNvPr id="9" name="Picture Placeholder 4"/>
          <p:cNvSpPr>
            <a:spLocks noGrp="1"/>
          </p:cNvSpPr>
          <p:nvPr>
            <p:ph type="pic" sz="quarter" idx="14"/>
          </p:nvPr>
        </p:nvSpPr>
        <p:spPr>
          <a:xfrm>
            <a:off x="7248262" y="3248513"/>
            <a:ext cx="4368673" cy="2376000"/>
          </a:xfrm>
        </p:spPr>
        <p:txBody>
          <a:bodyPr/>
          <a:lstStyle/>
          <a:p>
            <a:r>
              <a:rPr lang="en-US"/>
              <a:t>Click icon to add picture</a:t>
            </a:r>
            <a:endParaRPr lang="nl-NL"/>
          </a:p>
        </p:txBody>
      </p:sp>
    </p:spTree>
    <p:extLst>
      <p:ext uri="{BB962C8B-B14F-4D97-AF65-F5344CB8AC3E}">
        <p14:creationId xmlns:p14="http://schemas.microsoft.com/office/powerpoint/2010/main" val="952148524"/>
      </p:ext>
    </p:extLst>
  </p:cSld>
  <p:clrMapOvr>
    <a:masterClrMapping/>
  </p:clrMapOvr>
  <p:extLst mod="1">
    <p:ext uri="{DCECCB84-F9BA-43D5-87BE-67443E8EF086}">
      <p15:sldGuideLst xmlns:p15="http://schemas.microsoft.com/office/powerpoint/2012/main">
        <p15:guide id="1" orient="horz" pos="3543">
          <p15:clr>
            <a:srgbClr val="FBAE40"/>
          </p15:clr>
        </p15:guide>
        <p15:guide id="2" pos="420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ekopWit">
    <p:spTree>
      <p:nvGrpSpPr>
        <p:cNvPr id="1" name=""/>
        <p:cNvGrpSpPr/>
        <p:nvPr/>
      </p:nvGrpSpPr>
      <p:grpSpPr>
        <a:xfrm>
          <a:off x="0" y="0"/>
          <a:ext cx="0" cy="0"/>
          <a:chOff x="0" y="0"/>
          <a:chExt cx="0" cy="0"/>
        </a:xfrm>
      </p:grpSpPr>
      <p:sp>
        <p:nvSpPr>
          <p:cNvPr id="2" name="Titel 1"/>
          <p:cNvSpPr>
            <a:spLocks noGrp="1"/>
          </p:cNvSpPr>
          <p:nvPr>
            <p:ph type="title"/>
          </p:nvPr>
        </p:nvSpPr>
        <p:spPr>
          <a:xfrm>
            <a:off x="575999" y="1800000"/>
            <a:ext cx="6096264" cy="2386800"/>
          </a:xfrm>
        </p:spPr>
        <p:txBody>
          <a:bodyPr anchor="b">
            <a:normAutofit/>
          </a:bodyPr>
          <a:lstStyle>
            <a:lvl1pPr>
              <a:defRPr sz="4000"/>
            </a:lvl1pPr>
          </a:lstStyle>
          <a:p>
            <a:r>
              <a:rPr lang="en-US"/>
              <a:t>Click to edit Master title style</a:t>
            </a:r>
            <a:endParaRPr lang="nl-NL" dirty="0"/>
          </a:p>
        </p:txBody>
      </p:sp>
      <p:sp>
        <p:nvSpPr>
          <p:cNvPr id="3" name="Tijdelijke aanduiding voor tekst 2"/>
          <p:cNvSpPr>
            <a:spLocks noGrp="1"/>
          </p:cNvSpPr>
          <p:nvPr>
            <p:ph type="body" idx="1"/>
          </p:nvPr>
        </p:nvSpPr>
        <p:spPr>
          <a:xfrm>
            <a:off x="575999" y="4359600"/>
            <a:ext cx="6096264" cy="1501200"/>
          </a:xfrm>
        </p:spPr>
        <p:txBody>
          <a:bodyPr lIns="0" tIns="0" rIns="0" bIns="0"/>
          <a:lstStyle>
            <a:lvl1pPr marL="0" indent="0">
              <a:buNone/>
              <a:defRPr sz="24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Tijdelijke aanduiding voor datum 3"/>
          <p:cNvSpPr>
            <a:spLocks noGrp="1"/>
          </p:cNvSpPr>
          <p:nvPr>
            <p:ph type="dt" sz="half" idx="10"/>
          </p:nvPr>
        </p:nvSpPr>
        <p:spPr/>
        <p:txBody>
          <a:bodyPr/>
          <a:lstStyle/>
          <a:p>
            <a:fld id="{E40DF61B-1080-4D20-8EAC-F5AC55182461}" type="datetime1">
              <a:rPr lang="nl-BE" smtClean="0"/>
              <a:t>21/10/2025</a:t>
            </a:fld>
            <a:endParaRPr lang="nl-NL" dirty="0"/>
          </a:p>
        </p:txBody>
      </p:sp>
      <p:sp>
        <p:nvSpPr>
          <p:cNvPr id="5" name="Tijdelijke aanduiding voor voettekst 4"/>
          <p:cNvSpPr>
            <a:spLocks noGrp="1"/>
          </p:cNvSpPr>
          <p:nvPr>
            <p:ph type="ftr" sz="quarter" idx="11"/>
          </p:nvPr>
        </p:nvSpPr>
        <p:spPr/>
        <p:txBody>
          <a:bodyPr/>
          <a:lstStyle/>
          <a:p>
            <a:r>
              <a:rPr lang="nl-NL"/>
              <a:t>Faculteit, departement, dienst …</a:t>
            </a:r>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
        <p:nvSpPr>
          <p:cNvPr id="7" name="Picture Placeholder 4"/>
          <p:cNvSpPr>
            <a:spLocks noGrp="1"/>
          </p:cNvSpPr>
          <p:nvPr>
            <p:ph type="pic" sz="quarter" idx="13"/>
          </p:nvPr>
        </p:nvSpPr>
        <p:spPr>
          <a:xfrm>
            <a:off x="7248525" y="584201"/>
            <a:ext cx="4368673" cy="5040312"/>
          </a:xfrm>
        </p:spPr>
        <p:txBody>
          <a:bodyPr/>
          <a:lstStyle/>
          <a:p>
            <a:r>
              <a:rPr lang="en-US"/>
              <a:t>Click icon to add picture</a:t>
            </a:r>
            <a:endParaRPr lang="nl-NL"/>
          </a:p>
        </p:txBody>
      </p:sp>
    </p:spTree>
  </p:cSld>
  <p:clrMapOvr>
    <a:masterClrMapping/>
  </p:clrMapOvr>
  <p:extLst mod="1">
    <p:ext uri="{DCECCB84-F9BA-43D5-87BE-67443E8EF086}">
      <p15:sldGuideLst xmlns:p15="http://schemas.microsoft.com/office/powerpoint/2012/main">
        <p15:guide id="1" orient="horz" pos="3543" userDrawn="1">
          <p15:clr>
            <a:srgbClr val="FBAE40"/>
          </p15:clr>
        </p15:guide>
        <p15:guide id="2" pos="4203" userDrawn="1">
          <p15:clr>
            <a:srgbClr val="FBAE40"/>
          </p15:clr>
        </p15:guide>
        <p15:guide id="3" orient="horz" pos="36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5" name="Tijdelijke aanduiding voor datum 4"/>
          <p:cNvSpPr>
            <a:spLocks noGrp="1"/>
          </p:cNvSpPr>
          <p:nvPr>
            <p:ph type="dt" sz="half" idx="10"/>
          </p:nvPr>
        </p:nvSpPr>
        <p:spPr/>
        <p:txBody>
          <a:bodyPr/>
          <a:lstStyle/>
          <a:p>
            <a:fld id="{94A4F625-24B7-4F40-98BC-AFA043082CE9}" type="datetime1">
              <a:rPr lang="nl-BE" smtClean="0"/>
              <a:t>21/10/2025</a:t>
            </a:fld>
            <a:endParaRPr lang="nl-NL"/>
          </a:p>
        </p:txBody>
      </p:sp>
      <p:sp>
        <p:nvSpPr>
          <p:cNvPr id="6" name="Tijdelijke aanduiding voor voettekst 5"/>
          <p:cNvSpPr>
            <a:spLocks noGrp="1"/>
          </p:cNvSpPr>
          <p:nvPr>
            <p:ph type="ftr" sz="quarter" idx="11"/>
          </p:nvPr>
        </p:nvSpPr>
        <p:spPr/>
        <p:txBody>
          <a:bodyPr/>
          <a:lstStyle/>
          <a:p>
            <a:r>
              <a:rPr lang="nl-NL"/>
              <a:t>Faculteit, departement, dienst …</a:t>
            </a:r>
          </a:p>
        </p:txBody>
      </p:sp>
      <p:sp>
        <p:nvSpPr>
          <p:cNvPr id="7" name="Tijdelijke aanduiding voor dianummer 6"/>
          <p:cNvSpPr>
            <a:spLocks noGrp="1"/>
          </p:cNvSpPr>
          <p:nvPr>
            <p:ph type="sldNum" sz="quarter" idx="12"/>
          </p:nvPr>
        </p:nvSpPr>
        <p:spPr/>
        <p:txBody>
          <a:bodyPr/>
          <a:lstStyle/>
          <a:p>
            <a:fld id="{0A297500-7527-634B-90F4-69D0994C32B4}" type="slidenum">
              <a:rPr lang="nl-NL" smtClean="0"/>
              <a:t>‹#›</a:t>
            </a:fld>
            <a:endParaRPr lang="nl-NL"/>
          </a:p>
        </p:txBody>
      </p:sp>
      <p:sp>
        <p:nvSpPr>
          <p:cNvPr id="9" name="Tijdelijke aanduiding voor tekst 2"/>
          <p:cNvSpPr>
            <a:spLocks noGrp="1"/>
          </p:cNvSpPr>
          <p:nvPr>
            <p:ph idx="1"/>
          </p:nvPr>
        </p:nvSpPr>
        <p:spPr>
          <a:xfrm>
            <a:off x="576000" y="1656000"/>
            <a:ext cx="5400000" cy="4464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12" name="Content Placeholder 11"/>
          <p:cNvSpPr>
            <a:spLocks noGrp="1"/>
          </p:cNvSpPr>
          <p:nvPr>
            <p:ph sz="quarter" idx="13"/>
          </p:nvPr>
        </p:nvSpPr>
        <p:spPr>
          <a:xfrm>
            <a:off x="6217200" y="1656000"/>
            <a:ext cx="5400000" cy="4464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2" name="Titel 1"/>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1859589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576000" y="1656000"/>
            <a:ext cx="5421575"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Tijdelijke aanduiding voor inhoud 3"/>
          <p:cNvSpPr>
            <a:spLocks noGrp="1"/>
          </p:cNvSpPr>
          <p:nvPr>
            <p:ph sz="half" idx="2"/>
          </p:nvPr>
        </p:nvSpPr>
        <p:spPr>
          <a:xfrm>
            <a:off x="576000" y="2276271"/>
            <a:ext cx="5421575" cy="38376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5" name="Tijdelijke aanduiding voor tekst 4"/>
          <p:cNvSpPr>
            <a:spLocks noGrp="1"/>
          </p:cNvSpPr>
          <p:nvPr>
            <p:ph type="body" sz="quarter" idx="3"/>
          </p:nvPr>
        </p:nvSpPr>
        <p:spPr>
          <a:xfrm>
            <a:off x="6172200" y="1656000"/>
            <a:ext cx="5445000"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Tijdelijke aanduiding voor inhoud 5"/>
          <p:cNvSpPr>
            <a:spLocks noGrp="1"/>
          </p:cNvSpPr>
          <p:nvPr>
            <p:ph sz="quarter" idx="4"/>
          </p:nvPr>
        </p:nvSpPr>
        <p:spPr>
          <a:xfrm>
            <a:off x="6172200" y="2276271"/>
            <a:ext cx="5445000" cy="38376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7" name="Tijdelijke aanduiding voor datum 6"/>
          <p:cNvSpPr>
            <a:spLocks noGrp="1"/>
          </p:cNvSpPr>
          <p:nvPr>
            <p:ph type="dt" sz="half" idx="10"/>
          </p:nvPr>
        </p:nvSpPr>
        <p:spPr/>
        <p:txBody>
          <a:bodyPr/>
          <a:lstStyle/>
          <a:p>
            <a:fld id="{292342B6-1303-46D4-9581-5E95FC0B22E4}" type="datetime1">
              <a:rPr lang="nl-BE" smtClean="0"/>
              <a:t>21/10/2025</a:t>
            </a:fld>
            <a:endParaRPr lang="nl-NL" dirty="0"/>
          </a:p>
        </p:txBody>
      </p:sp>
      <p:sp>
        <p:nvSpPr>
          <p:cNvPr id="8" name="Tijdelijke aanduiding voor voettekst 7"/>
          <p:cNvSpPr>
            <a:spLocks noGrp="1"/>
          </p:cNvSpPr>
          <p:nvPr>
            <p:ph type="ftr" sz="quarter" idx="11"/>
          </p:nvPr>
        </p:nvSpPr>
        <p:spPr/>
        <p:txBody>
          <a:bodyPr/>
          <a:lstStyle/>
          <a:p>
            <a:r>
              <a:rPr lang="nl-NL"/>
              <a:t>Faculteit, departement, dienst …</a:t>
            </a:r>
          </a:p>
        </p:txBody>
      </p:sp>
      <p:sp>
        <p:nvSpPr>
          <p:cNvPr id="9" name="Tijdelijke aanduiding voor dianummer 8"/>
          <p:cNvSpPr>
            <a:spLocks noGrp="1"/>
          </p:cNvSpPr>
          <p:nvPr>
            <p:ph type="sldNum" sz="quarter" idx="12"/>
          </p:nvPr>
        </p:nvSpPr>
        <p:spPr/>
        <p:txBody>
          <a:bodyPr/>
          <a:lstStyle/>
          <a:p>
            <a:fld id="{0A297500-7527-634B-90F4-69D0994C32B4}" type="slidenum">
              <a:rPr lang="nl-NL" smtClean="0"/>
              <a:t>‹#›</a:t>
            </a:fld>
            <a:endParaRPr lang="nl-NL"/>
          </a:p>
        </p:txBody>
      </p:sp>
      <p:sp>
        <p:nvSpPr>
          <p:cNvPr id="2" name="Titel 1"/>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1784001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3" name="Tijdelijke aanduiding voor datum 2"/>
          <p:cNvSpPr>
            <a:spLocks noGrp="1"/>
          </p:cNvSpPr>
          <p:nvPr>
            <p:ph type="dt" sz="half" idx="10"/>
          </p:nvPr>
        </p:nvSpPr>
        <p:spPr/>
        <p:txBody>
          <a:bodyPr/>
          <a:lstStyle/>
          <a:p>
            <a:fld id="{A76F3976-FDFC-4D8C-ACD3-BCE6A597C36A}" type="datetime1">
              <a:rPr lang="nl-BE" smtClean="0"/>
              <a:t>21/10/2025</a:t>
            </a:fld>
            <a:endParaRPr lang="nl-NL"/>
          </a:p>
        </p:txBody>
      </p:sp>
      <p:sp>
        <p:nvSpPr>
          <p:cNvPr id="4" name="Tijdelijke aanduiding voor voettekst 3"/>
          <p:cNvSpPr>
            <a:spLocks noGrp="1"/>
          </p:cNvSpPr>
          <p:nvPr>
            <p:ph type="ftr" sz="quarter" idx="11"/>
          </p:nvPr>
        </p:nvSpPr>
        <p:spPr/>
        <p:txBody>
          <a:bodyPr/>
          <a:lstStyle/>
          <a:p>
            <a:r>
              <a:rPr lang="nl-NL"/>
              <a:t>Faculteit, departement, dienst …</a:t>
            </a:r>
          </a:p>
        </p:txBody>
      </p:sp>
      <p:sp>
        <p:nvSpPr>
          <p:cNvPr id="5" name="Tijdelijke aanduiding voor dianummer 4"/>
          <p:cNvSpPr>
            <a:spLocks noGrp="1"/>
          </p:cNvSpPr>
          <p:nvPr>
            <p:ph type="sldNum" sz="quarter" idx="12"/>
          </p:nvPr>
        </p:nvSpPr>
        <p:spPr/>
        <p:txBody>
          <a:bodyPr/>
          <a:lstStyle/>
          <a:p>
            <a:fld id="{0A297500-7527-634B-90F4-69D0994C32B4}" type="slidenum">
              <a:rPr lang="nl-NL" smtClean="0"/>
              <a:t>‹#›</a:t>
            </a:fld>
            <a:endParaRPr lang="nl-NL"/>
          </a:p>
        </p:txBody>
      </p:sp>
      <p:sp>
        <p:nvSpPr>
          <p:cNvPr id="6" name="Title 5"/>
          <p:cNvSpPr>
            <a:spLocks noGrp="1"/>
          </p:cNvSpPr>
          <p:nvPr>
            <p:ph type="title"/>
          </p:nvPr>
        </p:nvSpPr>
        <p:spPr/>
        <p:txBody>
          <a:bodyPr/>
          <a:lstStyle/>
          <a:p>
            <a:r>
              <a:rPr lang="en-US"/>
              <a:t>Click to edit Master title style</a:t>
            </a:r>
            <a:endParaRPr lang="nl-NL"/>
          </a:p>
        </p:txBody>
      </p:sp>
    </p:spTree>
    <p:extLst>
      <p:ext uri="{BB962C8B-B14F-4D97-AF65-F5344CB8AC3E}">
        <p14:creationId xmlns:p14="http://schemas.microsoft.com/office/powerpoint/2010/main" val="546631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5ADFEA79-DE61-4EF0-8C65-B83CEE2687EB}" type="datetime1">
              <a:rPr lang="nl-BE" smtClean="0"/>
              <a:t>21/10/2025</a:t>
            </a:fld>
            <a:endParaRPr lang="nl-NL"/>
          </a:p>
        </p:txBody>
      </p:sp>
      <p:sp>
        <p:nvSpPr>
          <p:cNvPr id="3" name="Tijdelijke aanduiding voor voettekst 2"/>
          <p:cNvSpPr>
            <a:spLocks noGrp="1"/>
          </p:cNvSpPr>
          <p:nvPr>
            <p:ph type="ftr" sz="quarter" idx="11"/>
          </p:nvPr>
        </p:nvSpPr>
        <p:spPr/>
        <p:txBody>
          <a:bodyPr/>
          <a:lstStyle/>
          <a:p>
            <a:r>
              <a:rPr lang="nl-NL"/>
              <a:t>Faculteit, departement, dienst …</a:t>
            </a:r>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a:t>
            </a:fld>
            <a:endParaRPr lang="nl-NL"/>
          </a:p>
        </p:txBody>
      </p:sp>
    </p:spTree>
    <p:extLst>
      <p:ext uri="{BB962C8B-B14F-4D97-AF65-F5344CB8AC3E}">
        <p14:creationId xmlns:p14="http://schemas.microsoft.com/office/powerpoint/2010/main" val="307772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ekopSlot">
    <p:spTree>
      <p:nvGrpSpPr>
        <p:cNvPr id="1" name=""/>
        <p:cNvGrpSpPr/>
        <p:nvPr/>
      </p:nvGrpSpPr>
      <p:grpSpPr>
        <a:xfrm>
          <a:off x="0" y="0"/>
          <a:ext cx="0" cy="0"/>
          <a:chOff x="0" y="0"/>
          <a:chExt cx="0" cy="0"/>
        </a:xfrm>
      </p:grpSpPr>
      <p:sp>
        <p:nvSpPr>
          <p:cNvPr id="9" name="Rechthoek 8"/>
          <p:cNvSpPr/>
          <p:nvPr userDrawn="1"/>
        </p:nvSpPr>
        <p:spPr>
          <a:xfrm>
            <a:off x="0" y="0"/>
            <a:ext cx="12193200" cy="62099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title"/>
          </p:nvPr>
        </p:nvSpPr>
        <p:spPr>
          <a:xfrm>
            <a:off x="579120" y="510988"/>
            <a:ext cx="11039793" cy="5184424"/>
          </a:xfrm>
        </p:spPr>
        <p:txBody>
          <a:bodyPr anchor="ctr" anchorCtr="0">
            <a:noAutofit/>
          </a:bodyPr>
          <a:lstStyle>
            <a:lvl1pPr algn="ctr">
              <a:defRPr sz="6000" baseline="0">
                <a:solidFill>
                  <a:schemeClr val="bg1"/>
                </a:solidFill>
              </a:defRPr>
            </a:lvl1pPr>
          </a:lstStyle>
          <a:p>
            <a:r>
              <a:rPr lang="en-US" dirty="0"/>
              <a:t>Click to edit Master title style</a:t>
            </a:r>
            <a:endParaRPr lang="nl-NL" dirty="0"/>
          </a:p>
        </p:txBody>
      </p:sp>
      <p:sp>
        <p:nvSpPr>
          <p:cNvPr id="4" name="Tijdelijke aanduiding voor datum 3"/>
          <p:cNvSpPr>
            <a:spLocks noGrp="1"/>
          </p:cNvSpPr>
          <p:nvPr>
            <p:ph type="dt" sz="half" idx="10"/>
          </p:nvPr>
        </p:nvSpPr>
        <p:spPr/>
        <p:txBody>
          <a:bodyPr/>
          <a:lstStyle/>
          <a:p>
            <a:fld id="{FA2EC5B9-2DE2-43DC-AAE2-5679419BAC4A}" type="datetime1">
              <a:rPr lang="nl-BE" smtClean="0"/>
              <a:t>21/10/2025</a:t>
            </a:fld>
            <a:endParaRPr lang="nl-NL" dirty="0"/>
          </a:p>
        </p:txBody>
      </p:sp>
      <p:sp>
        <p:nvSpPr>
          <p:cNvPr id="5" name="Tijdelijke aanduiding voor voettekst 4"/>
          <p:cNvSpPr>
            <a:spLocks noGrp="1"/>
          </p:cNvSpPr>
          <p:nvPr>
            <p:ph type="ftr" sz="quarter" idx="11"/>
          </p:nvPr>
        </p:nvSpPr>
        <p:spPr/>
        <p:txBody>
          <a:bodyPr/>
          <a:lstStyle/>
          <a:p>
            <a:r>
              <a:rPr lang="nl-NL"/>
              <a:t>Faculteit, departement, dienst …</a:t>
            </a:r>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7" name="Rechthoek 6"/>
          <p:cNvSpPr/>
          <p:nvPr/>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8" name="Rechthoek 7"/>
          <p:cNvSpPr/>
          <p:nvPr/>
        </p:nvSpPr>
        <p:spPr>
          <a:xfrm>
            <a:off x="0" y="647998"/>
            <a:ext cx="12193200" cy="6210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pic>
        <p:nvPicPr>
          <p:cNvPr id="9" name="Afbeelding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360000"/>
            <a:ext cx="2018135" cy="720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791" y="1350253"/>
            <a:ext cx="4648209" cy="5507747"/>
          </a:xfrm>
          <a:prstGeom prst="rect">
            <a:avLst/>
          </a:prstGeom>
        </p:spPr>
      </p:pic>
      <p:sp>
        <p:nvSpPr>
          <p:cNvPr id="12" name="Ondertitel 2"/>
          <p:cNvSpPr>
            <a:spLocks noGrp="1"/>
          </p:cNvSpPr>
          <p:nvPr>
            <p:ph type="subTitle" idx="1"/>
          </p:nvPr>
        </p:nvSpPr>
        <p:spPr>
          <a:xfrm>
            <a:off x="576003" y="4359604"/>
            <a:ext cx="8333999" cy="1655999"/>
          </a:xfrm>
        </p:spPr>
        <p:txBody>
          <a:bodyPr lIns="0" tIns="0" rIns="0" bIns="0"/>
          <a:lstStyle>
            <a:lvl1pPr marL="0" indent="0" algn="l">
              <a:buNone/>
              <a:defRPr sz="2400" baseline="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 om de ondertitelstijl van het model te bewerken</a:t>
            </a:r>
            <a:endParaRPr lang="nl-NL" dirty="0"/>
          </a:p>
        </p:txBody>
      </p:sp>
      <p:sp>
        <p:nvSpPr>
          <p:cNvPr id="3" name="Title 2"/>
          <p:cNvSpPr>
            <a:spLocks noGrp="1"/>
          </p:cNvSpPr>
          <p:nvPr>
            <p:ph type="title"/>
          </p:nvPr>
        </p:nvSpPr>
        <p:spPr>
          <a:xfrm>
            <a:off x="576000" y="1800000"/>
            <a:ext cx="8334000" cy="2386800"/>
          </a:xfrm>
        </p:spPr>
        <p:txBody>
          <a:bodyPr>
            <a:normAutofit/>
          </a:bodyPr>
          <a:lstStyle>
            <a:lvl1pPr>
              <a:defRPr sz="4000">
                <a:solidFill>
                  <a:schemeClr val="bg1"/>
                </a:solidFill>
              </a:defRPr>
            </a:lvl1pPr>
          </a:lstStyle>
          <a:p>
            <a:r>
              <a:rPr lang="nl-NL" dirty="0"/>
              <a:t>Klik om de stijl te bewerken</a:t>
            </a:r>
          </a:p>
        </p:txBody>
      </p:sp>
    </p:spTree>
    <p:extLst>
      <p:ext uri="{BB962C8B-B14F-4D97-AF65-F5344CB8AC3E}">
        <p14:creationId xmlns:p14="http://schemas.microsoft.com/office/powerpoint/2010/main" val="3320380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7" name="Rechthoek 6"/>
          <p:cNvSpPr/>
          <p:nvPr/>
        </p:nvSpPr>
        <p:spPr>
          <a:xfrm>
            <a:off x="0" y="0"/>
            <a:ext cx="12193200" cy="62075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4" name="Tijdelijke aanduiding voor datum 3"/>
          <p:cNvSpPr>
            <a:spLocks noGrp="1"/>
          </p:cNvSpPr>
          <p:nvPr>
            <p:ph type="dt" sz="half" idx="10"/>
          </p:nvPr>
        </p:nvSpPr>
        <p:spPr/>
        <p:txBody>
          <a:bodyPr/>
          <a:lstStyle/>
          <a:p>
            <a:fld id="{EA3A7081-D270-4FBF-AE40-A52D674243CC}" type="datetime1">
              <a:rPr lang="nl-BE" smtClean="0"/>
              <a:t>21/10/2025</a:t>
            </a:fld>
            <a:endParaRPr lang="nl-NL"/>
          </a:p>
        </p:txBody>
      </p:sp>
      <p:sp>
        <p:nvSpPr>
          <p:cNvPr id="5" name="Tijdelijke aanduiding voor voettekst 4"/>
          <p:cNvSpPr>
            <a:spLocks noGrp="1"/>
          </p:cNvSpPr>
          <p:nvPr>
            <p:ph type="ftr" sz="quarter" idx="11"/>
          </p:nvPr>
        </p:nvSpPr>
        <p:spPr/>
        <p:txBody>
          <a:bodyPr/>
          <a:lstStyle/>
          <a:p>
            <a:r>
              <a:rPr lang="nl-NL"/>
              <a:t>Faculteit, departement, dienst …</a:t>
            </a:r>
          </a:p>
        </p:txBody>
      </p:sp>
      <p:sp>
        <p:nvSpPr>
          <p:cNvPr id="6" name="Tijdelijke aanduiding voor dianummer 5"/>
          <p:cNvSpPr>
            <a:spLocks noGrp="1"/>
          </p:cNvSpPr>
          <p:nvPr>
            <p:ph type="sldNum" sz="quarter" idx="12"/>
          </p:nvPr>
        </p:nvSpPr>
        <p:spPr/>
        <p:txBody>
          <a:bodyPr/>
          <a:lstStyle/>
          <a:p>
            <a:fld id="{CF179DAE-D0A6-40C3-B8BC-6A97C268D03A}" type="slidenum">
              <a:rPr lang="nl-NL" smtClean="0"/>
              <a:t>‹#›</a:t>
            </a:fld>
            <a:endParaRPr lang="nl-NL"/>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791" y="675126"/>
            <a:ext cx="4648209" cy="5507747"/>
          </a:xfrm>
          <a:prstGeom prst="rect">
            <a:avLst/>
          </a:prstGeom>
        </p:spPr>
      </p:pic>
      <p:sp>
        <p:nvSpPr>
          <p:cNvPr id="9" name="Titel 1"/>
          <p:cNvSpPr>
            <a:spLocks noGrp="1"/>
          </p:cNvSpPr>
          <p:nvPr>
            <p:ph type="title"/>
          </p:nvPr>
        </p:nvSpPr>
        <p:spPr>
          <a:xfrm>
            <a:off x="576003" y="1800000"/>
            <a:ext cx="8333999" cy="2386800"/>
          </a:xfrm>
        </p:spPr>
        <p:txBody>
          <a:bodyPr anchor="b">
            <a:normAutofit/>
          </a:bodyPr>
          <a:lstStyle>
            <a:lvl1pPr>
              <a:defRPr sz="4000" baseline="0">
                <a:solidFill>
                  <a:srgbClr val="1D8DB0"/>
                </a:solidFill>
              </a:defRPr>
            </a:lvl1pPr>
          </a:lstStyle>
          <a:p>
            <a:r>
              <a:rPr lang="nl-NL"/>
              <a:t>Klik om de stijl te bewerken</a:t>
            </a:r>
            <a:endParaRPr lang="nl-NL" dirty="0"/>
          </a:p>
        </p:txBody>
      </p:sp>
      <p:sp>
        <p:nvSpPr>
          <p:cNvPr id="10" name="Tijdelijke aanduiding voor tekst 2"/>
          <p:cNvSpPr>
            <a:spLocks noGrp="1"/>
          </p:cNvSpPr>
          <p:nvPr>
            <p:ph type="body" idx="1"/>
          </p:nvPr>
        </p:nvSpPr>
        <p:spPr>
          <a:xfrm>
            <a:off x="576003" y="4359600"/>
            <a:ext cx="8333999" cy="1501200"/>
          </a:xfrm>
        </p:spPr>
        <p:txBody>
          <a:bodyPr lIns="0" tIns="0" rIns="0" bIns="0"/>
          <a:lstStyle>
            <a:lvl1pPr marL="0" indent="0">
              <a:buNone/>
              <a:defRPr sz="2400" baseline="0">
                <a:solidFill>
                  <a:srgbClr val="005E77"/>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a:t>Tekststijl van het model bewerken</a:t>
            </a:r>
          </a:p>
        </p:txBody>
      </p:sp>
    </p:spTree>
    <p:extLst>
      <p:ext uri="{BB962C8B-B14F-4D97-AF65-F5344CB8AC3E}">
        <p14:creationId xmlns:p14="http://schemas.microsoft.com/office/powerpoint/2010/main" val="3322770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ekopWit">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p:txBody>
          <a:bodyPr/>
          <a:lstStyle/>
          <a:p>
            <a:fld id="{5C69415A-EEF6-439C-A913-189A8C067023}" type="datetime1">
              <a:rPr lang="nl-BE" smtClean="0"/>
              <a:t>21/10/2025</a:t>
            </a:fld>
            <a:endParaRPr lang="nl-NL"/>
          </a:p>
        </p:txBody>
      </p:sp>
      <p:sp>
        <p:nvSpPr>
          <p:cNvPr id="5" name="Tijdelijke aanduiding voor voettekst 4"/>
          <p:cNvSpPr>
            <a:spLocks noGrp="1"/>
          </p:cNvSpPr>
          <p:nvPr>
            <p:ph type="ftr" sz="quarter" idx="11"/>
          </p:nvPr>
        </p:nvSpPr>
        <p:spPr/>
        <p:txBody>
          <a:bodyPr/>
          <a:lstStyle/>
          <a:p>
            <a:r>
              <a:rPr lang="nl-NL"/>
              <a:t>Faculteit, departement, dienst …</a:t>
            </a:r>
          </a:p>
        </p:txBody>
      </p:sp>
      <p:sp>
        <p:nvSpPr>
          <p:cNvPr id="6" name="Tijdelijke aanduiding voor dianummer 5"/>
          <p:cNvSpPr>
            <a:spLocks noGrp="1"/>
          </p:cNvSpPr>
          <p:nvPr>
            <p:ph type="sldNum" sz="quarter" idx="12"/>
          </p:nvPr>
        </p:nvSpPr>
        <p:spPr/>
        <p:txBody>
          <a:bodyPr/>
          <a:lstStyle/>
          <a:p>
            <a:fld id="{CF179DAE-D0A6-40C3-B8BC-6A97C268D03A}" type="slidenum">
              <a:rPr lang="nl-NL" smtClean="0"/>
              <a:t>‹#›</a:t>
            </a:fld>
            <a:endParaRPr lang="nl-NL"/>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791" y="675126"/>
            <a:ext cx="4648209" cy="5507747"/>
          </a:xfrm>
          <a:prstGeom prst="rect">
            <a:avLst/>
          </a:prstGeom>
        </p:spPr>
      </p:pic>
      <p:sp>
        <p:nvSpPr>
          <p:cNvPr id="8" name="Titel 1"/>
          <p:cNvSpPr>
            <a:spLocks noGrp="1"/>
          </p:cNvSpPr>
          <p:nvPr>
            <p:ph type="title"/>
          </p:nvPr>
        </p:nvSpPr>
        <p:spPr>
          <a:xfrm>
            <a:off x="576003" y="1800000"/>
            <a:ext cx="8333999" cy="2386800"/>
          </a:xfrm>
        </p:spPr>
        <p:txBody>
          <a:bodyPr anchor="b">
            <a:normAutofit/>
          </a:bodyPr>
          <a:lstStyle>
            <a:lvl1pPr>
              <a:defRPr sz="4000"/>
            </a:lvl1pPr>
          </a:lstStyle>
          <a:p>
            <a:r>
              <a:rPr lang="nl-NL" dirty="0"/>
              <a:t>Klik om de stijl te bewerken</a:t>
            </a:r>
          </a:p>
        </p:txBody>
      </p:sp>
      <p:sp>
        <p:nvSpPr>
          <p:cNvPr id="9" name="Tijdelijke aanduiding voor tekst 2"/>
          <p:cNvSpPr>
            <a:spLocks noGrp="1"/>
          </p:cNvSpPr>
          <p:nvPr>
            <p:ph type="body" idx="1"/>
          </p:nvPr>
        </p:nvSpPr>
        <p:spPr>
          <a:xfrm>
            <a:off x="576003" y="4359600"/>
            <a:ext cx="8333999" cy="1501200"/>
          </a:xfrm>
        </p:spPr>
        <p:txBody>
          <a:bodyPr lIns="0" tIns="0" rIns="0" bIns="0"/>
          <a:lstStyle>
            <a:lvl1pPr marL="0" indent="0">
              <a:buNone/>
              <a:defRPr sz="2400" baseline="0">
                <a:solidFill>
                  <a:srgbClr val="2F4D5D"/>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dirty="0"/>
              <a:t>Tekststijl van het model bewerken</a:t>
            </a:r>
          </a:p>
        </p:txBody>
      </p:sp>
    </p:spTree>
    <p:extLst>
      <p:ext uri="{BB962C8B-B14F-4D97-AF65-F5344CB8AC3E}">
        <p14:creationId xmlns:p14="http://schemas.microsoft.com/office/powerpoint/2010/main" val="3270691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hoek 6"/>
          <p:cNvSpPr/>
          <p:nvPr userDrawn="1"/>
        </p:nvSpPr>
        <p:spPr>
          <a:xfrm>
            <a:off x="0" y="6210000"/>
            <a:ext cx="12192000" cy="64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pic>
        <p:nvPicPr>
          <p:cNvPr id="8" name="Afbeelding 7"/>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1041200" y="6353999"/>
            <a:ext cx="1008305" cy="360000"/>
          </a:xfrm>
          <a:prstGeom prst="rect">
            <a:avLst/>
          </a:prstGeom>
        </p:spPr>
      </p:pic>
      <p:sp>
        <p:nvSpPr>
          <p:cNvPr id="2" name="Tijdelijke aanduiding voor titel 1"/>
          <p:cNvSpPr>
            <a:spLocks noGrp="1"/>
          </p:cNvSpPr>
          <p:nvPr>
            <p:ph type="title"/>
          </p:nvPr>
        </p:nvSpPr>
        <p:spPr>
          <a:xfrm>
            <a:off x="576000" y="207036"/>
            <a:ext cx="11041200" cy="1152000"/>
          </a:xfrm>
          <a:prstGeom prst="rect">
            <a:avLst/>
          </a:prstGeom>
        </p:spPr>
        <p:txBody>
          <a:bodyPr vert="horz" lIns="0" tIns="0" rIns="0" bIns="0" rtlCol="0" anchor="ctr" anchorCtr="0">
            <a:normAutofit/>
          </a:bodyPr>
          <a:lstStyle/>
          <a:p>
            <a:r>
              <a:rPr lang="nl-NL" dirty="0"/>
              <a:t>Titelstijl van model bewerken</a:t>
            </a:r>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chemeClr val="bg1"/>
                </a:solidFill>
                <a:latin typeface="Arial" charset="0"/>
              </a:defRPr>
            </a:lvl1pPr>
          </a:lstStyle>
          <a:p>
            <a:fld id="{BB46EC33-4D1A-4426-91DF-270C2E654CCE}" type="datetime1">
              <a:rPr lang="nl-BE" smtClean="0"/>
              <a:t>21/10/2025</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sz="1000" baseline="0">
                <a:solidFill>
                  <a:schemeClr val="bg1"/>
                </a:solidFill>
                <a:latin typeface="Arial" charset="0"/>
              </a:defRPr>
            </a:lvl1pPr>
          </a:lstStyle>
          <a:p>
            <a:r>
              <a:rPr lang="nl-NL"/>
              <a:t>Faculteit, departement, dienst …</a:t>
            </a:r>
            <a:endParaRPr lang="nl-NL" dirty="0"/>
          </a:p>
        </p:txBody>
      </p:sp>
      <p:sp>
        <p:nvSpPr>
          <p:cNvPr id="6" name="Tijdelijke aanduiding voor dianummer 5"/>
          <p:cNvSpPr>
            <a:spLocks noGrp="1"/>
          </p:cNvSpPr>
          <p:nvPr>
            <p:ph type="sldNum" sz="quarter" idx="4"/>
          </p:nvPr>
        </p:nvSpPr>
        <p:spPr>
          <a:xfrm>
            <a:off x="576000" y="6210000"/>
            <a:ext cx="648000" cy="648000"/>
          </a:xfrm>
          <a:prstGeom prst="rect">
            <a:avLst/>
          </a:prstGeom>
        </p:spPr>
        <p:txBody>
          <a:bodyPr vert="horz" lIns="0" tIns="0" rIns="0" bIns="0" rtlCol="0" anchor="ctr"/>
          <a:lstStyle>
            <a:lvl1pPr algn="l">
              <a:defRPr sz="1000" baseline="0">
                <a:solidFill>
                  <a:schemeClr val="bg1"/>
                </a:solidFill>
                <a:latin typeface="Arial" charset="0"/>
              </a:defRPr>
            </a:lvl1pPr>
          </a:lstStyle>
          <a:p>
            <a:fld id="{0A297500-7527-634B-90F4-69D0994C32B4}" type="slidenum">
              <a:rPr lang="nl-NL" smtClean="0"/>
              <a:pPr/>
              <a:t>‹#›</a:t>
            </a:fld>
            <a:endParaRPr lang="nl-NL" dirty="0"/>
          </a:p>
        </p:txBody>
      </p:sp>
    </p:spTree>
    <p:extLst>
      <p:ext uri="{BB962C8B-B14F-4D97-AF65-F5344CB8AC3E}">
        <p14:creationId xmlns:p14="http://schemas.microsoft.com/office/powerpoint/2010/main" val="463755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61" r:id="rId9"/>
  </p:sldLayoutIdLst>
  <p:hf hdr="0" dt="0"/>
  <p:txStyles>
    <p:titleStyle>
      <a:lvl1pPr algn="l" defTabSz="914400" rtl="0" eaLnBrk="1" latinLnBrk="0" hangingPunct="1">
        <a:lnSpc>
          <a:spcPct val="100000"/>
        </a:lnSpc>
        <a:spcBef>
          <a:spcPct val="0"/>
        </a:spcBef>
        <a:buNone/>
        <a:defRPr sz="4000" kern="1200" baseline="0">
          <a:solidFill>
            <a:schemeClr val="tx2"/>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chemeClr val="tx1"/>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chemeClr val="tx1"/>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chemeClr val="tx1"/>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042" userDrawn="1">
          <p15:clr>
            <a:srgbClr val="F26B43"/>
          </p15:clr>
        </p15:guide>
        <p15:guide id="2" pos="7319" userDrawn="1">
          <p15:clr>
            <a:srgbClr val="F26B43"/>
          </p15:clr>
        </p15:guide>
        <p15:guide id="3" orient="horz" pos="3857" userDrawn="1">
          <p15:clr>
            <a:srgbClr val="F26B43"/>
          </p15:clr>
        </p15:guide>
        <p15:guide id="4" pos="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hoek 6"/>
          <p:cNvSpPr/>
          <p:nvPr/>
        </p:nvSpPr>
        <p:spPr>
          <a:xfrm>
            <a:off x="0" y="6210000"/>
            <a:ext cx="12192000" cy="64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pic>
        <p:nvPicPr>
          <p:cNvPr id="8" name="Afbeelding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41200" y="6353999"/>
            <a:ext cx="1008305" cy="360000"/>
          </a:xfrm>
          <a:prstGeom prst="rect">
            <a:avLst/>
          </a:prstGeom>
        </p:spPr>
      </p:pic>
      <p:sp>
        <p:nvSpPr>
          <p:cNvPr id="2" name="Tijdelijke aanduiding voor titel 1"/>
          <p:cNvSpPr>
            <a:spLocks noGrp="1"/>
          </p:cNvSpPr>
          <p:nvPr>
            <p:ph type="title"/>
          </p:nvPr>
        </p:nvSpPr>
        <p:spPr>
          <a:xfrm>
            <a:off x="576000" y="216000"/>
            <a:ext cx="11041200" cy="1152000"/>
          </a:xfrm>
          <a:prstGeom prst="rect">
            <a:avLst/>
          </a:prstGeom>
        </p:spPr>
        <p:txBody>
          <a:bodyPr vert="horz" lIns="0" tIns="0" rIns="0" bIns="0" rtlCol="0" anchor="ctr" anchorCtr="0">
            <a:normAutofit/>
          </a:bodyPr>
          <a:lstStyle/>
          <a:p>
            <a:r>
              <a:rPr lang="nl-NL" dirty="0"/>
              <a:t>Titelstijl van model bewerken</a:t>
            </a:r>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chemeClr val="bg1"/>
                </a:solidFill>
                <a:latin typeface="Arial" charset="0"/>
              </a:defRPr>
            </a:lvl1pPr>
          </a:lstStyle>
          <a:p>
            <a:fld id="{48C250A7-EEA6-4BD5-AB95-D7BF57F3506B}" type="datetime1">
              <a:rPr lang="nl-BE" smtClean="0"/>
              <a:t>21/10/2025</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sz="1000" baseline="0">
                <a:solidFill>
                  <a:schemeClr val="bg1"/>
                </a:solidFill>
                <a:latin typeface="Arial" charset="0"/>
              </a:defRPr>
            </a:lvl1pPr>
          </a:lstStyle>
          <a:p>
            <a:r>
              <a:rPr lang="nl-NL"/>
              <a:t>Faculteit, departement, dienst …</a:t>
            </a:r>
            <a:endParaRPr lang="nl-NL" dirty="0"/>
          </a:p>
        </p:txBody>
      </p:sp>
      <p:sp>
        <p:nvSpPr>
          <p:cNvPr id="6" name="Tijdelijke aanduiding voor dianummer 5"/>
          <p:cNvSpPr>
            <a:spLocks noGrp="1"/>
          </p:cNvSpPr>
          <p:nvPr>
            <p:ph type="sldNum" sz="quarter" idx="4"/>
          </p:nvPr>
        </p:nvSpPr>
        <p:spPr>
          <a:xfrm>
            <a:off x="576000" y="6210000"/>
            <a:ext cx="648000" cy="648000"/>
          </a:xfrm>
          <a:prstGeom prst="rect">
            <a:avLst/>
          </a:prstGeom>
        </p:spPr>
        <p:txBody>
          <a:bodyPr vert="horz" lIns="0" tIns="0" rIns="0" bIns="0" rtlCol="0" anchor="ctr"/>
          <a:lstStyle>
            <a:lvl1pPr algn="l">
              <a:defRPr sz="1000" baseline="0">
                <a:solidFill>
                  <a:schemeClr val="bg1"/>
                </a:solidFill>
                <a:latin typeface="Arial" charset="0"/>
              </a:defRPr>
            </a:lvl1pPr>
          </a:lstStyle>
          <a:p>
            <a:fld id="{0A297500-7527-634B-90F4-69D0994C32B4}" type="slidenum">
              <a:rPr lang="nl-NL" smtClean="0"/>
              <a:pPr/>
              <a:t>‹#›</a:t>
            </a:fld>
            <a:endParaRPr lang="nl-NL" dirty="0"/>
          </a:p>
        </p:txBody>
      </p:sp>
    </p:spTree>
    <p:extLst>
      <p:ext uri="{BB962C8B-B14F-4D97-AF65-F5344CB8AC3E}">
        <p14:creationId xmlns:p14="http://schemas.microsoft.com/office/powerpoint/2010/main" val="173252323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Lst>
  <p:hf hdr="0" dt="0"/>
  <p:txStyles>
    <p:titleStyle>
      <a:lvl1pPr algn="l" defTabSz="914400" rtl="0" eaLnBrk="1" latinLnBrk="0" hangingPunct="1">
        <a:lnSpc>
          <a:spcPct val="100000"/>
        </a:lnSpc>
        <a:spcBef>
          <a:spcPct val="0"/>
        </a:spcBef>
        <a:buNone/>
        <a:defRPr sz="4000" kern="1200" baseline="0">
          <a:solidFill>
            <a:schemeClr val="tx2"/>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chemeClr val="tx1"/>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chemeClr val="tx1"/>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chemeClr val="tx1"/>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ctrTitle"/>
          </p:nvPr>
        </p:nvSpPr>
        <p:spPr>
          <a:xfrm>
            <a:off x="575998" y="1080000"/>
            <a:ext cx="7644365" cy="4024798"/>
          </a:xfrm>
        </p:spPr>
        <p:txBody>
          <a:bodyPr>
            <a:normAutofit/>
          </a:bodyPr>
          <a:lstStyle/>
          <a:p>
            <a:r>
              <a:rPr lang="en-US" sz="2800" b="1" dirty="0"/>
              <a:t>Decomposing the R&amp;D productivity puzzle: </a:t>
            </a:r>
            <a:br>
              <a:rPr lang="en-US" sz="2800" b="1" dirty="0"/>
            </a:br>
            <a:r>
              <a:rPr lang="en-US" sz="2800" b="1" dirty="0"/>
              <a:t>are ideas harder to find or does Europe suffer from a commercialization gap?</a:t>
            </a:r>
            <a:endParaRPr lang="nl-NL" sz="2800" dirty="0"/>
          </a:p>
        </p:txBody>
      </p:sp>
      <p:sp>
        <p:nvSpPr>
          <p:cNvPr id="9" name="Ondertitel 8"/>
          <p:cNvSpPr>
            <a:spLocks noGrp="1"/>
          </p:cNvSpPr>
          <p:nvPr>
            <p:ph type="subTitle" idx="1"/>
          </p:nvPr>
        </p:nvSpPr>
        <p:spPr>
          <a:xfrm>
            <a:off x="575998" y="5392801"/>
            <a:ext cx="6182790" cy="895856"/>
          </a:xfrm>
        </p:spPr>
        <p:txBody>
          <a:bodyPr>
            <a:normAutofit/>
          </a:bodyPr>
          <a:lstStyle/>
          <a:p>
            <a:r>
              <a:rPr lang="nl-NL" dirty="0"/>
              <a:t>Dirk Czarnitzki, KU Leuven</a:t>
            </a:r>
          </a:p>
          <a:p>
            <a:r>
              <a:rPr lang="nl-NL" dirty="0"/>
              <a:t>Brussels, </a:t>
            </a:r>
            <a:r>
              <a:rPr lang="nl-NL" dirty="0" err="1"/>
              <a:t>October</a:t>
            </a:r>
            <a:r>
              <a:rPr lang="nl-NL" dirty="0"/>
              <a:t> 21st 2025</a:t>
            </a:r>
          </a:p>
        </p:txBody>
      </p:sp>
      <p:pic>
        <p:nvPicPr>
          <p:cNvPr id="7" name="Picture Placeholder 6">
            <a:extLst>
              <a:ext uri="{FF2B5EF4-FFF2-40B4-BE49-F238E27FC236}">
                <a16:creationId xmlns:a16="http://schemas.microsoft.com/office/drawing/2014/main" id="{098DBC3A-BA34-4E9C-9C78-BEF477CC3006}"/>
              </a:ext>
            </a:extLst>
          </p:cNvPr>
          <p:cNvPicPr>
            <a:picLocks noGrp="1" noChangeAspect="1"/>
          </p:cNvPicPr>
          <p:nvPr>
            <p:ph type="pic" sz="quarter" idx="10"/>
          </p:nvPr>
        </p:nvPicPr>
        <p:blipFill>
          <a:blip r:embed="rId2"/>
          <a:srcRect l="11896" r="11896"/>
          <a:stretch>
            <a:fillRect/>
          </a:stretch>
        </p:blipFill>
        <p:spPr>
          <a:xfrm>
            <a:off x="8340436" y="1654175"/>
            <a:ext cx="3276762" cy="3351873"/>
          </a:xfrm>
        </p:spPr>
      </p:pic>
    </p:spTree>
    <p:extLst>
      <p:ext uri="{BB962C8B-B14F-4D97-AF65-F5344CB8AC3E}">
        <p14:creationId xmlns:p14="http://schemas.microsoft.com/office/powerpoint/2010/main" val="362829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5CEB9D-4C68-4790-9097-E73E97335DE4}"/>
              </a:ext>
            </a:extLst>
          </p:cNvPr>
          <p:cNvSpPr>
            <a:spLocks noGrp="1"/>
          </p:cNvSpPr>
          <p:nvPr>
            <p:ph idx="1"/>
          </p:nvPr>
        </p:nvSpPr>
        <p:spPr>
          <a:xfrm>
            <a:off x="576000" y="1423086"/>
            <a:ext cx="11041200" cy="4464000"/>
          </a:xfrm>
        </p:spPr>
        <p:txBody>
          <a:bodyPr>
            <a:normAutofit/>
          </a:bodyPr>
          <a:lstStyle/>
          <a:p>
            <a:pPr marL="0" indent="0">
              <a:buNone/>
            </a:pPr>
            <a:r>
              <a:rPr lang="de-DE" dirty="0" err="1"/>
              <a:t>Recent</a:t>
            </a:r>
            <a:r>
              <a:rPr lang="de-DE" dirty="0"/>
              <a:t> report on </a:t>
            </a:r>
            <a:r>
              <a:rPr lang="de-DE" dirty="0" err="1"/>
              <a:t>the</a:t>
            </a:r>
            <a:r>
              <a:rPr lang="de-DE" dirty="0"/>
              <a:t> </a:t>
            </a:r>
            <a:r>
              <a:rPr lang="de-DE" dirty="0" err="1"/>
              <a:t>future</a:t>
            </a:r>
            <a:r>
              <a:rPr lang="de-DE" dirty="0"/>
              <a:t> of European </a:t>
            </a:r>
            <a:r>
              <a:rPr lang="de-DE" dirty="0" err="1"/>
              <a:t>competitiveness</a:t>
            </a:r>
            <a:br>
              <a:rPr lang="de-DE" dirty="0"/>
            </a:br>
            <a:r>
              <a:rPr lang="de-DE" dirty="0"/>
              <a:t>(</a:t>
            </a:r>
            <a:r>
              <a:rPr lang="de-DE" dirty="0" err="1"/>
              <a:t>the</a:t>
            </a:r>
            <a:r>
              <a:rPr lang="de-DE" dirty="0"/>
              <a:t> „Draghi report“): </a:t>
            </a:r>
          </a:p>
          <a:p>
            <a:r>
              <a:rPr lang="de-DE" dirty="0"/>
              <a:t>Europe </a:t>
            </a:r>
            <a:r>
              <a:rPr lang="de-DE" dirty="0" err="1"/>
              <a:t>is</a:t>
            </a:r>
            <a:r>
              <a:rPr lang="de-DE" dirty="0"/>
              <a:t> </a:t>
            </a:r>
            <a:r>
              <a:rPr lang="de-DE" dirty="0" err="1"/>
              <a:t>facing</a:t>
            </a:r>
            <a:r>
              <a:rPr lang="de-DE" dirty="0"/>
              <a:t> </a:t>
            </a:r>
            <a:r>
              <a:rPr lang="de-DE" dirty="0" err="1"/>
              <a:t>many</a:t>
            </a:r>
            <a:r>
              <a:rPr lang="de-DE" dirty="0"/>
              <a:t> </a:t>
            </a:r>
            <a:r>
              <a:rPr lang="de-DE" dirty="0" err="1"/>
              <a:t>challenges</a:t>
            </a:r>
            <a:r>
              <a:rPr lang="de-DE" dirty="0"/>
              <a:t>, </a:t>
            </a:r>
            <a:r>
              <a:rPr lang="de-DE" dirty="0" err="1"/>
              <a:t>among</a:t>
            </a:r>
            <a:r>
              <a:rPr lang="de-DE" dirty="0"/>
              <a:t> </a:t>
            </a:r>
            <a:r>
              <a:rPr lang="de-DE" dirty="0" err="1"/>
              <a:t>others</a:t>
            </a:r>
            <a:r>
              <a:rPr lang="de-DE" dirty="0"/>
              <a:t> in </a:t>
            </a:r>
            <a:r>
              <a:rPr lang="de-DE" dirty="0" err="1"/>
              <a:t>the</a:t>
            </a:r>
            <a:r>
              <a:rPr lang="de-DE" dirty="0"/>
              <a:t> </a:t>
            </a:r>
            <a:r>
              <a:rPr lang="de-DE" dirty="0" err="1"/>
              <a:t>area</a:t>
            </a:r>
            <a:r>
              <a:rPr lang="de-DE" dirty="0"/>
              <a:t> of R&amp;D and </a:t>
            </a:r>
            <a:r>
              <a:rPr lang="de-DE" dirty="0" err="1"/>
              <a:t>innovation</a:t>
            </a:r>
            <a:endParaRPr lang="de-DE" dirty="0"/>
          </a:p>
          <a:p>
            <a:r>
              <a:rPr lang="en-US" dirty="0"/>
              <a:t>Europe largely missed out on the digital revolution led by the internet and the productivity gains it brought: </a:t>
            </a:r>
          </a:p>
          <a:p>
            <a:pPr lvl="1"/>
            <a:r>
              <a:rPr lang="en-US" sz="2000" dirty="0"/>
              <a:t>the productivity gap between the EU and the US is largely explained by the tech sector. </a:t>
            </a:r>
          </a:p>
          <a:p>
            <a:pPr lvl="1"/>
            <a:r>
              <a:rPr lang="en-US" sz="2000" dirty="0"/>
              <a:t>The EU is weak in the emerging technologies that will drive future growth. Only four of the world’s top 50 tech companies are European.</a:t>
            </a:r>
            <a:endParaRPr lang="de-DE" sz="2000" dirty="0"/>
          </a:p>
          <a:p>
            <a:pPr marL="0" indent="0">
              <a:buNone/>
            </a:pPr>
            <a:r>
              <a:rPr lang="de-DE" dirty="0"/>
              <a:t> </a:t>
            </a:r>
          </a:p>
          <a:p>
            <a:endParaRPr lang="nl-BE" dirty="0"/>
          </a:p>
        </p:txBody>
      </p:sp>
      <p:sp>
        <p:nvSpPr>
          <p:cNvPr id="3" name="Footer Placeholder 2">
            <a:extLst>
              <a:ext uri="{FF2B5EF4-FFF2-40B4-BE49-F238E27FC236}">
                <a16:creationId xmlns:a16="http://schemas.microsoft.com/office/drawing/2014/main" id="{D76A8BE7-B46B-4C13-8D59-6D66DA0C0CF6}"/>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86F572DB-58F4-46C2-9AF2-F65FB9AF415B}"/>
              </a:ext>
            </a:extLst>
          </p:cNvPr>
          <p:cNvSpPr>
            <a:spLocks noGrp="1"/>
          </p:cNvSpPr>
          <p:nvPr>
            <p:ph type="sldNum" sz="quarter" idx="12"/>
          </p:nvPr>
        </p:nvSpPr>
        <p:spPr/>
        <p:txBody>
          <a:bodyPr/>
          <a:lstStyle/>
          <a:p>
            <a:fld id="{0A297500-7527-634B-90F4-69D0994C32B4}" type="slidenum">
              <a:rPr lang="nl-NL" smtClean="0"/>
              <a:t>2</a:t>
            </a:fld>
            <a:endParaRPr lang="nl-NL"/>
          </a:p>
        </p:txBody>
      </p:sp>
      <p:sp>
        <p:nvSpPr>
          <p:cNvPr id="5" name="Title 4">
            <a:extLst>
              <a:ext uri="{FF2B5EF4-FFF2-40B4-BE49-F238E27FC236}">
                <a16:creationId xmlns:a16="http://schemas.microsoft.com/office/drawing/2014/main" id="{2E73B8D0-F653-4DBF-BA90-3CE59197C324}"/>
              </a:ext>
            </a:extLst>
          </p:cNvPr>
          <p:cNvSpPr>
            <a:spLocks noGrp="1"/>
          </p:cNvSpPr>
          <p:nvPr>
            <p:ph type="title"/>
          </p:nvPr>
        </p:nvSpPr>
        <p:spPr/>
        <p:txBody>
          <a:bodyPr>
            <a:normAutofit fontScale="90000"/>
          </a:bodyPr>
          <a:lstStyle/>
          <a:p>
            <a:r>
              <a:rPr lang="de-DE" dirty="0"/>
              <a:t>The European </a:t>
            </a:r>
            <a:r>
              <a:rPr lang="de-DE" dirty="0" err="1"/>
              <a:t>dilemma</a:t>
            </a:r>
            <a:r>
              <a:rPr lang="de-DE" dirty="0"/>
              <a:t>: R&amp;D </a:t>
            </a:r>
            <a:r>
              <a:rPr lang="de-DE" dirty="0" err="1"/>
              <a:t>commercialization</a:t>
            </a:r>
            <a:r>
              <a:rPr lang="de-DE" dirty="0"/>
              <a:t> </a:t>
            </a:r>
            <a:r>
              <a:rPr lang="de-DE" dirty="0" err="1"/>
              <a:t>gap</a:t>
            </a:r>
            <a:endParaRPr lang="nl-BE" dirty="0"/>
          </a:p>
        </p:txBody>
      </p:sp>
    </p:spTree>
    <p:extLst>
      <p:ext uri="{BB962C8B-B14F-4D97-AF65-F5344CB8AC3E}">
        <p14:creationId xmlns:p14="http://schemas.microsoft.com/office/powerpoint/2010/main" val="283418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D87820-84C3-4919-B4BE-F1CD492CB361}"/>
              </a:ext>
            </a:extLst>
          </p:cNvPr>
          <p:cNvSpPr>
            <a:spLocks noGrp="1"/>
          </p:cNvSpPr>
          <p:nvPr>
            <p:ph idx="1"/>
          </p:nvPr>
        </p:nvSpPr>
        <p:spPr>
          <a:xfrm>
            <a:off x="576000" y="1359036"/>
            <a:ext cx="11041200" cy="4760964"/>
          </a:xfrm>
        </p:spPr>
        <p:txBody>
          <a:bodyPr>
            <a:normAutofit lnSpcReduction="10000"/>
          </a:bodyPr>
          <a:lstStyle/>
          <a:p>
            <a:r>
              <a:rPr lang="en-US" dirty="0"/>
              <a:t>Europe is stuck in a static industrial structure: </a:t>
            </a:r>
          </a:p>
          <a:p>
            <a:pPr lvl="1"/>
            <a:r>
              <a:rPr lang="en-US" sz="2000" dirty="0"/>
              <a:t>there is no EU company with a market </a:t>
            </a:r>
            <a:r>
              <a:rPr lang="en-US" sz="2000" dirty="0" err="1"/>
              <a:t>capitalisation</a:t>
            </a:r>
            <a:r>
              <a:rPr lang="en-US" sz="2000" dirty="0"/>
              <a:t> over EUR 100 billion that has been set up from scratch in the last fifty years, </a:t>
            </a:r>
          </a:p>
          <a:p>
            <a:pPr lvl="1"/>
            <a:r>
              <a:rPr lang="en-US" sz="2000" dirty="0"/>
              <a:t>while all six US companies with a valuation above EUR 1 trillion have been created in this period.</a:t>
            </a:r>
          </a:p>
          <a:p>
            <a:r>
              <a:rPr lang="en-US" dirty="0"/>
              <a:t>EU companies are </a:t>
            </a:r>
            <a:r>
              <a:rPr lang="en-US" dirty="0" err="1"/>
              <a:t>specialised</a:t>
            </a:r>
            <a:r>
              <a:rPr lang="en-US" dirty="0"/>
              <a:t> in mature technologies </a:t>
            </a:r>
          </a:p>
          <a:p>
            <a:pPr lvl="1"/>
            <a:r>
              <a:rPr lang="en-US" sz="2000" dirty="0"/>
              <a:t>potential for breakthroughs is limited, </a:t>
            </a:r>
          </a:p>
          <a:p>
            <a:pPr lvl="1"/>
            <a:r>
              <a:rPr lang="en-US" sz="2000" dirty="0"/>
              <a:t>European firms spend less on research and innovation (R&amp;I) – EUR 270 billion less than their US counterparts in 2021. </a:t>
            </a:r>
          </a:p>
          <a:p>
            <a:pPr lvl="1"/>
            <a:r>
              <a:rPr lang="en-US" sz="2000" dirty="0"/>
              <a:t>The top 3 investors in R&amp;I in Europe have been dominated by automotive companies for the past 20 years. Same in the US in early 2000s, with autos and pharma leading, but now the top 3 are all in tech.</a:t>
            </a:r>
          </a:p>
          <a:p>
            <a:pPr marL="0" indent="0">
              <a:buNone/>
            </a:pPr>
            <a:r>
              <a:rPr lang="en-US" dirty="0"/>
              <a:t>Conclusion of Draghi report: </a:t>
            </a:r>
            <a:br>
              <a:rPr lang="en-US" dirty="0"/>
            </a:br>
            <a:r>
              <a:rPr lang="en-US" u="sng" dirty="0"/>
              <a:t>Europe fails to translate innovation into </a:t>
            </a:r>
            <a:r>
              <a:rPr lang="en-US" u="sng" dirty="0" err="1"/>
              <a:t>commercialisation</a:t>
            </a:r>
            <a:r>
              <a:rPr lang="en-US" u="sng" dirty="0"/>
              <a:t> </a:t>
            </a:r>
            <a:endParaRPr lang="nl-BE" sz="2000" u="sng" dirty="0"/>
          </a:p>
        </p:txBody>
      </p:sp>
      <p:sp>
        <p:nvSpPr>
          <p:cNvPr id="3" name="Footer Placeholder 2">
            <a:extLst>
              <a:ext uri="{FF2B5EF4-FFF2-40B4-BE49-F238E27FC236}">
                <a16:creationId xmlns:a16="http://schemas.microsoft.com/office/drawing/2014/main" id="{F40B7F59-E6F2-4499-9137-52ABA276C7A4}"/>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13C18D48-C1F8-470D-9F68-BAF47A96533B}"/>
              </a:ext>
            </a:extLst>
          </p:cNvPr>
          <p:cNvSpPr>
            <a:spLocks noGrp="1"/>
          </p:cNvSpPr>
          <p:nvPr>
            <p:ph type="sldNum" sz="quarter" idx="12"/>
          </p:nvPr>
        </p:nvSpPr>
        <p:spPr/>
        <p:txBody>
          <a:bodyPr/>
          <a:lstStyle/>
          <a:p>
            <a:fld id="{0A297500-7527-634B-90F4-69D0994C32B4}" type="slidenum">
              <a:rPr lang="nl-NL" smtClean="0"/>
              <a:t>3</a:t>
            </a:fld>
            <a:endParaRPr lang="nl-NL"/>
          </a:p>
        </p:txBody>
      </p:sp>
      <p:sp>
        <p:nvSpPr>
          <p:cNvPr id="5" name="Title 4">
            <a:extLst>
              <a:ext uri="{FF2B5EF4-FFF2-40B4-BE49-F238E27FC236}">
                <a16:creationId xmlns:a16="http://schemas.microsoft.com/office/drawing/2014/main" id="{4CAD894E-837C-494B-9BEF-D6D5FDE60123}"/>
              </a:ext>
            </a:extLst>
          </p:cNvPr>
          <p:cNvSpPr>
            <a:spLocks noGrp="1"/>
          </p:cNvSpPr>
          <p:nvPr>
            <p:ph type="title"/>
          </p:nvPr>
        </p:nvSpPr>
        <p:spPr/>
        <p:txBody>
          <a:bodyPr>
            <a:normAutofit fontScale="90000"/>
          </a:bodyPr>
          <a:lstStyle/>
          <a:p>
            <a:r>
              <a:rPr lang="de-DE" dirty="0"/>
              <a:t>The European </a:t>
            </a:r>
            <a:r>
              <a:rPr lang="de-DE" dirty="0" err="1"/>
              <a:t>dilemma</a:t>
            </a:r>
            <a:r>
              <a:rPr lang="de-DE" dirty="0"/>
              <a:t>: R&amp;D </a:t>
            </a:r>
            <a:r>
              <a:rPr lang="de-DE" dirty="0" err="1"/>
              <a:t>commercialization</a:t>
            </a:r>
            <a:r>
              <a:rPr lang="de-DE" dirty="0"/>
              <a:t> </a:t>
            </a:r>
            <a:r>
              <a:rPr lang="de-DE" dirty="0" err="1"/>
              <a:t>gap</a:t>
            </a:r>
            <a:endParaRPr lang="nl-BE" dirty="0"/>
          </a:p>
        </p:txBody>
      </p:sp>
    </p:spTree>
    <p:extLst>
      <p:ext uri="{BB962C8B-B14F-4D97-AF65-F5344CB8AC3E}">
        <p14:creationId xmlns:p14="http://schemas.microsoft.com/office/powerpoint/2010/main" val="2921050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A666F7-E373-48A8-9D1B-BE939C357C44}"/>
              </a:ext>
            </a:extLst>
          </p:cNvPr>
          <p:cNvSpPr>
            <a:spLocks noGrp="1"/>
          </p:cNvSpPr>
          <p:nvPr>
            <p:ph idx="1"/>
          </p:nvPr>
        </p:nvSpPr>
        <p:spPr>
          <a:xfrm>
            <a:off x="575400" y="1452800"/>
            <a:ext cx="11041200" cy="4464000"/>
          </a:xfrm>
        </p:spPr>
        <p:txBody>
          <a:bodyPr>
            <a:normAutofit/>
          </a:bodyPr>
          <a:lstStyle/>
          <a:p>
            <a:r>
              <a:rPr lang="en-US" sz="2800" dirty="0"/>
              <a:t>Debate in scholarly literature</a:t>
            </a:r>
          </a:p>
          <a:p>
            <a:pPr lvl="1"/>
            <a:r>
              <a:rPr lang="en-US" dirty="0"/>
              <a:t>research efforts are rising substantially while research productivity is declining sharply; </a:t>
            </a:r>
          </a:p>
          <a:p>
            <a:pPr lvl="1"/>
            <a:r>
              <a:rPr lang="en-US" dirty="0"/>
              <a:t>ideas that imply (exponential) growth are possibly harder to find than in the past</a:t>
            </a:r>
          </a:p>
          <a:p>
            <a:pPr lvl="1"/>
            <a:r>
              <a:rPr lang="en-US" dirty="0"/>
              <a:t>Bloom et al., 2020, Boeing and Hünermund, 2020, Goldin et al., 2024.</a:t>
            </a:r>
          </a:p>
          <a:p>
            <a:r>
              <a:rPr lang="en-US" sz="2800" dirty="0"/>
              <a:t>Example: Moore’s Law </a:t>
            </a:r>
          </a:p>
          <a:p>
            <a:pPr lvl="1"/>
            <a:r>
              <a:rPr lang="en-US" dirty="0"/>
              <a:t>number of researchers required today to achieve the famous doubling of computer chip density is more than 18 times larger than the number required in the early 1970s.</a:t>
            </a:r>
          </a:p>
        </p:txBody>
      </p:sp>
      <p:sp>
        <p:nvSpPr>
          <p:cNvPr id="3" name="Footer Placeholder 2">
            <a:extLst>
              <a:ext uri="{FF2B5EF4-FFF2-40B4-BE49-F238E27FC236}">
                <a16:creationId xmlns:a16="http://schemas.microsoft.com/office/drawing/2014/main" id="{D075AB8E-51FA-43B1-95DF-A1A262B4F8DB}"/>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780A2BB1-7E64-47F1-B6DD-5FDBC3BBC0D7}"/>
              </a:ext>
            </a:extLst>
          </p:cNvPr>
          <p:cNvSpPr>
            <a:spLocks noGrp="1"/>
          </p:cNvSpPr>
          <p:nvPr>
            <p:ph type="sldNum" sz="quarter" idx="12"/>
          </p:nvPr>
        </p:nvSpPr>
        <p:spPr/>
        <p:txBody>
          <a:bodyPr/>
          <a:lstStyle/>
          <a:p>
            <a:fld id="{0A297500-7527-634B-90F4-69D0994C32B4}" type="slidenum">
              <a:rPr lang="nl-NL" smtClean="0"/>
              <a:t>4</a:t>
            </a:fld>
            <a:endParaRPr lang="nl-NL"/>
          </a:p>
        </p:txBody>
      </p:sp>
      <p:sp>
        <p:nvSpPr>
          <p:cNvPr id="5" name="Title 4">
            <a:extLst>
              <a:ext uri="{FF2B5EF4-FFF2-40B4-BE49-F238E27FC236}">
                <a16:creationId xmlns:a16="http://schemas.microsoft.com/office/drawing/2014/main" id="{C165C279-3CEE-49F9-A811-07F917DC30B1}"/>
              </a:ext>
            </a:extLst>
          </p:cNvPr>
          <p:cNvSpPr>
            <a:spLocks noGrp="1"/>
          </p:cNvSpPr>
          <p:nvPr>
            <p:ph type="title"/>
          </p:nvPr>
        </p:nvSpPr>
        <p:spPr/>
        <p:txBody>
          <a:bodyPr/>
          <a:lstStyle/>
          <a:p>
            <a:r>
              <a:rPr lang="de-DE" dirty="0"/>
              <a:t>(Global) </a:t>
            </a:r>
            <a:r>
              <a:rPr lang="de-DE" dirty="0" err="1"/>
              <a:t>Declining</a:t>
            </a:r>
            <a:r>
              <a:rPr lang="de-DE" dirty="0"/>
              <a:t> </a:t>
            </a:r>
            <a:r>
              <a:rPr lang="de-DE" dirty="0" err="1"/>
              <a:t>research</a:t>
            </a:r>
            <a:r>
              <a:rPr lang="de-DE" dirty="0"/>
              <a:t> </a:t>
            </a:r>
            <a:r>
              <a:rPr lang="de-DE" dirty="0" err="1"/>
              <a:t>productivity</a:t>
            </a:r>
            <a:endParaRPr lang="nl-BE" dirty="0"/>
          </a:p>
        </p:txBody>
      </p:sp>
    </p:spTree>
    <p:extLst>
      <p:ext uri="{BB962C8B-B14F-4D97-AF65-F5344CB8AC3E}">
        <p14:creationId xmlns:p14="http://schemas.microsoft.com/office/powerpoint/2010/main" val="13017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3D5574-20EB-4ABA-AC14-C08EB80731C4}"/>
              </a:ext>
            </a:extLst>
          </p:cNvPr>
          <p:cNvSpPr>
            <a:spLocks noGrp="1"/>
          </p:cNvSpPr>
          <p:nvPr>
            <p:ph idx="1"/>
          </p:nvPr>
        </p:nvSpPr>
        <p:spPr>
          <a:xfrm>
            <a:off x="636385" y="1534993"/>
            <a:ext cx="11041200" cy="4464000"/>
          </a:xfrm>
        </p:spPr>
        <p:txBody>
          <a:bodyPr/>
          <a:lstStyle/>
          <a:p>
            <a:r>
              <a:rPr lang="de-DE" sz="3200" dirty="0" err="1"/>
              <a:t>Shed</a:t>
            </a:r>
            <a:r>
              <a:rPr lang="de-DE" sz="3200" dirty="0"/>
              <a:t> </a:t>
            </a:r>
            <a:r>
              <a:rPr lang="de-DE" sz="3200" dirty="0" err="1"/>
              <a:t>some</a:t>
            </a:r>
            <a:r>
              <a:rPr lang="de-DE" sz="3200" dirty="0"/>
              <a:t> light on </a:t>
            </a:r>
            <a:r>
              <a:rPr lang="de-DE" sz="3200" dirty="0" err="1"/>
              <a:t>the</a:t>
            </a:r>
            <a:r>
              <a:rPr lang="de-DE" sz="3200" dirty="0"/>
              <a:t> </a:t>
            </a:r>
            <a:r>
              <a:rPr lang="de-DE" sz="3200" dirty="0" err="1"/>
              <a:t>questions</a:t>
            </a:r>
            <a:endParaRPr lang="de-DE" sz="3200" dirty="0"/>
          </a:p>
          <a:p>
            <a:pPr lvl="1"/>
            <a:r>
              <a:rPr lang="de-DE" sz="2800" dirty="0" err="1"/>
              <a:t>whether</a:t>
            </a:r>
            <a:r>
              <a:rPr lang="de-DE" sz="2800" dirty="0"/>
              <a:t> </a:t>
            </a:r>
            <a:r>
              <a:rPr lang="de-DE" sz="2800" dirty="0" err="1"/>
              <a:t>ideas</a:t>
            </a:r>
            <a:r>
              <a:rPr lang="de-DE" sz="2800" dirty="0"/>
              <a:t> </a:t>
            </a:r>
            <a:r>
              <a:rPr lang="de-DE" sz="2800" dirty="0" err="1"/>
              <a:t>are</a:t>
            </a:r>
            <a:r>
              <a:rPr lang="de-DE" sz="2800" dirty="0"/>
              <a:t> </a:t>
            </a:r>
            <a:r>
              <a:rPr lang="de-DE" sz="2800" dirty="0" err="1"/>
              <a:t>harder</a:t>
            </a:r>
            <a:r>
              <a:rPr lang="de-DE" sz="2800" dirty="0"/>
              <a:t> </a:t>
            </a:r>
            <a:r>
              <a:rPr lang="de-DE" sz="2800" dirty="0" err="1"/>
              <a:t>to</a:t>
            </a:r>
            <a:r>
              <a:rPr lang="de-DE" sz="2800" dirty="0"/>
              <a:t> find,</a:t>
            </a:r>
          </a:p>
          <a:p>
            <a:pPr lvl="1"/>
            <a:r>
              <a:rPr lang="de-DE" sz="2800" dirty="0"/>
              <a:t>and </a:t>
            </a:r>
            <a:r>
              <a:rPr lang="de-DE" sz="2800" dirty="0" err="1"/>
              <a:t>whether</a:t>
            </a:r>
            <a:r>
              <a:rPr lang="de-DE" sz="2800" dirty="0"/>
              <a:t> Europe </a:t>
            </a:r>
            <a:r>
              <a:rPr lang="de-DE" sz="2800" dirty="0" err="1"/>
              <a:t>lacks</a:t>
            </a:r>
            <a:r>
              <a:rPr lang="de-DE" sz="2800" dirty="0"/>
              <a:t> a R&amp;D-</a:t>
            </a:r>
            <a:r>
              <a:rPr lang="de-DE" sz="2800" dirty="0" err="1"/>
              <a:t>commercialization</a:t>
            </a:r>
            <a:r>
              <a:rPr lang="de-DE" sz="2800" dirty="0"/>
              <a:t> </a:t>
            </a:r>
            <a:r>
              <a:rPr lang="de-DE" sz="2800" dirty="0" err="1"/>
              <a:t>gap</a:t>
            </a:r>
            <a:r>
              <a:rPr lang="de-DE" sz="2800" dirty="0"/>
              <a:t> </a:t>
            </a:r>
          </a:p>
          <a:p>
            <a:pPr lvl="1"/>
            <a:r>
              <a:rPr lang="de-DE" sz="2800" dirty="0"/>
              <a:t>relative </a:t>
            </a:r>
            <a:r>
              <a:rPr lang="de-DE" sz="2800" dirty="0" err="1"/>
              <a:t>to</a:t>
            </a:r>
            <a:r>
              <a:rPr lang="de-DE" sz="2800" dirty="0"/>
              <a:t> </a:t>
            </a:r>
            <a:r>
              <a:rPr lang="de-DE" sz="2800" dirty="0" err="1"/>
              <a:t>other</a:t>
            </a:r>
            <a:r>
              <a:rPr lang="de-DE" sz="2800" dirty="0"/>
              <a:t> </a:t>
            </a:r>
            <a:r>
              <a:rPr lang="de-DE" sz="2800" dirty="0" err="1"/>
              <a:t>regions</a:t>
            </a:r>
            <a:r>
              <a:rPr lang="de-DE" sz="2800" dirty="0"/>
              <a:t> in </a:t>
            </a:r>
            <a:r>
              <a:rPr lang="de-DE" sz="2800" dirty="0" err="1"/>
              <a:t>the</a:t>
            </a:r>
            <a:r>
              <a:rPr lang="de-DE" sz="2800" dirty="0"/>
              <a:t> </a:t>
            </a:r>
            <a:r>
              <a:rPr lang="de-DE" sz="2800" dirty="0" err="1"/>
              <a:t>world</a:t>
            </a:r>
            <a:r>
              <a:rPr lang="de-DE" sz="2800" dirty="0"/>
              <a:t>?</a:t>
            </a:r>
          </a:p>
          <a:p>
            <a:r>
              <a:rPr lang="de-DE" sz="3200" dirty="0" err="1"/>
              <a:t>We</a:t>
            </a:r>
            <a:r>
              <a:rPr lang="de-DE" sz="3200" dirty="0"/>
              <a:t> </a:t>
            </a:r>
            <a:r>
              <a:rPr lang="de-DE" sz="3200" dirty="0" err="1"/>
              <a:t>estimate</a:t>
            </a:r>
            <a:r>
              <a:rPr lang="de-DE" sz="3200" dirty="0"/>
              <a:t> </a:t>
            </a:r>
            <a:r>
              <a:rPr lang="de-DE" sz="3200" dirty="0" err="1"/>
              <a:t>for</a:t>
            </a:r>
            <a:r>
              <a:rPr lang="de-DE" sz="3200" dirty="0"/>
              <a:t> different </a:t>
            </a:r>
            <a:r>
              <a:rPr lang="de-DE" sz="3200" dirty="0" err="1"/>
              <a:t>regions</a:t>
            </a:r>
            <a:r>
              <a:rPr lang="de-DE" sz="3200" dirty="0"/>
              <a:t> in </a:t>
            </a:r>
            <a:r>
              <a:rPr lang="de-DE" sz="3200" dirty="0" err="1"/>
              <a:t>the</a:t>
            </a:r>
            <a:r>
              <a:rPr lang="de-DE" sz="3200" dirty="0"/>
              <a:t> </a:t>
            </a:r>
            <a:r>
              <a:rPr lang="de-DE" sz="3200" dirty="0" err="1"/>
              <a:t>world</a:t>
            </a:r>
            <a:r>
              <a:rPr lang="de-DE" sz="3200" dirty="0"/>
              <a:t> </a:t>
            </a:r>
          </a:p>
          <a:p>
            <a:pPr lvl="1"/>
            <a:r>
              <a:rPr lang="de-DE" sz="2800" dirty="0"/>
              <a:t>R&amp;D-patent </a:t>
            </a:r>
            <a:r>
              <a:rPr lang="de-DE" sz="2800" dirty="0" err="1"/>
              <a:t>elasticities</a:t>
            </a:r>
            <a:r>
              <a:rPr lang="de-DE" sz="2800" dirty="0"/>
              <a:t> </a:t>
            </a:r>
            <a:r>
              <a:rPr lang="de-DE" sz="2800" dirty="0" err="1"/>
              <a:t>between</a:t>
            </a:r>
            <a:r>
              <a:rPr lang="de-DE" sz="2800" dirty="0"/>
              <a:t> 2004 and 2019. </a:t>
            </a:r>
          </a:p>
          <a:p>
            <a:pPr lvl="1"/>
            <a:r>
              <a:rPr lang="de-DE" sz="2800" dirty="0"/>
              <a:t>R&amp;D-labor </a:t>
            </a:r>
            <a:r>
              <a:rPr lang="de-DE" sz="2800" dirty="0" err="1"/>
              <a:t>productivity</a:t>
            </a:r>
            <a:r>
              <a:rPr lang="de-DE" sz="2800" dirty="0"/>
              <a:t> </a:t>
            </a:r>
            <a:r>
              <a:rPr lang="de-DE" sz="2800" dirty="0" err="1"/>
              <a:t>elasticities</a:t>
            </a:r>
            <a:r>
              <a:rPr lang="de-DE" sz="2800" dirty="0"/>
              <a:t> </a:t>
            </a:r>
            <a:r>
              <a:rPr lang="de-DE" sz="2800" dirty="0" err="1"/>
              <a:t>between</a:t>
            </a:r>
            <a:r>
              <a:rPr lang="de-DE" sz="2800" dirty="0"/>
              <a:t> 2004 and 2022.</a:t>
            </a:r>
            <a:endParaRPr lang="nl-BE" sz="2000" dirty="0"/>
          </a:p>
        </p:txBody>
      </p:sp>
      <p:sp>
        <p:nvSpPr>
          <p:cNvPr id="3" name="Footer Placeholder 2">
            <a:extLst>
              <a:ext uri="{FF2B5EF4-FFF2-40B4-BE49-F238E27FC236}">
                <a16:creationId xmlns:a16="http://schemas.microsoft.com/office/drawing/2014/main" id="{96C7C2BB-DC74-4CCA-957C-629B9729B11A}"/>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E8C20A29-8049-4A6F-B591-C37FACD4BC71}"/>
              </a:ext>
            </a:extLst>
          </p:cNvPr>
          <p:cNvSpPr>
            <a:spLocks noGrp="1"/>
          </p:cNvSpPr>
          <p:nvPr>
            <p:ph type="sldNum" sz="quarter" idx="12"/>
          </p:nvPr>
        </p:nvSpPr>
        <p:spPr/>
        <p:txBody>
          <a:bodyPr/>
          <a:lstStyle/>
          <a:p>
            <a:fld id="{0A297500-7527-634B-90F4-69D0994C32B4}" type="slidenum">
              <a:rPr lang="nl-NL" smtClean="0"/>
              <a:t>5</a:t>
            </a:fld>
            <a:endParaRPr lang="nl-NL"/>
          </a:p>
        </p:txBody>
      </p:sp>
      <p:sp>
        <p:nvSpPr>
          <p:cNvPr id="5" name="Title 4">
            <a:extLst>
              <a:ext uri="{FF2B5EF4-FFF2-40B4-BE49-F238E27FC236}">
                <a16:creationId xmlns:a16="http://schemas.microsoft.com/office/drawing/2014/main" id="{0998D746-86DF-46BE-A8FD-E5400CA86F54}"/>
              </a:ext>
            </a:extLst>
          </p:cNvPr>
          <p:cNvSpPr>
            <a:spLocks noGrp="1"/>
          </p:cNvSpPr>
          <p:nvPr>
            <p:ph type="title"/>
          </p:nvPr>
        </p:nvSpPr>
        <p:spPr/>
        <p:txBody>
          <a:bodyPr/>
          <a:lstStyle/>
          <a:p>
            <a:r>
              <a:rPr lang="de-DE" dirty="0" err="1"/>
              <a:t>Empirical</a:t>
            </a:r>
            <a:r>
              <a:rPr lang="de-DE" dirty="0"/>
              <a:t> </a:t>
            </a:r>
            <a:r>
              <a:rPr lang="de-DE" dirty="0" err="1"/>
              <a:t>study</a:t>
            </a:r>
            <a:endParaRPr lang="nl-BE" dirty="0"/>
          </a:p>
        </p:txBody>
      </p:sp>
    </p:spTree>
    <p:extLst>
      <p:ext uri="{BB962C8B-B14F-4D97-AF65-F5344CB8AC3E}">
        <p14:creationId xmlns:p14="http://schemas.microsoft.com/office/powerpoint/2010/main" val="3777218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D14798-E598-4506-8562-5C80C314F92D}"/>
              </a:ext>
            </a:extLst>
          </p:cNvPr>
          <p:cNvSpPr>
            <a:spLocks noGrp="1"/>
          </p:cNvSpPr>
          <p:nvPr>
            <p:ph idx="1"/>
          </p:nvPr>
        </p:nvSpPr>
        <p:spPr>
          <a:xfrm>
            <a:off x="576000" y="1197000"/>
            <a:ext cx="11041200" cy="4464000"/>
          </a:xfrm>
        </p:spPr>
        <p:txBody>
          <a:bodyPr>
            <a:normAutofit/>
          </a:bodyPr>
          <a:lstStyle/>
          <a:p>
            <a:r>
              <a:rPr lang="en-US" dirty="0"/>
              <a:t>EU Industrial R&amp;D Investment Scoreboard</a:t>
            </a:r>
          </a:p>
          <a:p>
            <a:r>
              <a:rPr lang="en-US" dirty="0"/>
              <a:t>Firm-level panel of the Top 2500 R&amp;D performers between 2004 and 2022. </a:t>
            </a:r>
          </a:p>
          <a:p>
            <a:r>
              <a:rPr lang="en-US" dirty="0"/>
              <a:t>Supplemented with patent data collected from the PATSTAT database. </a:t>
            </a:r>
          </a:p>
          <a:p>
            <a:r>
              <a:rPr lang="en-US" dirty="0"/>
              <a:t>Time periods: </a:t>
            </a:r>
          </a:p>
          <a:p>
            <a:pPr marL="971550" lvl="1" indent="-514350">
              <a:buFont typeface="+mj-lt"/>
              <a:buAutoNum type="romanLcPeriod"/>
            </a:pPr>
            <a:r>
              <a:rPr lang="en-US" dirty="0"/>
              <a:t>years before the global financial crisis (2004-2007), </a:t>
            </a:r>
          </a:p>
          <a:p>
            <a:pPr marL="971550" lvl="1" indent="-514350">
              <a:buFont typeface="+mj-lt"/>
              <a:buAutoNum type="romanLcPeriod"/>
            </a:pPr>
            <a:r>
              <a:rPr lang="en-US" dirty="0"/>
              <a:t>the global financial crisis (2008-2010), </a:t>
            </a:r>
          </a:p>
          <a:p>
            <a:pPr marL="971550" lvl="1" indent="-514350">
              <a:buFont typeface="+mj-lt"/>
              <a:buAutoNum type="romanLcPeriod"/>
            </a:pPr>
            <a:r>
              <a:rPr lang="en-US" dirty="0"/>
              <a:t>years after the financial crisis (2011-2015), </a:t>
            </a:r>
          </a:p>
          <a:p>
            <a:pPr marL="971550" lvl="1" indent="-514350">
              <a:buFont typeface="+mj-lt"/>
              <a:buAutoNum type="romanLcPeriod"/>
            </a:pPr>
            <a:r>
              <a:rPr lang="en-US" dirty="0"/>
              <a:t>years before the COVID pandemic (2016-2019), and </a:t>
            </a:r>
          </a:p>
          <a:p>
            <a:pPr marL="971550" lvl="1" indent="-514350">
              <a:buFont typeface="+mj-lt"/>
              <a:buAutoNum type="romanLcPeriod"/>
            </a:pPr>
            <a:r>
              <a:rPr lang="en-US" dirty="0"/>
              <a:t>the COVID pandemic (2020-2022)</a:t>
            </a:r>
          </a:p>
          <a:p>
            <a:endParaRPr lang="en-US" dirty="0"/>
          </a:p>
          <a:p>
            <a:pPr marL="0" indent="0">
              <a:buNone/>
            </a:pPr>
            <a:endParaRPr lang="nl-BE" sz="2800" dirty="0"/>
          </a:p>
        </p:txBody>
      </p:sp>
      <p:sp>
        <p:nvSpPr>
          <p:cNvPr id="3" name="Footer Placeholder 2">
            <a:extLst>
              <a:ext uri="{FF2B5EF4-FFF2-40B4-BE49-F238E27FC236}">
                <a16:creationId xmlns:a16="http://schemas.microsoft.com/office/drawing/2014/main" id="{E3208DA7-ABEB-4E71-B5CF-1745790F5F02}"/>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9E3E501E-0606-4FEA-BA4B-E58F01CF9E70}"/>
              </a:ext>
            </a:extLst>
          </p:cNvPr>
          <p:cNvSpPr>
            <a:spLocks noGrp="1"/>
          </p:cNvSpPr>
          <p:nvPr>
            <p:ph type="sldNum" sz="quarter" idx="12"/>
          </p:nvPr>
        </p:nvSpPr>
        <p:spPr/>
        <p:txBody>
          <a:bodyPr/>
          <a:lstStyle/>
          <a:p>
            <a:fld id="{0A297500-7527-634B-90F4-69D0994C32B4}" type="slidenum">
              <a:rPr lang="nl-NL" smtClean="0"/>
              <a:t>6</a:t>
            </a:fld>
            <a:endParaRPr lang="nl-NL"/>
          </a:p>
        </p:txBody>
      </p:sp>
      <p:sp>
        <p:nvSpPr>
          <p:cNvPr id="5" name="Title 4">
            <a:extLst>
              <a:ext uri="{FF2B5EF4-FFF2-40B4-BE49-F238E27FC236}">
                <a16:creationId xmlns:a16="http://schemas.microsoft.com/office/drawing/2014/main" id="{1DABBE17-ED29-4403-84B6-8C0682CB33D4}"/>
              </a:ext>
            </a:extLst>
          </p:cNvPr>
          <p:cNvSpPr>
            <a:spLocks noGrp="1"/>
          </p:cNvSpPr>
          <p:nvPr>
            <p:ph type="title"/>
          </p:nvPr>
        </p:nvSpPr>
        <p:spPr/>
        <p:txBody>
          <a:bodyPr/>
          <a:lstStyle/>
          <a:p>
            <a:r>
              <a:rPr lang="de-DE" dirty="0"/>
              <a:t>Data</a:t>
            </a:r>
            <a:endParaRPr lang="nl-BE" dirty="0"/>
          </a:p>
        </p:txBody>
      </p:sp>
    </p:spTree>
    <p:extLst>
      <p:ext uri="{BB962C8B-B14F-4D97-AF65-F5344CB8AC3E}">
        <p14:creationId xmlns:p14="http://schemas.microsoft.com/office/powerpoint/2010/main" val="3122078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95F319-8B30-4AB9-8C1D-A63703C1B2B4}"/>
              </a:ext>
            </a:extLst>
          </p:cNvPr>
          <p:cNvSpPr>
            <a:spLocks noGrp="1"/>
          </p:cNvSpPr>
          <p:nvPr>
            <p:ph idx="1"/>
          </p:nvPr>
        </p:nvSpPr>
        <p:spPr>
          <a:xfrm>
            <a:off x="574800" y="1359036"/>
            <a:ext cx="11041200" cy="4464000"/>
          </a:xfrm>
        </p:spPr>
        <p:txBody>
          <a:bodyPr>
            <a:normAutofit/>
          </a:bodyPr>
          <a:lstStyle/>
          <a:p>
            <a:r>
              <a:rPr lang="de-DE" sz="3600" dirty="0"/>
              <a:t>Are </a:t>
            </a:r>
            <a:r>
              <a:rPr lang="de-DE" sz="3600" dirty="0" err="1"/>
              <a:t>ideas</a:t>
            </a:r>
            <a:r>
              <a:rPr lang="de-DE" sz="3600" dirty="0"/>
              <a:t> </a:t>
            </a:r>
            <a:r>
              <a:rPr lang="de-DE" sz="3600" dirty="0" err="1"/>
              <a:t>harder</a:t>
            </a:r>
            <a:r>
              <a:rPr lang="de-DE" sz="3600" dirty="0"/>
              <a:t> </a:t>
            </a:r>
            <a:r>
              <a:rPr lang="de-DE" sz="3600" dirty="0" err="1"/>
              <a:t>to</a:t>
            </a:r>
            <a:r>
              <a:rPr lang="de-DE" sz="3600" dirty="0"/>
              <a:t> find?</a:t>
            </a:r>
          </a:p>
          <a:p>
            <a:pPr lvl="1"/>
            <a:r>
              <a:rPr lang="de-DE" sz="3200" dirty="0" err="1"/>
              <a:t>count</a:t>
            </a:r>
            <a:r>
              <a:rPr lang="de-DE" sz="3200" dirty="0"/>
              <a:t> of </a:t>
            </a:r>
            <a:r>
              <a:rPr lang="de-DE" sz="3200" dirty="0" err="1"/>
              <a:t>inventions</a:t>
            </a:r>
            <a:r>
              <a:rPr lang="de-DE" sz="3200" dirty="0"/>
              <a:t> </a:t>
            </a:r>
            <a:r>
              <a:rPr lang="de-DE" sz="3200" dirty="0" err="1"/>
              <a:t>for</a:t>
            </a:r>
            <a:r>
              <a:rPr lang="de-DE" sz="3200" dirty="0"/>
              <a:t> </a:t>
            </a:r>
            <a:r>
              <a:rPr lang="de-DE" sz="3200" dirty="0" err="1"/>
              <a:t>which</a:t>
            </a:r>
            <a:r>
              <a:rPr lang="de-DE" sz="3200" dirty="0"/>
              <a:t> </a:t>
            </a:r>
            <a:r>
              <a:rPr lang="de-DE" sz="3200" dirty="0" err="1"/>
              <a:t>patents</a:t>
            </a:r>
            <a:r>
              <a:rPr lang="de-DE" sz="3200" dirty="0"/>
              <a:t> </a:t>
            </a:r>
            <a:r>
              <a:rPr lang="de-DE" sz="3200" dirty="0" err="1"/>
              <a:t>have</a:t>
            </a:r>
            <a:r>
              <a:rPr lang="de-DE" sz="3200" dirty="0"/>
              <a:t> </a:t>
            </a:r>
            <a:r>
              <a:rPr lang="de-DE" sz="3200" dirty="0" err="1"/>
              <a:t>been</a:t>
            </a:r>
            <a:r>
              <a:rPr lang="de-DE" sz="3200" dirty="0"/>
              <a:t> </a:t>
            </a:r>
            <a:r>
              <a:rPr lang="de-DE" sz="3200" dirty="0" err="1"/>
              <a:t>filed</a:t>
            </a:r>
            <a:r>
              <a:rPr lang="de-DE" sz="3200" dirty="0"/>
              <a:t> at least at </a:t>
            </a:r>
            <a:r>
              <a:rPr lang="de-DE" sz="3200" dirty="0" err="1"/>
              <a:t>two</a:t>
            </a:r>
            <a:r>
              <a:rPr lang="de-DE" sz="3200" dirty="0"/>
              <a:t> IP5 </a:t>
            </a:r>
            <a:r>
              <a:rPr lang="de-DE" sz="3200" dirty="0" err="1"/>
              <a:t>offices</a:t>
            </a:r>
            <a:r>
              <a:rPr lang="de-DE" sz="3200" dirty="0"/>
              <a:t> </a:t>
            </a:r>
          </a:p>
          <a:p>
            <a:pPr marL="914400" lvl="2" indent="0">
              <a:buNone/>
            </a:pPr>
            <a:r>
              <a:rPr lang="de-DE" sz="2400" b="1" u="sng" dirty="0"/>
              <a:t>  </a:t>
            </a:r>
          </a:p>
          <a:p>
            <a:pPr>
              <a:buFont typeface="Arial" panose="020B0604020202020204" pitchFamily="34" charset="0"/>
              <a:buChar char="•"/>
            </a:pPr>
            <a:r>
              <a:rPr lang="de-DE" sz="3600" dirty="0"/>
              <a:t>R&amp;D-</a:t>
            </a:r>
            <a:r>
              <a:rPr lang="de-DE" sz="3600" dirty="0" err="1"/>
              <a:t>commercialization</a:t>
            </a:r>
            <a:r>
              <a:rPr lang="de-DE" sz="3600" dirty="0"/>
              <a:t> </a:t>
            </a:r>
            <a:r>
              <a:rPr lang="de-DE" sz="3600" dirty="0" err="1"/>
              <a:t>gap</a:t>
            </a:r>
            <a:r>
              <a:rPr lang="de-DE" sz="3600" dirty="0"/>
              <a:t>: </a:t>
            </a:r>
          </a:p>
          <a:p>
            <a:pPr lvl="1">
              <a:buFont typeface="Arial" panose="020B0604020202020204" pitchFamily="34" charset="0"/>
              <a:buChar char="•"/>
            </a:pPr>
            <a:r>
              <a:rPr lang="de-DE" sz="3200" dirty="0" err="1"/>
              <a:t>labor</a:t>
            </a:r>
            <a:r>
              <a:rPr lang="de-DE" sz="3200" dirty="0"/>
              <a:t> </a:t>
            </a:r>
            <a:r>
              <a:rPr lang="de-DE" sz="3200" dirty="0" err="1"/>
              <a:t>productivity</a:t>
            </a:r>
            <a:r>
              <a:rPr lang="de-DE" sz="3200" dirty="0"/>
              <a:t> (= </a:t>
            </a:r>
            <a:r>
              <a:rPr lang="de-DE" sz="3200" dirty="0" err="1"/>
              <a:t>sales</a:t>
            </a:r>
            <a:r>
              <a:rPr lang="de-DE" sz="3200" dirty="0"/>
              <a:t> per </a:t>
            </a:r>
            <a:r>
              <a:rPr lang="de-DE" sz="3200" dirty="0" err="1"/>
              <a:t>employee</a:t>
            </a:r>
            <a:r>
              <a:rPr lang="de-DE" sz="3200" dirty="0"/>
              <a:t>)</a:t>
            </a:r>
            <a:endParaRPr lang="de-DE" sz="2000" dirty="0"/>
          </a:p>
        </p:txBody>
      </p:sp>
      <p:sp>
        <p:nvSpPr>
          <p:cNvPr id="3" name="Footer Placeholder 2">
            <a:extLst>
              <a:ext uri="{FF2B5EF4-FFF2-40B4-BE49-F238E27FC236}">
                <a16:creationId xmlns:a16="http://schemas.microsoft.com/office/drawing/2014/main" id="{D9B7CA66-E056-4DC8-8726-95871AE3D1FD}"/>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EF5C86AA-231D-40F8-80FD-303A95C3A7C3}"/>
              </a:ext>
            </a:extLst>
          </p:cNvPr>
          <p:cNvSpPr>
            <a:spLocks noGrp="1"/>
          </p:cNvSpPr>
          <p:nvPr>
            <p:ph type="sldNum" sz="quarter" idx="12"/>
          </p:nvPr>
        </p:nvSpPr>
        <p:spPr/>
        <p:txBody>
          <a:bodyPr/>
          <a:lstStyle/>
          <a:p>
            <a:fld id="{0A297500-7527-634B-90F4-69D0994C32B4}" type="slidenum">
              <a:rPr lang="nl-NL" smtClean="0"/>
              <a:t>7</a:t>
            </a:fld>
            <a:endParaRPr lang="nl-NL"/>
          </a:p>
        </p:txBody>
      </p:sp>
      <p:sp>
        <p:nvSpPr>
          <p:cNvPr id="5" name="Title 4">
            <a:extLst>
              <a:ext uri="{FF2B5EF4-FFF2-40B4-BE49-F238E27FC236}">
                <a16:creationId xmlns:a16="http://schemas.microsoft.com/office/drawing/2014/main" id="{30EF23ED-9048-4C71-9F0D-CF3E11C28E17}"/>
              </a:ext>
            </a:extLst>
          </p:cNvPr>
          <p:cNvSpPr>
            <a:spLocks noGrp="1"/>
          </p:cNvSpPr>
          <p:nvPr>
            <p:ph type="title"/>
          </p:nvPr>
        </p:nvSpPr>
        <p:spPr/>
        <p:txBody>
          <a:bodyPr/>
          <a:lstStyle/>
          <a:p>
            <a:r>
              <a:rPr lang="de-DE" dirty="0" err="1"/>
              <a:t>Econometric</a:t>
            </a:r>
            <a:r>
              <a:rPr lang="de-DE" dirty="0"/>
              <a:t> </a:t>
            </a:r>
            <a:r>
              <a:rPr lang="de-DE" dirty="0" err="1"/>
              <a:t>estimations</a:t>
            </a:r>
            <a:endParaRPr lang="nl-BE" dirty="0"/>
          </a:p>
        </p:txBody>
      </p:sp>
    </p:spTree>
    <p:extLst>
      <p:ext uri="{BB962C8B-B14F-4D97-AF65-F5344CB8AC3E}">
        <p14:creationId xmlns:p14="http://schemas.microsoft.com/office/powerpoint/2010/main" val="3191296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4B2651F-6526-46C1-947F-DDABAD5F9392}"/>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967F91C8-FBA3-4A43-B1F6-A4B7EE1B0F8A}"/>
              </a:ext>
            </a:extLst>
          </p:cNvPr>
          <p:cNvSpPr>
            <a:spLocks noGrp="1"/>
          </p:cNvSpPr>
          <p:nvPr>
            <p:ph type="sldNum" sz="quarter" idx="12"/>
          </p:nvPr>
        </p:nvSpPr>
        <p:spPr/>
        <p:txBody>
          <a:bodyPr/>
          <a:lstStyle/>
          <a:p>
            <a:fld id="{0A297500-7527-634B-90F4-69D0994C32B4}" type="slidenum">
              <a:rPr lang="nl-NL" smtClean="0"/>
              <a:t>8</a:t>
            </a:fld>
            <a:endParaRPr lang="nl-NL"/>
          </a:p>
        </p:txBody>
      </p:sp>
      <p:sp>
        <p:nvSpPr>
          <p:cNvPr id="5" name="Title 4">
            <a:extLst>
              <a:ext uri="{FF2B5EF4-FFF2-40B4-BE49-F238E27FC236}">
                <a16:creationId xmlns:a16="http://schemas.microsoft.com/office/drawing/2014/main" id="{32326335-9810-4BA6-8960-402DB2CCCCB7}"/>
              </a:ext>
            </a:extLst>
          </p:cNvPr>
          <p:cNvSpPr>
            <a:spLocks noGrp="1"/>
          </p:cNvSpPr>
          <p:nvPr>
            <p:ph type="title"/>
          </p:nvPr>
        </p:nvSpPr>
        <p:spPr/>
        <p:txBody>
          <a:bodyPr>
            <a:normAutofit fontScale="90000"/>
          </a:bodyPr>
          <a:lstStyle/>
          <a:p>
            <a:r>
              <a:rPr lang="en-GB" dirty="0"/>
              <a:t>Average R&amp;D investment across regions and time</a:t>
            </a:r>
            <a:br>
              <a:rPr lang="en-GB" dirty="0"/>
            </a:br>
            <a:r>
              <a:rPr lang="en-GB" dirty="0"/>
              <a:t>(million EUR, real values)</a:t>
            </a:r>
            <a:endParaRPr lang="nl-BE" dirty="0"/>
          </a:p>
        </p:txBody>
      </p:sp>
      <p:pic>
        <p:nvPicPr>
          <p:cNvPr id="9" name="Picture 8">
            <a:extLst>
              <a:ext uri="{FF2B5EF4-FFF2-40B4-BE49-F238E27FC236}">
                <a16:creationId xmlns:a16="http://schemas.microsoft.com/office/drawing/2014/main" id="{8737682C-1B75-4D49-9833-BDF1EC36FE61}"/>
              </a:ext>
            </a:extLst>
          </p:cNvPr>
          <p:cNvPicPr>
            <a:picLocks noChangeAspect="1"/>
          </p:cNvPicPr>
          <p:nvPr/>
        </p:nvPicPr>
        <p:blipFill>
          <a:blip r:embed="rId2"/>
          <a:stretch>
            <a:fillRect/>
          </a:stretch>
        </p:blipFill>
        <p:spPr>
          <a:xfrm>
            <a:off x="1741991" y="1550021"/>
            <a:ext cx="15393241" cy="4258249"/>
          </a:xfrm>
          <a:prstGeom prst="rect">
            <a:avLst/>
          </a:prstGeom>
        </p:spPr>
      </p:pic>
    </p:spTree>
    <p:extLst>
      <p:ext uri="{BB962C8B-B14F-4D97-AF65-F5344CB8AC3E}">
        <p14:creationId xmlns:p14="http://schemas.microsoft.com/office/powerpoint/2010/main" val="4185160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8F6CC44-96A8-4C95-AD1C-D652C568AB36}"/>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6AAF07FC-2B31-4C79-B8DB-40AD3F14A949}"/>
              </a:ext>
            </a:extLst>
          </p:cNvPr>
          <p:cNvSpPr>
            <a:spLocks noGrp="1"/>
          </p:cNvSpPr>
          <p:nvPr>
            <p:ph type="sldNum" sz="quarter" idx="12"/>
          </p:nvPr>
        </p:nvSpPr>
        <p:spPr/>
        <p:txBody>
          <a:bodyPr/>
          <a:lstStyle/>
          <a:p>
            <a:fld id="{0A297500-7527-634B-90F4-69D0994C32B4}" type="slidenum">
              <a:rPr lang="nl-NL" smtClean="0"/>
              <a:t>9</a:t>
            </a:fld>
            <a:endParaRPr lang="nl-NL"/>
          </a:p>
        </p:txBody>
      </p:sp>
      <p:sp>
        <p:nvSpPr>
          <p:cNvPr id="5" name="Title 4">
            <a:extLst>
              <a:ext uri="{FF2B5EF4-FFF2-40B4-BE49-F238E27FC236}">
                <a16:creationId xmlns:a16="http://schemas.microsoft.com/office/drawing/2014/main" id="{9DA15BDF-8C8E-4F27-8403-B70E4FB4C270}"/>
              </a:ext>
            </a:extLst>
          </p:cNvPr>
          <p:cNvSpPr>
            <a:spLocks noGrp="1"/>
          </p:cNvSpPr>
          <p:nvPr>
            <p:ph type="title"/>
          </p:nvPr>
        </p:nvSpPr>
        <p:spPr/>
        <p:txBody>
          <a:bodyPr>
            <a:normAutofit fontScale="90000"/>
          </a:bodyPr>
          <a:lstStyle/>
          <a:p>
            <a:r>
              <a:rPr lang="en-GB" dirty="0"/>
              <a:t>Average patenting across regions and time </a:t>
            </a:r>
            <a:br>
              <a:rPr lang="en-GB" dirty="0"/>
            </a:br>
            <a:r>
              <a:rPr lang="en-GB" dirty="0"/>
              <a:t>(families at 2 IP5)</a:t>
            </a:r>
            <a:endParaRPr lang="nl-BE" dirty="0"/>
          </a:p>
        </p:txBody>
      </p:sp>
      <p:pic>
        <p:nvPicPr>
          <p:cNvPr id="7" name="Picture 6">
            <a:extLst>
              <a:ext uri="{FF2B5EF4-FFF2-40B4-BE49-F238E27FC236}">
                <a16:creationId xmlns:a16="http://schemas.microsoft.com/office/drawing/2014/main" id="{92770EAB-BEE9-4556-90BD-FBD505830E2F}"/>
              </a:ext>
            </a:extLst>
          </p:cNvPr>
          <p:cNvPicPr>
            <a:picLocks noChangeAspect="1"/>
          </p:cNvPicPr>
          <p:nvPr/>
        </p:nvPicPr>
        <p:blipFill>
          <a:blip r:embed="rId2"/>
          <a:stretch>
            <a:fillRect/>
          </a:stretch>
        </p:blipFill>
        <p:spPr>
          <a:xfrm>
            <a:off x="1909454" y="1612771"/>
            <a:ext cx="15701393" cy="4343493"/>
          </a:xfrm>
          <a:prstGeom prst="rect">
            <a:avLst/>
          </a:prstGeom>
        </p:spPr>
      </p:pic>
    </p:spTree>
    <p:extLst>
      <p:ext uri="{BB962C8B-B14F-4D97-AF65-F5344CB8AC3E}">
        <p14:creationId xmlns:p14="http://schemas.microsoft.com/office/powerpoint/2010/main" val="3163264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89D50DE-5499-431B-B542-0F90CFFD2B50}"/>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960AB188-D257-4F91-8D4E-696FFE2B97FA}"/>
              </a:ext>
            </a:extLst>
          </p:cNvPr>
          <p:cNvSpPr>
            <a:spLocks noGrp="1"/>
          </p:cNvSpPr>
          <p:nvPr>
            <p:ph type="sldNum" sz="quarter" idx="12"/>
          </p:nvPr>
        </p:nvSpPr>
        <p:spPr/>
        <p:txBody>
          <a:bodyPr/>
          <a:lstStyle/>
          <a:p>
            <a:fld id="{0A297500-7527-634B-90F4-69D0994C32B4}" type="slidenum">
              <a:rPr lang="nl-NL" smtClean="0"/>
              <a:t>10</a:t>
            </a:fld>
            <a:endParaRPr lang="nl-NL"/>
          </a:p>
        </p:txBody>
      </p:sp>
      <p:sp>
        <p:nvSpPr>
          <p:cNvPr id="5" name="Title 4">
            <a:extLst>
              <a:ext uri="{FF2B5EF4-FFF2-40B4-BE49-F238E27FC236}">
                <a16:creationId xmlns:a16="http://schemas.microsoft.com/office/drawing/2014/main" id="{D41F334A-2177-4578-A555-9C4A2FE4EF4B}"/>
              </a:ext>
            </a:extLst>
          </p:cNvPr>
          <p:cNvSpPr>
            <a:spLocks noGrp="1"/>
          </p:cNvSpPr>
          <p:nvPr>
            <p:ph type="title"/>
          </p:nvPr>
        </p:nvSpPr>
        <p:spPr/>
        <p:txBody>
          <a:bodyPr>
            <a:normAutofit fontScale="90000"/>
          </a:bodyPr>
          <a:lstStyle/>
          <a:p>
            <a:r>
              <a:rPr lang="en-GB" dirty="0"/>
              <a:t>Average sales per employee across regions and time</a:t>
            </a:r>
            <a:br>
              <a:rPr lang="en-GB" dirty="0"/>
            </a:br>
            <a:r>
              <a:rPr lang="en-GB" dirty="0"/>
              <a:t>(million EUR, real values)</a:t>
            </a:r>
            <a:endParaRPr lang="nl-BE" dirty="0"/>
          </a:p>
        </p:txBody>
      </p:sp>
      <p:pic>
        <p:nvPicPr>
          <p:cNvPr id="6" name="Picture 5">
            <a:extLst>
              <a:ext uri="{FF2B5EF4-FFF2-40B4-BE49-F238E27FC236}">
                <a16:creationId xmlns:a16="http://schemas.microsoft.com/office/drawing/2014/main" id="{69A0908A-0F3B-4C90-81FF-5ED5E7023DC2}"/>
              </a:ext>
            </a:extLst>
          </p:cNvPr>
          <p:cNvPicPr>
            <a:picLocks noChangeAspect="1"/>
          </p:cNvPicPr>
          <p:nvPr/>
        </p:nvPicPr>
        <p:blipFill>
          <a:blip r:embed="rId2"/>
          <a:stretch>
            <a:fillRect/>
          </a:stretch>
        </p:blipFill>
        <p:spPr>
          <a:xfrm>
            <a:off x="1806022" y="1791093"/>
            <a:ext cx="15394966" cy="4258726"/>
          </a:xfrm>
          <a:prstGeom prst="rect">
            <a:avLst/>
          </a:prstGeom>
        </p:spPr>
      </p:pic>
    </p:spTree>
    <p:extLst>
      <p:ext uri="{BB962C8B-B14F-4D97-AF65-F5344CB8AC3E}">
        <p14:creationId xmlns:p14="http://schemas.microsoft.com/office/powerpoint/2010/main" val="599293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81CA16-41D0-4F74-91A7-EEEB64E938FE}"/>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CC02E286-B163-458B-888E-414FDDD7E8CD}"/>
              </a:ext>
            </a:extLst>
          </p:cNvPr>
          <p:cNvSpPr>
            <a:spLocks noGrp="1"/>
          </p:cNvSpPr>
          <p:nvPr>
            <p:ph type="sldNum" sz="quarter" idx="12"/>
          </p:nvPr>
        </p:nvSpPr>
        <p:spPr/>
        <p:txBody>
          <a:bodyPr/>
          <a:lstStyle/>
          <a:p>
            <a:fld id="{0A297500-7527-634B-90F4-69D0994C32B4}" type="slidenum">
              <a:rPr lang="nl-NL" smtClean="0"/>
              <a:t>11</a:t>
            </a:fld>
            <a:endParaRPr lang="nl-NL"/>
          </a:p>
        </p:txBody>
      </p:sp>
      <p:sp>
        <p:nvSpPr>
          <p:cNvPr id="5" name="Title 4">
            <a:extLst>
              <a:ext uri="{FF2B5EF4-FFF2-40B4-BE49-F238E27FC236}">
                <a16:creationId xmlns:a16="http://schemas.microsoft.com/office/drawing/2014/main" id="{CF6EBB4E-DC83-4EDA-BB52-68E23D96C91A}"/>
              </a:ext>
            </a:extLst>
          </p:cNvPr>
          <p:cNvSpPr>
            <a:spLocks noGrp="1"/>
          </p:cNvSpPr>
          <p:nvPr>
            <p:ph type="title"/>
          </p:nvPr>
        </p:nvSpPr>
        <p:spPr>
          <a:xfrm>
            <a:off x="575400" y="1838037"/>
            <a:ext cx="11041200" cy="2456872"/>
          </a:xfrm>
        </p:spPr>
        <p:txBody>
          <a:bodyPr>
            <a:normAutofit fontScale="90000"/>
          </a:bodyPr>
          <a:lstStyle/>
          <a:p>
            <a:pPr algn="ctr">
              <a:lnSpc>
                <a:spcPct val="150000"/>
              </a:lnSpc>
            </a:pPr>
            <a:r>
              <a:rPr lang="de-DE" sz="7200" dirty="0" err="1"/>
              <a:t>Econometric</a:t>
            </a:r>
            <a:r>
              <a:rPr lang="de-DE" sz="7200" dirty="0"/>
              <a:t> </a:t>
            </a:r>
            <a:r>
              <a:rPr lang="de-DE" sz="7200" dirty="0" err="1"/>
              <a:t>results</a:t>
            </a:r>
            <a:r>
              <a:rPr lang="de-DE" sz="7200" dirty="0"/>
              <a:t>:</a:t>
            </a:r>
            <a:br>
              <a:rPr lang="de-DE" sz="7200" dirty="0"/>
            </a:br>
            <a:r>
              <a:rPr lang="de-DE" sz="5300" dirty="0"/>
              <a:t>time </a:t>
            </a:r>
            <a:r>
              <a:rPr lang="de-DE" sz="5300" dirty="0" err="1"/>
              <a:t>patterns</a:t>
            </a:r>
            <a:r>
              <a:rPr lang="de-DE" sz="5300" dirty="0"/>
              <a:t> </a:t>
            </a:r>
            <a:r>
              <a:rPr lang="de-DE" sz="5300" dirty="0" err="1"/>
              <a:t>across</a:t>
            </a:r>
            <a:r>
              <a:rPr lang="de-DE" sz="5300" dirty="0"/>
              <a:t> </a:t>
            </a:r>
            <a:r>
              <a:rPr lang="de-DE" sz="5300" dirty="0" err="1"/>
              <a:t>world</a:t>
            </a:r>
            <a:r>
              <a:rPr lang="de-DE" sz="5300" dirty="0"/>
              <a:t> </a:t>
            </a:r>
            <a:r>
              <a:rPr lang="de-DE" sz="5300" dirty="0" err="1"/>
              <a:t>regions</a:t>
            </a:r>
            <a:endParaRPr lang="nl-BE" sz="7200" dirty="0"/>
          </a:p>
        </p:txBody>
      </p:sp>
    </p:spTree>
    <p:extLst>
      <p:ext uri="{BB962C8B-B14F-4D97-AF65-F5344CB8AC3E}">
        <p14:creationId xmlns:p14="http://schemas.microsoft.com/office/powerpoint/2010/main" val="1749929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CF467CF-8364-4347-9244-F2A66DA0F5E7}"/>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61AF0BF5-23B4-41DA-BCCF-AEA3883B38D4}"/>
              </a:ext>
            </a:extLst>
          </p:cNvPr>
          <p:cNvSpPr>
            <a:spLocks noGrp="1"/>
          </p:cNvSpPr>
          <p:nvPr>
            <p:ph type="sldNum" sz="quarter" idx="12"/>
          </p:nvPr>
        </p:nvSpPr>
        <p:spPr/>
        <p:txBody>
          <a:bodyPr/>
          <a:lstStyle/>
          <a:p>
            <a:fld id="{0A297500-7527-634B-90F4-69D0994C32B4}" type="slidenum">
              <a:rPr lang="nl-NL" smtClean="0"/>
              <a:t>12</a:t>
            </a:fld>
            <a:endParaRPr lang="nl-NL"/>
          </a:p>
        </p:txBody>
      </p:sp>
      <p:sp>
        <p:nvSpPr>
          <p:cNvPr id="5" name="Title 4">
            <a:extLst>
              <a:ext uri="{FF2B5EF4-FFF2-40B4-BE49-F238E27FC236}">
                <a16:creationId xmlns:a16="http://schemas.microsoft.com/office/drawing/2014/main" id="{435D9537-D725-40A7-8304-647D6FE6CC24}"/>
              </a:ext>
            </a:extLst>
          </p:cNvPr>
          <p:cNvSpPr>
            <a:spLocks noGrp="1"/>
          </p:cNvSpPr>
          <p:nvPr>
            <p:ph type="title"/>
          </p:nvPr>
        </p:nvSpPr>
        <p:spPr/>
        <p:txBody>
          <a:bodyPr>
            <a:normAutofit fontScale="90000"/>
          </a:bodyPr>
          <a:lstStyle/>
          <a:p>
            <a:r>
              <a:rPr lang="en-GB" dirty="0"/>
              <a:t>Estimated R&amp;D-patent elasticities across regions and time</a:t>
            </a:r>
            <a:endParaRPr lang="nl-BE" dirty="0"/>
          </a:p>
        </p:txBody>
      </p:sp>
      <p:pic>
        <p:nvPicPr>
          <p:cNvPr id="6" name="Picture 5">
            <a:extLst>
              <a:ext uri="{FF2B5EF4-FFF2-40B4-BE49-F238E27FC236}">
                <a16:creationId xmlns:a16="http://schemas.microsoft.com/office/drawing/2014/main" id="{46DC9F95-72F3-48D0-A6CD-3D69ADD3FFB9}"/>
              </a:ext>
            </a:extLst>
          </p:cNvPr>
          <p:cNvPicPr>
            <a:picLocks noChangeAspect="1"/>
          </p:cNvPicPr>
          <p:nvPr/>
        </p:nvPicPr>
        <p:blipFill>
          <a:blip r:embed="rId2"/>
          <a:stretch>
            <a:fillRect/>
          </a:stretch>
        </p:blipFill>
        <p:spPr>
          <a:xfrm>
            <a:off x="2287492" y="901504"/>
            <a:ext cx="14318230" cy="4320946"/>
          </a:xfrm>
          <a:prstGeom prst="rect">
            <a:avLst/>
          </a:prstGeom>
        </p:spPr>
      </p:pic>
      <p:sp>
        <p:nvSpPr>
          <p:cNvPr id="7" name="TextBox 6">
            <a:extLst>
              <a:ext uri="{FF2B5EF4-FFF2-40B4-BE49-F238E27FC236}">
                <a16:creationId xmlns:a16="http://schemas.microsoft.com/office/drawing/2014/main" id="{B2BA8F70-E8C1-4580-876D-C486C3456FF7}"/>
              </a:ext>
            </a:extLst>
          </p:cNvPr>
          <p:cNvSpPr txBox="1"/>
          <p:nvPr/>
        </p:nvSpPr>
        <p:spPr>
          <a:xfrm>
            <a:off x="273377" y="4685122"/>
            <a:ext cx="11717518" cy="1477328"/>
          </a:xfrm>
          <a:prstGeom prst="rect">
            <a:avLst/>
          </a:prstGeom>
          <a:noFill/>
        </p:spPr>
        <p:txBody>
          <a:bodyPr wrap="square" rtlCol="0">
            <a:spAutoFit/>
          </a:bodyPr>
          <a:lstStyle/>
          <a:p>
            <a:pPr marL="285750" indent="-285750">
              <a:buFont typeface="Arial" panose="020B0604020202020204" pitchFamily="34" charset="0"/>
              <a:buChar char="•"/>
            </a:pPr>
            <a:r>
              <a:rPr lang="en-US" dirty="0"/>
              <a:t>All coefficient estimates of the R&amp;D variables are statistically significant at the 5% level. </a:t>
            </a:r>
          </a:p>
          <a:p>
            <a:pPr marL="285750" indent="-285750">
              <a:buFont typeface="Arial" panose="020B0604020202020204" pitchFamily="34" charset="0"/>
              <a:buChar char="•"/>
            </a:pPr>
            <a:r>
              <a:rPr lang="en-US" dirty="0"/>
              <a:t>F-tests on coefficient differences within each region across time show that the downward trends are also statistically significant at the 5% level except for China. </a:t>
            </a:r>
          </a:p>
          <a:p>
            <a:pPr marL="285750" indent="-285750">
              <a:buFont typeface="Arial" panose="020B0604020202020204" pitchFamily="34" charset="0"/>
              <a:buChar char="•"/>
            </a:pPr>
            <a:r>
              <a:rPr lang="en-US" dirty="0"/>
              <a:t>Further F-tests reveal that the differences between regions are statistically significant in each time period.</a:t>
            </a:r>
          </a:p>
          <a:p>
            <a:r>
              <a:rPr lang="en-GB" dirty="0"/>
              <a:t>*   For China, the relative change in elasticities is calculated from 2008 to 2019.</a:t>
            </a:r>
            <a:endParaRPr lang="nl-BE" dirty="0"/>
          </a:p>
        </p:txBody>
      </p:sp>
    </p:spTree>
    <p:extLst>
      <p:ext uri="{BB962C8B-B14F-4D97-AF65-F5344CB8AC3E}">
        <p14:creationId xmlns:p14="http://schemas.microsoft.com/office/powerpoint/2010/main" val="1443439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AC614A0-740F-49B7-9D20-811E14A36985}"/>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D66E01FD-82C7-4093-B3DD-41FA974DCDE3}"/>
              </a:ext>
            </a:extLst>
          </p:cNvPr>
          <p:cNvSpPr>
            <a:spLocks noGrp="1"/>
          </p:cNvSpPr>
          <p:nvPr>
            <p:ph type="sldNum" sz="quarter" idx="12"/>
          </p:nvPr>
        </p:nvSpPr>
        <p:spPr/>
        <p:txBody>
          <a:bodyPr/>
          <a:lstStyle/>
          <a:p>
            <a:fld id="{0A297500-7527-634B-90F4-69D0994C32B4}" type="slidenum">
              <a:rPr lang="nl-NL" smtClean="0"/>
              <a:t>13</a:t>
            </a:fld>
            <a:endParaRPr lang="nl-NL"/>
          </a:p>
        </p:txBody>
      </p:sp>
      <p:sp>
        <p:nvSpPr>
          <p:cNvPr id="5" name="Title 4">
            <a:extLst>
              <a:ext uri="{FF2B5EF4-FFF2-40B4-BE49-F238E27FC236}">
                <a16:creationId xmlns:a16="http://schemas.microsoft.com/office/drawing/2014/main" id="{1A53862C-9D1A-4B5F-9C78-358BECBC259C}"/>
              </a:ext>
            </a:extLst>
          </p:cNvPr>
          <p:cNvSpPr>
            <a:spLocks noGrp="1"/>
          </p:cNvSpPr>
          <p:nvPr>
            <p:ph type="title"/>
          </p:nvPr>
        </p:nvSpPr>
        <p:spPr/>
        <p:txBody>
          <a:bodyPr>
            <a:normAutofit fontScale="90000"/>
          </a:bodyPr>
          <a:lstStyle/>
          <a:p>
            <a:r>
              <a:rPr lang="en-GB" dirty="0"/>
              <a:t>Estimated R&amp;D-labour-productivity elasticities across regions and time</a:t>
            </a:r>
            <a:endParaRPr lang="nl-BE" dirty="0"/>
          </a:p>
        </p:txBody>
      </p:sp>
      <p:pic>
        <p:nvPicPr>
          <p:cNvPr id="7" name="Picture 6">
            <a:extLst>
              <a:ext uri="{FF2B5EF4-FFF2-40B4-BE49-F238E27FC236}">
                <a16:creationId xmlns:a16="http://schemas.microsoft.com/office/drawing/2014/main" id="{A53629D3-7697-44D6-A22A-FB10D8983E0F}"/>
              </a:ext>
            </a:extLst>
          </p:cNvPr>
          <p:cNvPicPr>
            <a:picLocks noChangeAspect="1"/>
          </p:cNvPicPr>
          <p:nvPr/>
        </p:nvPicPr>
        <p:blipFill>
          <a:blip r:embed="rId2"/>
          <a:stretch>
            <a:fillRect/>
          </a:stretch>
        </p:blipFill>
        <p:spPr>
          <a:xfrm>
            <a:off x="2371969" y="1337733"/>
            <a:ext cx="13550665" cy="3748535"/>
          </a:xfrm>
          <a:prstGeom prst="rect">
            <a:avLst/>
          </a:prstGeom>
        </p:spPr>
      </p:pic>
      <p:sp>
        <p:nvSpPr>
          <p:cNvPr id="8" name="TextBox 7">
            <a:extLst>
              <a:ext uri="{FF2B5EF4-FFF2-40B4-BE49-F238E27FC236}">
                <a16:creationId xmlns:a16="http://schemas.microsoft.com/office/drawing/2014/main" id="{47FF38BD-B40E-4E23-9ECE-43407171B15D}"/>
              </a:ext>
            </a:extLst>
          </p:cNvPr>
          <p:cNvSpPr txBox="1"/>
          <p:nvPr/>
        </p:nvSpPr>
        <p:spPr>
          <a:xfrm>
            <a:off x="900000" y="4515439"/>
            <a:ext cx="10515860" cy="1477328"/>
          </a:xfrm>
          <a:prstGeom prst="rect">
            <a:avLst/>
          </a:prstGeom>
          <a:noFill/>
        </p:spPr>
        <p:txBody>
          <a:bodyPr wrap="square" rtlCol="0">
            <a:spAutoFit/>
          </a:bodyPr>
          <a:lstStyle/>
          <a:p>
            <a:pPr marL="285750" indent="-285750">
              <a:buFont typeface="Arial" panose="020B0604020202020204" pitchFamily="34" charset="0"/>
              <a:buChar char="•"/>
            </a:pPr>
            <a:r>
              <a:rPr lang="en-US" dirty="0"/>
              <a:t>All coefficient estimates of the R&amp;D variables are statistically significant at the 5% level.</a:t>
            </a:r>
          </a:p>
          <a:p>
            <a:pPr marL="285750" indent="-285750">
              <a:buFont typeface="Arial" panose="020B0604020202020204" pitchFamily="34" charset="0"/>
              <a:buChar char="•"/>
            </a:pPr>
            <a:r>
              <a:rPr lang="en-US" dirty="0"/>
              <a:t>F-tests on coefficient differences within each region across time show that the downward trends are also statistically significant at the 5% level except for China.</a:t>
            </a:r>
          </a:p>
          <a:p>
            <a:pPr marL="285750" indent="-285750">
              <a:buFont typeface="Arial" panose="020B0604020202020204" pitchFamily="34" charset="0"/>
              <a:buChar char="•"/>
            </a:pPr>
            <a:r>
              <a:rPr lang="en-US" dirty="0"/>
              <a:t>Further F-tests reveal that the differences between regions are statistically significant in each time period except the first one.</a:t>
            </a:r>
            <a:endParaRPr lang="nl-BE" dirty="0"/>
          </a:p>
        </p:txBody>
      </p:sp>
    </p:spTree>
    <p:extLst>
      <p:ext uri="{BB962C8B-B14F-4D97-AF65-F5344CB8AC3E}">
        <p14:creationId xmlns:p14="http://schemas.microsoft.com/office/powerpoint/2010/main" val="2947530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D322F51-DA1E-47B3-B519-EB4F0040B498}"/>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CBAD19E6-B81E-4758-9903-A9B07F43F096}"/>
              </a:ext>
            </a:extLst>
          </p:cNvPr>
          <p:cNvSpPr>
            <a:spLocks noGrp="1"/>
          </p:cNvSpPr>
          <p:nvPr>
            <p:ph type="sldNum" sz="quarter" idx="12"/>
          </p:nvPr>
        </p:nvSpPr>
        <p:spPr/>
        <p:txBody>
          <a:bodyPr/>
          <a:lstStyle/>
          <a:p>
            <a:fld id="{0A297500-7527-634B-90F4-69D0994C32B4}" type="slidenum">
              <a:rPr lang="nl-NL" smtClean="0"/>
              <a:t>14</a:t>
            </a:fld>
            <a:endParaRPr lang="nl-NL"/>
          </a:p>
        </p:txBody>
      </p:sp>
      <p:sp>
        <p:nvSpPr>
          <p:cNvPr id="5" name="Title 4">
            <a:extLst>
              <a:ext uri="{FF2B5EF4-FFF2-40B4-BE49-F238E27FC236}">
                <a16:creationId xmlns:a16="http://schemas.microsoft.com/office/drawing/2014/main" id="{0189525E-1CA8-433F-B37F-E9E1C05CC1E3}"/>
              </a:ext>
            </a:extLst>
          </p:cNvPr>
          <p:cNvSpPr>
            <a:spLocks noGrp="1"/>
          </p:cNvSpPr>
          <p:nvPr>
            <p:ph type="title"/>
          </p:nvPr>
        </p:nvSpPr>
        <p:spPr/>
        <p:txBody>
          <a:bodyPr>
            <a:noAutofit/>
          </a:bodyPr>
          <a:lstStyle/>
          <a:p>
            <a:r>
              <a:rPr lang="en-GB" sz="3200" dirty="0"/>
              <a:t>Estimated total decline in R&amp;D-labour productivity elasticity (2004*-2022) across regions (*China from 2008)</a:t>
            </a:r>
            <a:endParaRPr lang="nl-BE" sz="3200" dirty="0"/>
          </a:p>
        </p:txBody>
      </p:sp>
      <p:pic>
        <p:nvPicPr>
          <p:cNvPr id="8" name="Picture 7">
            <a:extLst>
              <a:ext uri="{FF2B5EF4-FFF2-40B4-BE49-F238E27FC236}">
                <a16:creationId xmlns:a16="http://schemas.microsoft.com/office/drawing/2014/main" id="{0DC6BB23-0765-4271-BA65-70C4369BD99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745673" y="1440873"/>
            <a:ext cx="7684654" cy="4645891"/>
          </a:xfrm>
          <a:prstGeom prst="rect">
            <a:avLst/>
          </a:prstGeom>
          <a:noFill/>
          <a:ln>
            <a:noFill/>
          </a:ln>
        </p:spPr>
      </p:pic>
    </p:spTree>
    <p:extLst>
      <p:ext uri="{BB962C8B-B14F-4D97-AF65-F5344CB8AC3E}">
        <p14:creationId xmlns:p14="http://schemas.microsoft.com/office/powerpoint/2010/main" val="3141636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BFDDBC-9BEC-449E-861F-CC3ECD703569}"/>
              </a:ext>
            </a:extLst>
          </p:cNvPr>
          <p:cNvSpPr>
            <a:spLocks noGrp="1"/>
          </p:cNvSpPr>
          <p:nvPr>
            <p:ph idx="1"/>
          </p:nvPr>
        </p:nvSpPr>
        <p:spPr/>
        <p:txBody>
          <a:bodyPr>
            <a:normAutofit/>
          </a:bodyPr>
          <a:lstStyle/>
          <a:p>
            <a:r>
              <a:rPr lang="en-US" dirty="0"/>
              <a:t>The data analysis of the world’s top 2500 R&amp;D performers does not suggest an easy future for Europe. </a:t>
            </a:r>
          </a:p>
          <a:p>
            <a:r>
              <a:rPr lang="en-US" dirty="0"/>
              <a:t>Since the aftermath of the financial crisis, the “R&amp;D-to-idea” relationships have been falling most in the United States and Europe. </a:t>
            </a:r>
          </a:p>
          <a:p>
            <a:r>
              <a:rPr lang="en-US" dirty="0"/>
              <a:t>The R&amp;D-labor productivity elasticities have recently been lowest in Japan and the EU, and have been falling since 2004 in all global regions. </a:t>
            </a:r>
          </a:p>
          <a:p>
            <a:pPr marL="0" indent="0">
              <a:buNone/>
            </a:pPr>
            <a:endParaRPr lang="en-US" dirty="0"/>
          </a:p>
        </p:txBody>
      </p:sp>
      <p:sp>
        <p:nvSpPr>
          <p:cNvPr id="3" name="Footer Placeholder 2">
            <a:extLst>
              <a:ext uri="{FF2B5EF4-FFF2-40B4-BE49-F238E27FC236}">
                <a16:creationId xmlns:a16="http://schemas.microsoft.com/office/drawing/2014/main" id="{554C1A69-0F6C-4010-8C94-ECF901420298}"/>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1C5B6FD9-C9D5-4976-85D7-73F458A1739F}"/>
              </a:ext>
            </a:extLst>
          </p:cNvPr>
          <p:cNvSpPr>
            <a:spLocks noGrp="1"/>
          </p:cNvSpPr>
          <p:nvPr>
            <p:ph type="sldNum" sz="quarter" idx="12"/>
          </p:nvPr>
        </p:nvSpPr>
        <p:spPr/>
        <p:txBody>
          <a:bodyPr/>
          <a:lstStyle/>
          <a:p>
            <a:fld id="{0A297500-7527-634B-90F4-69D0994C32B4}" type="slidenum">
              <a:rPr lang="nl-NL" smtClean="0"/>
              <a:t>15</a:t>
            </a:fld>
            <a:endParaRPr lang="nl-NL"/>
          </a:p>
        </p:txBody>
      </p:sp>
      <p:sp>
        <p:nvSpPr>
          <p:cNvPr id="5" name="Title 4">
            <a:extLst>
              <a:ext uri="{FF2B5EF4-FFF2-40B4-BE49-F238E27FC236}">
                <a16:creationId xmlns:a16="http://schemas.microsoft.com/office/drawing/2014/main" id="{8879A578-118A-4108-9375-E3BE91D92DB6}"/>
              </a:ext>
            </a:extLst>
          </p:cNvPr>
          <p:cNvSpPr>
            <a:spLocks noGrp="1"/>
          </p:cNvSpPr>
          <p:nvPr>
            <p:ph type="title"/>
          </p:nvPr>
        </p:nvSpPr>
        <p:spPr/>
        <p:txBody>
          <a:bodyPr/>
          <a:lstStyle/>
          <a:p>
            <a:r>
              <a:rPr lang="de-DE" dirty="0" err="1"/>
              <a:t>Conclusions</a:t>
            </a:r>
            <a:endParaRPr lang="nl-BE" dirty="0"/>
          </a:p>
        </p:txBody>
      </p:sp>
    </p:spTree>
    <p:extLst>
      <p:ext uri="{BB962C8B-B14F-4D97-AF65-F5344CB8AC3E}">
        <p14:creationId xmlns:p14="http://schemas.microsoft.com/office/powerpoint/2010/main" val="158239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A18B8D-8608-4471-A859-EC5F413B5AF1}"/>
              </a:ext>
            </a:extLst>
          </p:cNvPr>
          <p:cNvSpPr>
            <a:spLocks noGrp="1"/>
          </p:cNvSpPr>
          <p:nvPr>
            <p:ph idx="1"/>
          </p:nvPr>
        </p:nvSpPr>
        <p:spPr>
          <a:xfrm>
            <a:off x="513000" y="1228436"/>
            <a:ext cx="11041200" cy="4701309"/>
          </a:xfrm>
        </p:spPr>
        <p:txBody>
          <a:bodyPr>
            <a:normAutofit/>
          </a:bodyPr>
          <a:lstStyle/>
          <a:p>
            <a:r>
              <a:rPr lang="en-GB" dirty="0"/>
              <a:t>Not obvious what policy actions are the most promising instruments to achieve higher growth. </a:t>
            </a:r>
            <a:endParaRPr lang="nl-BE" dirty="0"/>
          </a:p>
          <a:p>
            <a:r>
              <a:rPr lang="en-GB" dirty="0"/>
              <a:t>Draghi report suggests </a:t>
            </a:r>
            <a:endParaRPr lang="nl-BE" dirty="0"/>
          </a:p>
          <a:p>
            <a:pPr lvl="1"/>
            <a:r>
              <a:rPr lang="en-GB" sz="2100" dirty="0"/>
              <a:t>that closing the innovation gap with the United States and China should be one of the future policy priorities. </a:t>
            </a:r>
            <a:endParaRPr lang="nl-BE" sz="2100" dirty="0"/>
          </a:p>
          <a:p>
            <a:pPr lvl="1"/>
            <a:r>
              <a:rPr lang="en-GB" sz="2100" dirty="0"/>
              <a:t>EU should make an effort to position universities and research institutions at the frontier of academic excellence, and make it easier for researcher to commercialize their ideas. </a:t>
            </a:r>
            <a:endParaRPr lang="nl-BE" sz="2100" dirty="0"/>
          </a:p>
          <a:p>
            <a:pPr lvl="1"/>
            <a:r>
              <a:rPr lang="en-GB" sz="2100" dirty="0"/>
              <a:t>Scaling up after commercialization should be facilitated better. </a:t>
            </a:r>
            <a:endParaRPr lang="nl-BE" sz="2100" dirty="0"/>
          </a:p>
          <a:p>
            <a:pPr lvl="1"/>
            <a:r>
              <a:rPr lang="en-GB" sz="2100" dirty="0"/>
              <a:t>Such goals could, among other factors, be achieved by supporting a more developed and integrated financial and venture capital markets. </a:t>
            </a:r>
            <a:endParaRPr lang="nl-BE" dirty="0"/>
          </a:p>
        </p:txBody>
      </p:sp>
      <p:sp>
        <p:nvSpPr>
          <p:cNvPr id="3" name="Footer Placeholder 2">
            <a:extLst>
              <a:ext uri="{FF2B5EF4-FFF2-40B4-BE49-F238E27FC236}">
                <a16:creationId xmlns:a16="http://schemas.microsoft.com/office/drawing/2014/main" id="{AF2D63C7-515F-4CEB-8D09-FA8A911F8C88}"/>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EF4B7ED5-1068-4046-8B06-53F2C5CE5843}"/>
              </a:ext>
            </a:extLst>
          </p:cNvPr>
          <p:cNvSpPr>
            <a:spLocks noGrp="1"/>
          </p:cNvSpPr>
          <p:nvPr>
            <p:ph type="sldNum" sz="quarter" idx="12"/>
          </p:nvPr>
        </p:nvSpPr>
        <p:spPr/>
        <p:txBody>
          <a:bodyPr/>
          <a:lstStyle/>
          <a:p>
            <a:fld id="{0A297500-7527-634B-90F4-69D0994C32B4}" type="slidenum">
              <a:rPr lang="nl-NL" smtClean="0"/>
              <a:t>16</a:t>
            </a:fld>
            <a:endParaRPr lang="nl-NL"/>
          </a:p>
        </p:txBody>
      </p:sp>
      <p:sp>
        <p:nvSpPr>
          <p:cNvPr id="5" name="Title 4">
            <a:extLst>
              <a:ext uri="{FF2B5EF4-FFF2-40B4-BE49-F238E27FC236}">
                <a16:creationId xmlns:a16="http://schemas.microsoft.com/office/drawing/2014/main" id="{6CCC3B4C-9D53-4A5E-A3DD-9B7067B7D9C6}"/>
              </a:ext>
            </a:extLst>
          </p:cNvPr>
          <p:cNvSpPr>
            <a:spLocks noGrp="1"/>
          </p:cNvSpPr>
          <p:nvPr>
            <p:ph type="title"/>
          </p:nvPr>
        </p:nvSpPr>
        <p:spPr/>
        <p:txBody>
          <a:bodyPr/>
          <a:lstStyle/>
          <a:p>
            <a:r>
              <a:rPr lang="de-DE" dirty="0"/>
              <a:t>Policy </a:t>
            </a:r>
            <a:r>
              <a:rPr lang="de-DE" dirty="0" err="1"/>
              <a:t>actions</a:t>
            </a:r>
            <a:endParaRPr lang="nl-BE" dirty="0"/>
          </a:p>
        </p:txBody>
      </p:sp>
    </p:spTree>
    <p:extLst>
      <p:ext uri="{BB962C8B-B14F-4D97-AF65-F5344CB8AC3E}">
        <p14:creationId xmlns:p14="http://schemas.microsoft.com/office/powerpoint/2010/main" val="3268316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CB647EC-7D18-431A-9067-BE700ACBE39E}"/>
              </a:ext>
            </a:extLst>
          </p:cNvPr>
          <p:cNvSpPr>
            <a:spLocks noGrp="1"/>
          </p:cNvSpPr>
          <p:nvPr>
            <p:ph idx="1"/>
          </p:nvPr>
        </p:nvSpPr>
        <p:spPr/>
        <p:txBody>
          <a:bodyPr/>
          <a:lstStyle/>
          <a:p>
            <a:r>
              <a:rPr lang="en-GB" sz="2800" dirty="0"/>
              <a:t>Von der </a:t>
            </a:r>
            <a:r>
              <a:rPr lang="en-GB" sz="2800" dirty="0" err="1"/>
              <a:t>Leyen’s</a:t>
            </a:r>
            <a:r>
              <a:rPr lang="en-GB" sz="2800" dirty="0"/>
              <a:t> policy guidelines and the Draghi report point out: </a:t>
            </a:r>
          </a:p>
          <a:p>
            <a:r>
              <a:rPr lang="en-GB" sz="2800" dirty="0"/>
              <a:t>“making business easier and deepen our Single Market” </a:t>
            </a:r>
            <a:br>
              <a:rPr lang="en-GB" sz="2800" dirty="0"/>
            </a:br>
            <a:r>
              <a:rPr lang="en-GB" sz="2800" dirty="0"/>
              <a:t>by reducing bureaucratic hurdles that restrict goods, services, money, and people to move freely across EU Member States will strengthen EU’s innovation competitiveness. </a:t>
            </a:r>
            <a:endParaRPr lang="nl-BE" sz="2800" dirty="0"/>
          </a:p>
          <a:p>
            <a:endParaRPr lang="nl-BE" dirty="0"/>
          </a:p>
        </p:txBody>
      </p:sp>
      <p:sp>
        <p:nvSpPr>
          <p:cNvPr id="3" name="Footer Placeholder 2">
            <a:extLst>
              <a:ext uri="{FF2B5EF4-FFF2-40B4-BE49-F238E27FC236}">
                <a16:creationId xmlns:a16="http://schemas.microsoft.com/office/drawing/2014/main" id="{43B1B899-2C0C-4229-A043-8221459F6552}"/>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D4B1DB1C-A9E3-4E6D-9527-8AD221F1E9B6}"/>
              </a:ext>
            </a:extLst>
          </p:cNvPr>
          <p:cNvSpPr>
            <a:spLocks noGrp="1"/>
          </p:cNvSpPr>
          <p:nvPr>
            <p:ph type="sldNum" sz="quarter" idx="12"/>
          </p:nvPr>
        </p:nvSpPr>
        <p:spPr/>
        <p:txBody>
          <a:bodyPr/>
          <a:lstStyle/>
          <a:p>
            <a:fld id="{0A297500-7527-634B-90F4-69D0994C32B4}" type="slidenum">
              <a:rPr lang="nl-NL" smtClean="0"/>
              <a:t>17</a:t>
            </a:fld>
            <a:endParaRPr lang="nl-NL"/>
          </a:p>
        </p:txBody>
      </p:sp>
      <p:sp>
        <p:nvSpPr>
          <p:cNvPr id="5" name="Title 4">
            <a:extLst>
              <a:ext uri="{FF2B5EF4-FFF2-40B4-BE49-F238E27FC236}">
                <a16:creationId xmlns:a16="http://schemas.microsoft.com/office/drawing/2014/main" id="{FD3DCE0E-F58C-4B2B-9B98-4FE874B796EB}"/>
              </a:ext>
            </a:extLst>
          </p:cNvPr>
          <p:cNvSpPr>
            <a:spLocks noGrp="1"/>
          </p:cNvSpPr>
          <p:nvPr>
            <p:ph type="title"/>
          </p:nvPr>
        </p:nvSpPr>
        <p:spPr/>
        <p:txBody>
          <a:bodyPr/>
          <a:lstStyle/>
          <a:p>
            <a:r>
              <a:rPr lang="de-DE" dirty="0"/>
              <a:t>Policy </a:t>
            </a:r>
            <a:r>
              <a:rPr lang="de-DE" dirty="0" err="1"/>
              <a:t>actions</a:t>
            </a:r>
            <a:endParaRPr lang="nl-BE" dirty="0"/>
          </a:p>
        </p:txBody>
      </p:sp>
    </p:spTree>
    <p:extLst>
      <p:ext uri="{BB962C8B-B14F-4D97-AF65-F5344CB8AC3E}">
        <p14:creationId xmlns:p14="http://schemas.microsoft.com/office/powerpoint/2010/main" val="1539612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C3BBF-0FC3-4A0F-8AEC-248003499F66}"/>
              </a:ext>
            </a:extLst>
          </p:cNvPr>
          <p:cNvSpPr>
            <a:spLocks noGrp="1"/>
          </p:cNvSpPr>
          <p:nvPr>
            <p:ph idx="1"/>
          </p:nvPr>
        </p:nvSpPr>
        <p:spPr>
          <a:xfrm>
            <a:off x="576000" y="1277309"/>
            <a:ext cx="11041200" cy="4464000"/>
          </a:xfrm>
        </p:spPr>
        <p:txBody>
          <a:bodyPr>
            <a:normAutofit fontScale="92500"/>
          </a:bodyPr>
          <a:lstStyle/>
          <a:p>
            <a:r>
              <a:rPr lang="en-US" dirty="0"/>
              <a:t>The convention on a “European patent” took more than 30 years to become effective. </a:t>
            </a:r>
          </a:p>
          <a:p>
            <a:pPr lvl="1"/>
            <a:r>
              <a:rPr lang="en-US" sz="2000" dirty="0"/>
              <a:t>The European Unitary Patent has only become effective since Sept. 1</a:t>
            </a:r>
            <a:r>
              <a:rPr lang="en-US" sz="2000" baseline="30000" dirty="0"/>
              <a:t>st</a:t>
            </a:r>
            <a:r>
              <a:rPr lang="en-US" sz="2000" dirty="0"/>
              <a:t> 2024.</a:t>
            </a:r>
          </a:p>
          <a:p>
            <a:pPr lvl="1"/>
            <a:r>
              <a:rPr lang="en-US" sz="2000" dirty="0"/>
              <a:t>Only since then companies can obtain patent protection in 18 Member States (not even in all 27 yet).</a:t>
            </a:r>
          </a:p>
          <a:p>
            <a:r>
              <a:rPr lang="en-US" dirty="0"/>
              <a:t>EU implemented policy reforms that allow strengthening demand side policies for innovation. </a:t>
            </a:r>
          </a:p>
          <a:p>
            <a:pPr lvl="1"/>
            <a:r>
              <a:rPr lang="en-US" sz="2200" dirty="0"/>
              <a:t>EC proposed the revised public procurement directives 2014/24/EU6 and 2014/25/EU7 </a:t>
            </a:r>
          </a:p>
          <a:p>
            <a:pPr lvl="1"/>
            <a:r>
              <a:rPr lang="en-US" sz="2200" dirty="0"/>
              <a:t>adopted by the European Parliament and Council in 2014 and were supposed to be translated into national laws by 2016 (European Commission, 2015). </a:t>
            </a:r>
          </a:p>
          <a:p>
            <a:pPr lvl="1"/>
            <a:r>
              <a:rPr lang="en-US" sz="2200" dirty="0"/>
              <a:t>Public procurers are explicitly encouraged to prepare calls for tender that include functional and performance-based specifications in order to promote innovation (2014/24/EU, par. 74).</a:t>
            </a:r>
            <a:endParaRPr lang="nl-BE" sz="1900" dirty="0"/>
          </a:p>
        </p:txBody>
      </p:sp>
      <p:sp>
        <p:nvSpPr>
          <p:cNvPr id="3" name="Footer Placeholder 2">
            <a:extLst>
              <a:ext uri="{FF2B5EF4-FFF2-40B4-BE49-F238E27FC236}">
                <a16:creationId xmlns:a16="http://schemas.microsoft.com/office/drawing/2014/main" id="{64A568B9-0E86-492A-AD00-FFBAFED98C72}"/>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5A3C65E1-5117-4093-A8AA-5B51E9D2805C}"/>
              </a:ext>
            </a:extLst>
          </p:cNvPr>
          <p:cNvSpPr>
            <a:spLocks noGrp="1"/>
          </p:cNvSpPr>
          <p:nvPr>
            <p:ph type="sldNum" sz="quarter" idx="12"/>
          </p:nvPr>
        </p:nvSpPr>
        <p:spPr/>
        <p:txBody>
          <a:bodyPr/>
          <a:lstStyle/>
          <a:p>
            <a:fld id="{0A297500-7527-634B-90F4-69D0994C32B4}" type="slidenum">
              <a:rPr lang="nl-NL" smtClean="0"/>
              <a:t>18</a:t>
            </a:fld>
            <a:endParaRPr lang="nl-NL"/>
          </a:p>
        </p:txBody>
      </p:sp>
      <p:sp>
        <p:nvSpPr>
          <p:cNvPr id="5" name="Title 4">
            <a:extLst>
              <a:ext uri="{FF2B5EF4-FFF2-40B4-BE49-F238E27FC236}">
                <a16:creationId xmlns:a16="http://schemas.microsoft.com/office/drawing/2014/main" id="{3CE6670C-DA21-439B-955A-A58021C8BE84}"/>
              </a:ext>
            </a:extLst>
          </p:cNvPr>
          <p:cNvSpPr>
            <a:spLocks noGrp="1"/>
          </p:cNvSpPr>
          <p:nvPr>
            <p:ph type="title"/>
          </p:nvPr>
        </p:nvSpPr>
        <p:spPr/>
        <p:txBody>
          <a:bodyPr/>
          <a:lstStyle/>
          <a:p>
            <a:r>
              <a:rPr lang="de-DE" dirty="0" err="1"/>
              <a:t>Some</a:t>
            </a:r>
            <a:r>
              <a:rPr lang="de-DE" dirty="0"/>
              <a:t> promising </a:t>
            </a:r>
            <a:r>
              <a:rPr lang="de-DE" dirty="0" err="1"/>
              <a:t>policies</a:t>
            </a:r>
            <a:endParaRPr lang="nl-BE" dirty="0"/>
          </a:p>
        </p:txBody>
      </p:sp>
    </p:spTree>
    <p:extLst>
      <p:ext uri="{BB962C8B-B14F-4D97-AF65-F5344CB8AC3E}">
        <p14:creationId xmlns:p14="http://schemas.microsoft.com/office/powerpoint/2010/main" val="93496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9BAE6A-14CC-4331-ABED-AB85468D4406}"/>
              </a:ext>
            </a:extLst>
          </p:cNvPr>
          <p:cNvSpPr>
            <a:spLocks noGrp="1"/>
          </p:cNvSpPr>
          <p:nvPr>
            <p:ph idx="1"/>
          </p:nvPr>
        </p:nvSpPr>
        <p:spPr/>
        <p:txBody>
          <a:bodyPr/>
          <a:lstStyle/>
          <a:p>
            <a:r>
              <a:rPr lang="en-US" dirty="0"/>
              <a:t>Reinforcing the full use of opportunities this demand side policy offers for innovation seems to be one out of several possible avenues to foster the commercialization of new technologies (Czarnitzki et al., 2020). </a:t>
            </a:r>
          </a:p>
          <a:p>
            <a:r>
              <a:rPr lang="en-US" dirty="0"/>
              <a:t>Governments are purchase a large number of goods and services. </a:t>
            </a:r>
          </a:p>
          <a:p>
            <a:r>
              <a:rPr lang="en-US" dirty="0"/>
              <a:t>If some of these purchases can be channeled into new product developments,</a:t>
            </a:r>
          </a:p>
          <a:p>
            <a:pPr lvl="1"/>
            <a:r>
              <a:rPr lang="en-US" dirty="0"/>
              <a:t>new technologies will be implemented more likely </a:t>
            </a:r>
          </a:p>
          <a:p>
            <a:pPr lvl="1"/>
            <a:r>
              <a:rPr lang="en-US" dirty="0"/>
              <a:t>and products with new technologies will diffuse faster </a:t>
            </a:r>
          </a:p>
          <a:p>
            <a:pPr marL="457200" lvl="1" indent="0">
              <a:buNone/>
            </a:pPr>
            <a:r>
              <a:rPr lang="en-US" dirty="0"/>
              <a:t>as the government procurement contracts imply sales of the demanded products and services.</a:t>
            </a:r>
            <a:endParaRPr lang="nl-BE" dirty="0"/>
          </a:p>
        </p:txBody>
      </p:sp>
      <p:sp>
        <p:nvSpPr>
          <p:cNvPr id="3" name="Footer Placeholder 2">
            <a:extLst>
              <a:ext uri="{FF2B5EF4-FFF2-40B4-BE49-F238E27FC236}">
                <a16:creationId xmlns:a16="http://schemas.microsoft.com/office/drawing/2014/main" id="{8F09DEFA-75BC-464E-AE73-C99E9E1311BE}"/>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513B16CF-0907-43F4-BFCA-E5280C9A71B0}"/>
              </a:ext>
            </a:extLst>
          </p:cNvPr>
          <p:cNvSpPr>
            <a:spLocks noGrp="1"/>
          </p:cNvSpPr>
          <p:nvPr>
            <p:ph type="sldNum" sz="quarter" idx="12"/>
          </p:nvPr>
        </p:nvSpPr>
        <p:spPr/>
        <p:txBody>
          <a:bodyPr/>
          <a:lstStyle/>
          <a:p>
            <a:fld id="{0A297500-7527-634B-90F4-69D0994C32B4}" type="slidenum">
              <a:rPr lang="nl-NL" smtClean="0"/>
              <a:t>19</a:t>
            </a:fld>
            <a:endParaRPr lang="nl-NL"/>
          </a:p>
        </p:txBody>
      </p:sp>
      <p:sp>
        <p:nvSpPr>
          <p:cNvPr id="5" name="Title 4">
            <a:extLst>
              <a:ext uri="{FF2B5EF4-FFF2-40B4-BE49-F238E27FC236}">
                <a16:creationId xmlns:a16="http://schemas.microsoft.com/office/drawing/2014/main" id="{02CBEFB8-B14B-4376-AD0B-05EBC9D11ADB}"/>
              </a:ext>
            </a:extLst>
          </p:cNvPr>
          <p:cNvSpPr>
            <a:spLocks noGrp="1"/>
          </p:cNvSpPr>
          <p:nvPr>
            <p:ph type="title"/>
          </p:nvPr>
        </p:nvSpPr>
        <p:spPr/>
        <p:txBody>
          <a:bodyPr/>
          <a:lstStyle/>
          <a:p>
            <a:r>
              <a:rPr lang="de-DE" dirty="0" err="1"/>
              <a:t>Some</a:t>
            </a:r>
            <a:r>
              <a:rPr lang="de-DE" dirty="0"/>
              <a:t> promising </a:t>
            </a:r>
            <a:r>
              <a:rPr lang="de-DE" dirty="0" err="1"/>
              <a:t>policies</a:t>
            </a:r>
            <a:endParaRPr lang="nl-BE" dirty="0"/>
          </a:p>
        </p:txBody>
      </p:sp>
    </p:spTree>
    <p:extLst>
      <p:ext uri="{BB962C8B-B14F-4D97-AF65-F5344CB8AC3E}">
        <p14:creationId xmlns:p14="http://schemas.microsoft.com/office/powerpoint/2010/main" val="421446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51C12EE-B4CC-4E7D-8EA9-C4B0735A89FC}"/>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49064C3E-27D0-4E54-BB6F-990691B032D7}"/>
              </a:ext>
            </a:extLst>
          </p:cNvPr>
          <p:cNvSpPr>
            <a:spLocks noGrp="1"/>
          </p:cNvSpPr>
          <p:nvPr>
            <p:ph type="sldNum" sz="quarter" idx="12"/>
          </p:nvPr>
        </p:nvSpPr>
        <p:spPr/>
        <p:txBody>
          <a:bodyPr/>
          <a:lstStyle/>
          <a:p>
            <a:fld id="{0A297500-7527-634B-90F4-69D0994C32B4}" type="slidenum">
              <a:rPr lang="nl-NL" smtClean="0"/>
              <a:t>20</a:t>
            </a:fld>
            <a:endParaRPr lang="nl-NL"/>
          </a:p>
        </p:txBody>
      </p:sp>
      <p:sp>
        <p:nvSpPr>
          <p:cNvPr id="5" name="Title 4">
            <a:extLst>
              <a:ext uri="{FF2B5EF4-FFF2-40B4-BE49-F238E27FC236}">
                <a16:creationId xmlns:a16="http://schemas.microsoft.com/office/drawing/2014/main" id="{59CD12E4-3903-448D-B9C5-09FE6FB2CCA6}"/>
              </a:ext>
            </a:extLst>
          </p:cNvPr>
          <p:cNvSpPr>
            <a:spLocks noGrp="1"/>
          </p:cNvSpPr>
          <p:nvPr>
            <p:ph type="title"/>
          </p:nvPr>
        </p:nvSpPr>
        <p:spPr>
          <a:xfrm>
            <a:off x="576000" y="207035"/>
            <a:ext cx="11041200" cy="5547219"/>
          </a:xfrm>
        </p:spPr>
        <p:txBody>
          <a:bodyPr>
            <a:normAutofit/>
          </a:bodyPr>
          <a:lstStyle/>
          <a:p>
            <a:pPr algn="ctr"/>
            <a:r>
              <a:rPr lang="de-DE" dirty="0" err="1"/>
              <a:t>Thanks</a:t>
            </a:r>
            <a:r>
              <a:rPr lang="de-DE" dirty="0"/>
              <a:t> </a:t>
            </a:r>
            <a:r>
              <a:rPr lang="de-DE" dirty="0" err="1"/>
              <a:t>for</a:t>
            </a:r>
            <a:r>
              <a:rPr lang="de-DE" dirty="0"/>
              <a:t> </a:t>
            </a:r>
            <a:r>
              <a:rPr lang="de-DE" dirty="0" err="1"/>
              <a:t>your</a:t>
            </a:r>
            <a:r>
              <a:rPr lang="de-DE" dirty="0"/>
              <a:t> </a:t>
            </a:r>
            <a:r>
              <a:rPr lang="de-DE" dirty="0" err="1"/>
              <a:t>attention</a:t>
            </a:r>
            <a:r>
              <a:rPr lang="de-DE" dirty="0"/>
              <a:t>!</a:t>
            </a:r>
            <a:br>
              <a:rPr lang="de-DE" dirty="0"/>
            </a:br>
            <a:br>
              <a:rPr lang="de-DE" dirty="0"/>
            </a:br>
            <a:r>
              <a:rPr lang="de-DE" dirty="0"/>
              <a:t>dirk.czarnitzki@kuleuven.be</a:t>
            </a:r>
            <a:endParaRPr lang="nl-BE" dirty="0"/>
          </a:p>
        </p:txBody>
      </p:sp>
    </p:spTree>
    <p:extLst>
      <p:ext uri="{BB962C8B-B14F-4D97-AF65-F5344CB8AC3E}">
        <p14:creationId xmlns:p14="http://schemas.microsoft.com/office/powerpoint/2010/main" val="761709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6E77635-AE3B-4869-B7C2-370F8851F2DF}"/>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8DFE0E5A-B17A-4795-8A68-6BD1DD2E5ED7}"/>
              </a:ext>
            </a:extLst>
          </p:cNvPr>
          <p:cNvSpPr>
            <a:spLocks noGrp="1"/>
          </p:cNvSpPr>
          <p:nvPr>
            <p:ph type="sldNum" sz="quarter" idx="12"/>
          </p:nvPr>
        </p:nvSpPr>
        <p:spPr/>
        <p:txBody>
          <a:bodyPr/>
          <a:lstStyle/>
          <a:p>
            <a:fld id="{0A297500-7527-634B-90F4-69D0994C32B4}" type="slidenum">
              <a:rPr lang="nl-NL" smtClean="0"/>
              <a:t>21</a:t>
            </a:fld>
            <a:endParaRPr lang="nl-NL"/>
          </a:p>
        </p:txBody>
      </p:sp>
      <p:sp>
        <p:nvSpPr>
          <p:cNvPr id="5" name="Title 4">
            <a:extLst>
              <a:ext uri="{FF2B5EF4-FFF2-40B4-BE49-F238E27FC236}">
                <a16:creationId xmlns:a16="http://schemas.microsoft.com/office/drawing/2014/main" id="{5638EBE4-AF03-4678-88ED-BE075D0F990E}"/>
              </a:ext>
            </a:extLst>
          </p:cNvPr>
          <p:cNvSpPr>
            <a:spLocks noGrp="1"/>
          </p:cNvSpPr>
          <p:nvPr>
            <p:ph type="title"/>
          </p:nvPr>
        </p:nvSpPr>
        <p:spPr/>
        <p:txBody>
          <a:bodyPr/>
          <a:lstStyle/>
          <a:p>
            <a:r>
              <a:rPr lang="nl-BE" dirty="0"/>
              <a:t> </a:t>
            </a:r>
            <a:r>
              <a:rPr lang="en-GB" dirty="0"/>
              <a:t>Average employment across regions and time</a:t>
            </a:r>
            <a:endParaRPr lang="nl-BE" dirty="0"/>
          </a:p>
        </p:txBody>
      </p:sp>
      <p:pic>
        <p:nvPicPr>
          <p:cNvPr id="6" name="Picture 5">
            <a:extLst>
              <a:ext uri="{FF2B5EF4-FFF2-40B4-BE49-F238E27FC236}">
                <a16:creationId xmlns:a16="http://schemas.microsoft.com/office/drawing/2014/main" id="{B193C33D-6F34-4A14-8ED7-D001635EDCA5}"/>
              </a:ext>
            </a:extLst>
          </p:cNvPr>
          <p:cNvPicPr>
            <a:picLocks noChangeAspect="1"/>
          </p:cNvPicPr>
          <p:nvPr/>
        </p:nvPicPr>
        <p:blipFill>
          <a:blip r:embed="rId2"/>
          <a:stretch>
            <a:fillRect/>
          </a:stretch>
        </p:blipFill>
        <p:spPr>
          <a:xfrm>
            <a:off x="1764325" y="1612771"/>
            <a:ext cx="16404859" cy="4343493"/>
          </a:xfrm>
          <a:prstGeom prst="rect">
            <a:avLst/>
          </a:prstGeom>
        </p:spPr>
      </p:pic>
    </p:spTree>
    <p:extLst>
      <p:ext uri="{BB962C8B-B14F-4D97-AF65-F5344CB8AC3E}">
        <p14:creationId xmlns:p14="http://schemas.microsoft.com/office/powerpoint/2010/main" val="3756152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6BBAF8D-9C02-46AF-B7C4-8D3864F2E5B1}"/>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2E48C90F-D80B-4BB5-92DE-3CAC3BD3CBFD}"/>
              </a:ext>
            </a:extLst>
          </p:cNvPr>
          <p:cNvSpPr>
            <a:spLocks noGrp="1"/>
          </p:cNvSpPr>
          <p:nvPr>
            <p:ph type="sldNum" sz="quarter" idx="12"/>
          </p:nvPr>
        </p:nvSpPr>
        <p:spPr/>
        <p:txBody>
          <a:bodyPr/>
          <a:lstStyle/>
          <a:p>
            <a:fld id="{0A297500-7527-634B-90F4-69D0994C32B4}" type="slidenum">
              <a:rPr lang="nl-NL" smtClean="0"/>
              <a:t>22</a:t>
            </a:fld>
            <a:endParaRPr lang="nl-NL"/>
          </a:p>
        </p:txBody>
      </p:sp>
      <p:sp>
        <p:nvSpPr>
          <p:cNvPr id="6" name="Title 4">
            <a:extLst>
              <a:ext uri="{FF2B5EF4-FFF2-40B4-BE49-F238E27FC236}">
                <a16:creationId xmlns:a16="http://schemas.microsoft.com/office/drawing/2014/main" id="{93340E9A-854F-4ADF-9E77-6107B2C93A78}"/>
              </a:ext>
            </a:extLst>
          </p:cNvPr>
          <p:cNvSpPr txBox="1">
            <a:spLocks/>
          </p:cNvSpPr>
          <p:nvPr/>
        </p:nvSpPr>
        <p:spPr>
          <a:xfrm>
            <a:off x="576000" y="1717963"/>
            <a:ext cx="11041200" cy="2770909"/>
          </a:xfrm>
          <a:prstGeom prst="rect">
            <a:avLst/>
          </a:prstGeom>
        </p:spPr>
        <p:txBody>
          <a:bodyPr vert="horz" lIns="0" tIns="0" rIns="0" bIns="0" rtlCol="0" anchor="ctr" anchorCtr="0">
            <a:normAutofit fontScale="97500"/>
          </a:bodyPr>
          <a:lstStyle>
            <a:lvl1pPr algn="l" defTabSz="914400" rtl="0" eaLnBrk="1" latinLnBrk="0" hangingPunct="1">
              <a:lnSpc>
                <a:spcPct val="100000"/>
              </a:lnSpc>
              <a:spcBef>
                <a:spcPct val="0"/>
              </a:spcBef>
              <a:buNone/>
              <a:defRPr sz="4000" kern="1200" baseline="0">
                <a:solidFill>
                  <a:schemeClr val="tx2"/>
                </a:solidFill>
                <a:latin typeface="Arial" charset="0"/>
                <a:ea typeface="+mj-ea"/>
                <a:cs typeface="+mj-cs"/>
              </a:defRPr>
            </a:lvl1pPr>
          </a:lstStyle>
          <a:p>
            <a:pPr algn="ctr"/>
            <a:r>
              <a:rPr lang="de-DE" sz="6000" dirty="0" err="1"/>
              <a:t>Econometric</a:t>
            </a:r>
            <a:r>
              <a:rPr lang="de-DE" sz="6000" dirty="0"/>
              <a:t> </a:t>
            </a:r>
            <a:r>
              <a:rPr lang="de-DE" sz="6000" dirty="0" err="1"/>
              <a:t>results</a:t>
            </a:r>
            <a:r>
              <a:rPr lang="de-DE" sz="6000" dirty="0"/>
              <a:t>:</a:t>
            </a:r>
            <a:br>
              <a:rPr lang="de-DE" sz="6000" dirty="0"/>
            </a:br>
            <a:r>
              <a:rPr lang="de-DE" sz="4400" dirty="0" err="1"/>
              <a:t>sectoral</a:t>
            </a:r>
            <a:r>
              <a:rPr lang="de-DE" sz="4400" dirty="0"/>
              <a:t> </a:t>
            </a:r>
            <a:r>
              <a:rPr lang="de-DE" sz="4400" dirty="0" err="1"/>
              <a:t>decomposition</a:t>
            </a:r>
            <a:endParaRPr lang="nl-BE" sz="6000" dirty="0"/>
          </a:p>
        </p:txBody>
      </p:sp>
    </p:spTree>
    <p:extLst>
      <p:ext uri="{BB962C8B-B14F-4D97-AF65-F5344CB8AC3E}">
        <p14:creationId xmlns:p14="http://schemas.microsoft.com/office/powerpoint/2010/main" val="17492960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254B773-3A4C-43DA-8AF9-45598120ED9C}"/>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5D6DA5A8-2519-4631-8C8D-4CC405401CB8}"/>
              </a:ext>
            </a:extLst>
          </p:cNvPr>
          <p:cNvSpPr>
            <a:spLocks noGrp="1"/>
          </p:cNvSpPr>
          <p:nvPr>
            <p:ph type="sldNum" sz="quarter" idx="12"/>
          </p:nvPr>
        </p:nvSpPr>
        <p:spPr/>
        <p:txBody>
          <a:bodyPr/>
          <a:lstStyle/>
          <a:p>
            <a:fld id="{0A297500-7527-634B-90F4-69D0994C32B4}" type="slidenum">
              <a:rPr lang="nl-NL" smtClean="0"/>
              <a:t>23</a:t>
            </a:fld>
            <a:endParaRPr lang="nl-NL"/>
          </a:p>
        </p:txBody>
      </p:sp>
      <p:sp>
        <p:nvSpPr>
          <p:cNvPr id="5" name="Title 4">
            <a:extLst>
              <a:ext uri="{FF2B5EF4-FFF2-40B4-BE49-F238E27FC236}">
                <a16:creationId xmlns:a16="http://schemas.microsoft.com/office/drawing/2014/main" id="{B2594BC5-0C17-425A-A440-3A914D36E88A}"/>
              </a:ext>
            </a:extLst>
          </p:cNvPr>
          <p:cNvSpPr>
            <a:spLocks noGrp="1"/>
          </p:cNvSpPr>
          <p:nvPr>
            <p:ph type="title"/>
          </p:nvPr>
        </p:nvSpPr>
        <p:spPr/>
        <p:txBody>
          <a:bodyPr>
            <a:normAutofit fontScale="90000"/>
          </a:bodyPr>
          <a:lstStyle/>
          <a:p>
            <a:r>
              <a:rPr lang="en-GB" dirty="0"/>
              <a:t>Estimated total decline in R&amp;D-patent elasticity (2004*-2019) across sectors</a:t>
            </a:r>
            <a:endParaRPr lang="nl-BE" dirty="0"/>
          </a:p>
        </p:txBody>
      </p:sp>
      <p:pic>
        <p:nvPicPr>
          <p:cNvPr id="7" name="Picture 6">
            <a:extLst>
              <a:ext uri="{FF2B5EF4-FFF2-40B4-BE49-F238E27FC236}">
                <a16:creationId xmlns:a16="http://schemas.microsoft.com/office/drawing/2014/main" id="{9C586B6E-4D2E-4C92-A49A-59D51A0D861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717963" y="1463801"/>
            <a:ext cx="7638473" cy="4746199"/>
          </a:xfrm>
          <a:prstGeom prst="rect">
            <a:avLst/>
          </a:prstGeom>
          <a:noFill/>
          <a:ln>
            <a:noFill/>
          </a:ln>
        </p:spPr>
      </p:pic>
    </p:spTree>
    <p:extLst>
      <p:ext uri="{BB962C8B-B14F-4D97-AF65-F5344CB8AC3E}">
        <p14:creationId xmlns:p14="http://schemas.microsoft.com/office/powerpoint/2010/main" val="1513690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DC26AC7-ED39-4E53-80B6-5EA33F8C6D9B}"/>
              </a:ext>
            </a:extLst>
          </p:cNvPr>
          <p:cNvSpPr>
            <a:spLocks noGrp="1"/>
          </p:cNvSpPr>
          <p:nvPr>
            <p:ph type="ftr" sz="quarter" idx="11"/>
          </p:nvPr>
        </p:nvSpPr>
        <p:spPr/>
        <p:txBody>
          <a:bodyPr/>
          <a:lstStyle/>
          <a:p>
            <a:r>
              <a:rPr lang="nl-NL"/>
              <a:t>Faculteit, departement, dienst …</a:t>
            </a:r>
          </a:p>
        </p:txBody>
      </p:sp>
      <p:sp>
        <p:nvSpPr>
          <p:cNvPr id="4" name="Slide Number Placeholder 3">
            <a:extLst>
              <a:ext uri="{FF2B5EF4-FFF2-40B4-BE49-F238E27FC236}">
                <a16:creationId xmlns:a16="http://schemas.microsoft.com/office/drawing/2014/main" id="{D19D803D-DA56-4D80-822B-000552454938}"/>
              </a:ext>
            </a:extLst>
          </p:cNvPr>
          <p:cNvSpPr>
            <a:spLocks noGrp="1"/>
          </p:cNvSpPr>
          <p:nvPr>
            <p:ph type="sldNum" sz="quarter" idx="12"/>
          </p:nvPr>
        </p:nvSpPr>
        <p:spPr/>
        <p:txBody>
          <a:bodyPr/>
          <a:lstStyle/>
          <a:p>
            <a:fld id="{0A297500-7527-634B-90F4-69D0994C32B4}" type="slidenum">
              <a:rPr lang="nl-NL" smtClean="0"/>
              <a:t>24</a:t>
            </a:fld>
            <a:endParaRPr lang="nl-NL"/>
          </a:p>
        </p:txBody>
      </p:sp>
      <p:sp>
        <p:nvSpPr>
          <p:cNvPr id="5" name="Title 4">
            <a:extLst>
              <a:ext uri="{FF2B5EF4-FFF2-40B4-BE49-F238E27FC236}">
                <a16:creationId xmlns:a16="http://schemas.microsoft.com/office/drawing/2014/main" id="{9641735E-1D46-4A51-B7C1-2F10A8A01F27}"/>
              </a:ext>
            </a:extLst>
          </p:cNvPr>
          <p:cNvSpPr>
            <a:spLocks noGrp="1"/>
          </p:cNvSpPr>
          <p:nvPr>
            <p:ph type="title"/>
          </p:nvPr>
        </p:nvSpPr>
        <p:spPr/>
        <p:txBody>
          <a:bodyPr>
            <a:normAutofit fontScale="90000"/>
          </a:bodyPr>
          <a:lstStyle/>
          <a:p>
            <a:r>
              <a:rPr lang="en-GB" dirty="0"/>
              <a:t>Estimated total decline in R&amp;D-labour-productivity elasticity (2004*-2022) across sectors</a:t>
            </a:r>
            <a:endParaRPr lang="nl-BE" dirty="0"/>
          </a:p>
        </p:txBody>
      </p:sp>
      <p:pic>
        <p:nvPicPr>
          <p:cNvPr id="6" name="Picture 5">
            <a:extLst>
              <a:ext uri="{FF2B5EF4-FFF2-40B4-BE49-F238E27FC236}">
                <a16:creationId xmlns:a16="http://schemas.microsoft.com/office/drawing/2014/main" id="{5D9FF794-02B9-4F6E-B96C-17DC143C6FA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339273" y="1443100"/>
            <a:ext cx="8377382" cy="4682836"/>
          </a:xfrm>
          <a:prstGeom prst="rect">
            <a:avLst/>
          </a:prstGeom>
          <a:noFill/>
          <a:ln>
            <a:noFill/>
          </a:ln>
        </p:spPr>
      </p:pic>
    </p:spTree>
    <p:extLst>
      <p:ext uri="{BB962C8B-B14F-4D97-AF65-F5344CB8AC3E}">
        <p14:creationId xmlns:p14="http://schemas.microsoft.com/office/powerpoint/2010/main" val="817592441"/>
      </p:ext>
    </p:extLst>
  </p:cSld>
  <p:clrMapOvr>
    <a:masterClrMapping/>
  </p:clrMapOvr>
</p:sld>
</file>

<file path=ppt/theme/theme1.xml><?xml version="1.0" encoding="utf-8"?>
<a:theme xmlns:a="http://schemas.openxmlformats.org/drawingml/2006/main" name="KU Leuven">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U Leuven Sedes">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U Leuven" id="{BC384CAF-57B4-4083-BC3D-22218BF4A46A}" vid="{75672E21-F18C-4958-94B8-19E54344552B}"/>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F89B70DD9C08446A8443DF534F7285E" ma:contentTypeVersion="18" ma:contentTypeDescription="Create a new document." ma:contentTypeScope="" ma:versionID="f6e5cf0ef6a7b05db9ce4c665d67b22c">
  <xsd:schema xmlns:xsd="http://www.w3.org/2001/XMLSchema" xmlns:xs="http://www.w3.org/2001/XMLSchema" xmlns:p="http://schemas.microsoft.com/office/2006/metadata/properties" xmlns:ns3="04677cab-20cd-44d8-974c-14c664890eaa" xmlns:ns4="fd689c1b-2561-4a46-ae04-6449f963ff76" targetNamespace="http://schemas.microsoft.com/office/2006/metadata/properties" ma:root="true" ma:fieldsID="da87ceb3ae3a696c1ffde1ce7a5ab45f" ns3:_="" ns4:_="">
    <xsd:import namespace="04677cab-20cd-44d8-974c-14c664890eaa"/>
    <xsd:import namespace="fd689c1b-2561-4a46-ae04-6449f963ff7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Location" minOccurs="0"/>
                <xsd:element ref="ns4:MediaServiceOCR" minOccurs="0"/>
                <xsd:element ref="ns4:MediaServiceAutoKeyPoints" minOccurs="0"/>
                <xsd:element ref="ns4:MediaServiceKeyPoints"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677cab-20cd-44d8-974c-14c664890ea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689c1b-2561-4a46-ae04-6449f963ff7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fd689c1b-2561-4a46-ae04-6449f963ff76" xsi:nil="true"/>
  </documentManagement>
</p:properties>
</file>

<file path=customXml/itemProps1.xml><?xml version="1.0" encoding="utf-8"?>
<ds:datastoreItem xmlns:ds="http://schemas.openxmlformats.org/officeDocument/2006/customXml" ds:itemID="{698AEE2C-D61C-49EA-BEDB-C58B49FDBD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677cab-20cd-44d8-974c-14c664890eaa"/>
    <ds:schemaRef ds:uri="fd689c1b-2561-4a46-ae04-6449f963ff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F2265B0-A999-49B2-A240-CAAEF1D48612}">
  <ds:schemaRefs>
    <ds:schemaRef ds:uri="http://schemas.microsoft.com/sharepoint/v3/contenttype/forms"/>
  </ds:schemaRefs>
</ds:datastoreItem>
</file>

<file path=customXml/itemProps3.xml><?xml version="1.0" encoding="utf-8"?>
<ds:datastoreItem xmlns:ds="http://schemas.openxmlformats.org/officeDocument/2006/customXml" ds:itemID="{B272AD96-B5BD-4B76-A181-E76F7B3232DA}">
  <ds:schemaRef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http://purl.org/dc/dcmitype/"/>
    <ds:schemaRef ds:uri="fd689c1b-2561-4a46-ae04-6449f963ff76"/>
    <ds:schemaRef ds:uri="04677cab-20cd-44d8-974c-14c664890eaa"/>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KU Leuven</Template>
  <TotalTime>0</TotalTime>
  <Words>1467</Words>
  <Application>Microsoft Office PowerPoint</Application>
  <PresentationFormat>Widescreen</PresentationFormat>
  <Paragraphs>144</Paragraphs>
  <Slides>24</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24</vt:i4>
      </vt:variant>
    </vt:vector>
  </HeadingPairs>
  <TitlesOfParts>
    <vt:vector size="28" baseType="lpstr">
      <vt:lpstr>Arial</vt:lpstr>
      <vt:lpstr>Calibri</vt:lpstr>
      <vt:lpstr>KU Leuven</vt:lpstr>
      <vt:lpstr>KU Leuven Sedes</vt:lpstr>
      <vt:lpstr>Decomposing the R&amp;D productivity puzzle:  are ideas harder to find or does Europe suffer from a commercialization gap?</vt:lpstr>
      <vt:lpstr>The European dilemma: R&amp;D commercialization gap</vt:lpstr>
      <vt:lpstr>The European dilemma: R&amp;D commercialization gap</vt:lpstr>
      <vt:lpstr>(Global) Declining research productivity</vt:lpstr>
      <vt:lpstr>Empirical study</vt:lpstr>
      <vt:lpstr>Data</vt:lpstr>
      <vt:lpstr>Econometric estimations</vt:lpstr>
      <vt:lpstr>Average R&amp;D investment across regions and time (million EUR, real values)</vt:lpstr>
      <vt:lpstr>Average patenting across regions and time  (families at 2 IP5)</vt:lpstr>
      <vt:lpstr>Average sales per employee across regions and time (million EUR, real values)</vt:lpstr>
      <vt:lpstr>Econometric results: time patterns across world regions</vt:lpstr>
      <vt:lpstr>Estimated R&amp;D-patent elasticities across regions and time</vt:lpstr>
      <vt:lpstr>Estimated R&amp;D-labour-productivity elasticities across regions and time</vt:lpstr>
      <vt:lpstr>Estimated total decline in R&amp;D-labour productivity elasticity (2004*-2022) across regions (*China from 2008)</vt:lpstr>
      <vt:lpstr>Conclusions</vt:lpstr>
      <vt:lpstr>Policy actions</vt:lpstr>
      <vt:lpstr>Policy actions</vt:lpstr>
      <vt:lpstr>Some promising policies</vt:lpstr>
      <vt:lpstr>Some promising policies</vt:lpstr>
      <vt:lpstr>Thanks for your attention!  dirk.czarnitzki@kuleuven.be</vt:lpstr>
      <vt:lpstr> Average employment across regions and time</vt:lpstr>
      <vt:lpstr>PowerPoint Presentation</vt:lpstr>
      <vt:lpstr>Estimated total decline in R&amp;D-patent elasticity (2004*-2019) across sectors</vt:lpstr>
      <vt:lpstr>Estimated total decline in R&amp;D-labour-productivity elasticity (2004*-2022) across sectors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2017-09-13T11:47:32Z</dcterms:created>
  <dcterms:modified xsi:type="dcterms:W3CDTF">2025-10-21T06:26:06Z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0x010100AF89B70DD9C08446A8443DF534F7285E</vt:lpwstr>
  </property>
</Properties>
</file>