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318" r:id="rId3"/>
    <p:sldId id="392" r:id="rId4"/>
    <p:sldId id="393" r:id="rId5"/>
    <p:sldId id="394" r:id="rId6"/>
    <p:sldId id="396" r:id="rId7"/>
    <p:sldId id="397" r:id="rId8"/>
    <p:sldId id="398" r:id="rId9"/>
    <p:sldId id="399" r:id="rId10"/>
    <p:sldId id="400" r:id="rId11"/>
    <p:sldId id="402" r:id="rId12"/>
    <p:sldId id="401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411" r:id="rId22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A78"/>
    <a:srgbClr val="ACABCB"/>
    <a:srgbClr val="74CCDC"/>
    <a:srgbClr val="898B8C"/>
    <a:srgbClr val="F3F1F1"/>
    <a:srgbClr val="379BAE"/>
    <a:srgbClr val="FAFAFA"/>
    <a:srgbClr val="FFFFFF"/>
    <a:srgbClr val="ABD68F"/>
    <a:srgbClr val="EEE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027D26-A03B-2745-A471-E367F8279472}" v="2" dt="2024-11-14T14:47:40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8"/>
    <p:restoredTop sz="94490"/>
  </p:normalViewPr>
  <p:slideViewPr>
    <p:cSldViewPr snapToGrid="0">
      <p:cViewPr varScale="1">
        <p:scale>
          <a:sx n="114" d="100"/>
          <a:sy n="114" d="100"/>
        </p:scale>
        <p:origin x="1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Thijs" userId="60d7c33b-69b3-45dc-ac23-5fe425e95fe9" providerId="ADAL" clId="{74027D26-A03B-2745-A471-E367F8279472}"/>
    <pc:docChg chg="custSel delSld modSld">
      <pc:chgData name="Bart Thijs" userId="60d7c33b-69b3-45dc-ac23-5fe425e95fe9" providerId="ADAL" clId="{74027D26-A03B-2745-A471-E367F8279472}" dt="2024-11-14T14:47:52.370" v="177" actId="1076"/>
      <pc:docMkLst>
        <pc:docMk/>
      </pc:docMkLst>
      <pc:sldChg chg="addSp modSp mod">
        <pc:chgData name="Bart Thijs" userId="60d7c33b-69b3-45dc-ac23-5fe425e95fe9" providerId="ADAL" clId="{74027D26-A03B-2745-A471-E367F8279472}" dt="2024-11-14T14:47:52.370" v="177" actId="1076"/>
        <pc:sldMkLst>
          <pc:docMk/>
          <pc:sldMk cId="1324007129" sldId="318"/>
        </pc:sldMkLst>
        <pc:spChg chg="add mod">
          <ac:chgData name="Bart Thijs" userId="60d7c33b-69b3-45dc-ac23-5fe425e95fe9" providerId="ADAL" clId="{74027D26-A03B-2745-A471-E367F8279472}" dt="2024-11-14T14:47:52.370" v="177" actId="1076"/>
          <ac:spMkLst>
            <pc:docMk/>
            <pc:sldMk cId="1324007129" sldId="318"/>
            <ac:spMk id="3" creationId="{E5C25368-DD2F-24AA-EDDE-F553D18F3489}"/>
          </ac:spMkLst>
        </pc:spChg>
      </pc:sldChg>
      <pc:sldChg chg="mod modShow">
        <pc:chgData name="Bart Thijs" userId="60d7c33b-69b3-45dc-ac23-5fe425e95fe9" providerId="ADAL" clId="{74027D26-A03B-2745-A471-E367F8279472}" dt="2024-11-14T14:47:14.514" v="174" actId="729"/>
        <pc:sldMkLst>
          <pc:docMk/>
          <pc:sldMk cId="2655712437" sldId="321"/>
        </pc:sldMkLst>
      </pc:sldChg>
      <pc:sldChg chg="addSp modSp mod modShow">
        <pc:chgData name="Bart Thijs" userId="60d7c33b-69b3-45dc-ac23-5fe425e95fe9" providerId="ADAL" clId="{74027D26-A03B-2745-A471-E367F8279472}" dt="2024-11-14T14:47:14.514" v="174" actId="729"/>
        <pc:sldMkLst>
          <pc:docMk/>
          <pc:sldMk cId="1598665901" sldId="333"/>
        </pc:sldMkLst>
        <pc:spChg chg="add mod">
          <ac:chgData name="Bart Thijs" userId="60d7c33b-69b3-45dc-ac23-5fe425e95fe9" providerId="ADAL" clId="{74027D26-A03B-2745-A471-E367F8279472}" dt="2024-11-14T13:47:49.421" v="165" actId="20577"/>
          <ac:spMkLst>
            <pc:docMk/>
            <pc:sldMk cId="1598665901" sldId="333"/>
            <ac:spMk id="7" creationId="{242ABF9A-638A-D7E5-8560-3811571A2D2C}"/>
          </ac:spMkLst>
        </pc:spChg>
      </pc:sldChg>
      <pc:sldChg chg="del">
        <pc:chgData name="Bart Thijs" userId="60d7c33b-69b3-45dc-ac23-5fe425e95fe9" providerId="ADAL" clId="{74027D26-A03B-2745-A471-E367F8279472}" dt="2024-11-14T14:43:40.484" v="173" actId="2696"/>
        <pc:sldMkLst>
          <pc:docMk/>
          <pc:sldMk cId="3694079947" sldId="348"/>
        </pc:sldMkLst>
      </pc:sldChg>
      <pc:sldChg chg="addSp modSp">
        <pc:chgData name="Bart Thijs" userId="60d7c33b-69b3-45dc-ac23-5fe425e95fe9" providerId="ADAL" clId="{74027D26-A03B-2745-A471-E367F8279472}" dt="2024-11-14T14:40:45.417" v="166"/>
        <pc:sldMkLst>
          <pc:docMk/>
          <pc:sldMk cId="3441902103" sldId="366"/>
        </pc:sldMkLst>
        <pc:spChg chg="add mod">
          <ac:chgData name="Bart Thijs" userId="60d7c33b-69b3-45dc-ac23-5fe425e95fe9" providerId="ADAL" clId="{74027D26-A03B-2745-A471-E367F8279472}" dt="2024-11-14T14:40:45.417" v="166"/>
          <ac:spMkLst>
            <pc:docMk/>
            <pc:sldMk cId="3441902103" sldId="366"/>
            <ac:spMk id="3" creationId="{E0504D38-22A6-11D5-7D66-79F0EBA9945C}"/>
          </ac:spMkLst>
        </pc:spChg>
      </pc:sldChg>
      <pc:sldChg chg="addSp modSp mod">
        <pc:chgData name="Bart Thijs" userId="60d7c33b-69b3-45dc-ac23-5fe425e95fe9" providerId="ADAL" clId="{74027D26-A03B-2745-A471-E367F8279472}" dt="2024-11-14T14:42:31.704" v="172" actId="164"/>
        <pc:sldMkLst>
          <pc:docMk/>
          <pc:sldMk cId="3805023192" sldId="377"/>
        </pc:sldMkLst>
        <pc:spChg chg="add mod">
          <ac:chgData name="Bart Thijs" userId="60d7c33b-69b3-45dc-ac23-5fe425e95fe9" providerId="ADAL" clId="{74027D26-A03B-2745-A471-E367F8279472}" dt="2024-11-14T14:42:19.597" v="171" actId="14100"/>
          <ac:spMkLst>
            <pc:docMk/>
            <pc:sldMk cId="3805023192" sldId="377"/>
            <ac:spMk id="5" creationId="{58A02EF7-E7EA-265A-540C-99B36C205C10}"/>
          </ac:spMkLst>
        </pc:spChg>
        <pc:grpChg chg="add">
          <ac:chgData name="Bart Thijs" userId="60d7c33b-69b3-45dc-ac23-5fe425e95fe9" providerId="ADAL" clId="{74027D26-A03B-2745-A471-E367F8279472}" dt="2024-11-14T14:42:31.704" v="172" actId="164"/>
          <ac:grpSpMkLst>
            <pc:docMk/>
            <pc:sldMk cId="3805023192" sldId="377"/>
            <ac:grpSpMk id="6" creationId="{7FA668FC-6A95-A9D1-3DB0-8D583CE69162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EFA8F-8EB4-2D48-8152-025DB8AB8E86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23E71-A2D1-A847-BA06-6A0CBDF37F48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380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03027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211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7A8BF-5F4C-6234-5144-03277067F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1CCF9A-EC7F-BB1A-CB99-EC78F699E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BB1F112-EAD2-89FC-C224-13DC2DD8E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DDAE6F1-0C6B-BE86-29C8-8F7148FE9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557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0D32E-1A86-4009-2FD4-A21FE5FCB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3B25F72-E8EE-E03E-70AC-F353969A5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28F77AB-8087-0590-EDBC-FA2C27F742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8529BD-9911-3DB3-F70D-4D808F0A4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54569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1E566-937C-45BE-64C6-570B6723C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B4E38D1-1544-4B30-D457-5DBB9496D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845C544-5781-674C-8DF3-1E2CCE85A7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233D860-419F-83B3-0FEE-2630AAAFE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4313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7B105-8C43-4597-472E-C8AC52B9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54DBFE1-182F-FEA4-B295-AD310B7C2B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6FA1B97-8B0F-BAF4-6446-26660C67CE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7BECF69-3479-0C6E-9776-87A7F4A04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8007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D6A10-5A9B-5039-BD79-28B310A3C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16BBE94-7953-DAE1-81CD-F4C433AA5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2CA8EA-06A4-6E26-54B3-628BB3455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6DDAF5-F509-A21D-251C-B90E9D23B6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6129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44073-A3B5-0AE3-79BE-AEFB0813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DCBF0BC-041A-0A0E-E0FA-987DC7609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7712B66-FC23-B9B9-CE55-45FC71191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F0BBD7-1CE3-91C4-DD75-D12DDE4BDA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98865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1FB09-874C-969F-23CE-FB69DD209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F802EE0-9F9A-3511-05F9-769AC46137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DCFAEAB-A022-5F95-C9D6-68CCC5EE3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431DBC2-11EE-ADAE-0E7E-A3B09A8C9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1521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1A39-8D89-ABE0-3A29-A88BFD39A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0AFFBD2-3FE3-7184-CDEA-DD25AC1C2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2A224ED-BA48-FC06-34A4-4949CF7C2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3E6348-0573-8310-F20A-0EEABE7E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6208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816BC-E461-F9CE-5E52-3CED3B5C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2AAA1C-E3F6-7F9E-869C-92E7BA86A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EB4374-485A-B333-CEF0-D0C3979B3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FECA9E-45FF-DE7C-1011-CB54D8F0A2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4564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6CDE9-1A42-FB6C-891D-9516AF9CA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C9FCAA6-1836-D1DC-0220-EF5EEB335A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453030D-1057-3F29-FC0D-9BD3892CF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23BD3C3-DFF1-0DB8-949C-1B4F254B1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84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39CD8-CF44-C86B-4F8E-7FD4150A5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873774C-67B8-165C-9E88-C258096E9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DED0F8C-2600-8DCB-3089-09C83D4CA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19FD249-C880-8C07-BE73-61E2003D3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359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1660A-1691-5714-935B-878476FEA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943CC8C-D15F-45D0-0224-F3BA98F315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0DF55E6-532F-1A90-E743-A0E5E60B4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109CF2-6969-D496-5167-BD3AF7548D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3073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408A9-BF7B-B7DE-75B6-C1859D593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1DADA5B-7AA8-8D8D-ADE7-4439AE20DB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99907F-3775-53BD-FF6E-B606AE92C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88958A2-62A4-F42E-E5CA-767598618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1854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81B2D-AB29-C51A-5528-7E1513801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DF9A915-1DD0-9912-3C73-B70FC079E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9A5492C-833C-FD38-7CB5-5BBAA103F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B037F3-AF93-6F08-23DC-F725E5291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880466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DF13-ABCA-E04A-BC74-8A42A14E7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BF70EB3-C25F-BCDB-6FFF-7F46EB960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54EA66B-9580-F2EB-BB1A-B53AEC2BA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778AEE-D98A-5F4E-9A23-A20D585C2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9936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B6A20-DE12-2E3F-554F-C72386FF7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9105753-9DD5-DEA9-42F7-8906D33ED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C0B6D20-3B19-EFB4-9460-36592422A0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97A70D-A047-E07E-5C80-E9FDE4EEAA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277890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0FC4-DFD1-9445-88E7-83743C50F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61E89A6-AAF2-AA4D-EA3C-982ECC215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63EE758-EB48-853B-11E3-18DEC1B5A0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F46E99-E666-5E56-BDAC-287486865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34725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874F9-A237-0E60-914D-12AA926C1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73238D2-FD11-A8E2-12B5-E43916989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6DE38EA-F8B1-BC2E-CD6D-50D1AA1AC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2F7A6E-04B5-E9DC-5D8F-C0D9594C00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5219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CC32A-F1A5-7352-314C-82AE6016F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86F3CD-F7DF-C347-5720-B84EE9C35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03142B2-FC23-C0B3-A85B-C16095B94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EC82864-AE97-B708-D970-290B79A69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723E71-A2D1-A847-BA06-6A0CBDF37F48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1284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68A73D-D532-4648-AE45-E240A207C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65CEA5F-9615-7644-9926-ABDB83509B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641015A-7030-A149-AC00-097039EDF2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221"/>
          <a:stretch/>
        </p:blipFill>
        <p:spPr>
          <a:xfrm>
            <a:off x="5671665" y="6210300"/>
            <a:ext cx="848669" cy="574468"/>
          </a:xfrm>
          <a:prstGeom prst="rect">
            <a:avLst/>
          </a:prstGeom>
        </p:spPr>
      </p:pic>
      <p:sp>
        <p:nvSpPr>
          <p:cNvPr id="11" name="AutoShape 14">
            <a:extLst>
              <a:ext uri="{FF2B5EF4-FFF2-40B4-BE49-F238E27FC236}">
                <a16:creationId xmlns:a16="http://schemas.microsoft.com/office/drawing/2014/main" id="{F92460F4-2A89-394A-B85F-D3E5ED17632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0683F20-2E48-F04A-A679-0D755A50E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87999" y="435877"/>
            <a:ext cx="1016000" cy="68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3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7415B9-6B90-4A4C-9294-BB08D897A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4375"/>
          </a:xfrm>
          <a:ln w="15875">
            <a:gradFill>
              <a:gsLst>
                <a:gs pos="0">
                  <a:srgbClr val="EEE391"/>
                </a:gs>
                <a:gs pos="100000">
                  <a:srgbClr val="FFFFFF"/>
                </a:gs>
              </a:gsLst>
              <a:lin ang="5400000" scaled="1"/>
            </a:gradFill>
          </a:ln>
        </p:spPr>
        <p:txBody>
          <a:bodyPr lIns="720000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93F4AF-AF01-4044-9120-FF4DD98A5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1"/>
            <a:ext cx="10515600" cy="46482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E37E85B-0534-694C-A389-984E4255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33D67A-FADD-9C4E-9FAA-826F88BD8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C54AF8-6925-884A-849D-7B7F1913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78FF7D7-0FC6-3444-8F7F-1A65E2CF3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785856" y="531769"/>
            <a:ext cx="714374" cy="48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71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F186B-BE13-F546-B6B8-45992559E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EC3756B-06A9-BE4D-B12D-C855F5914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8F3191-EB5F-3C41-A610-D93DF96A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619BFA-52E5-B049-A5EC-EE2670384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729129-C868-4B4B-8792-3AAA0D4C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8793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72938E-F14F-224C-8777-4F37F9F2D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2BF858-A31B-D34F-B678-F9131C95D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D664801-05E0-C740-A7FF-341E7F466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CE13808-964A-8E45-B563-1FC5989E4D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32BDCD-B62D-BD4D-9283-9BF20CB2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6E12C93-9F45-AB45-B7C8-53F16478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1302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3A13F-C61B-DE4F-A1B5-A6A5C1956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DB7BD3-664A-C04B-AEE4-F9CAB65F6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B75B492-7C31-6243-B451-6142780BBA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42C9143-1787-2B4A-88B0-85B8E1D3C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9B827FC-648F-B045-AF02-E098B538D3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DA11336-84F8-E640-A9AC-FFEF94935F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4F96C2E-1708-3741-BB6D-FA5087579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5D63CB0-1DD8-2F4B-872A-8A50B598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1354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043B0D-FB1B-6746-95F9-CE8067C2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7CCB252-E401-DF44-AE71-6A4FEAC9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4D0707-774F-AC41-B0F4-6E6616A9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6BB0233-9416-464C-AC09-198A151C2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04803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CD632CC-8955-5948-AC2F-98D5D8A8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86C288F-0F33-0A4C-B0C8-C93A5DE4D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E22165-C981-4B43-939C-90B63751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854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6E612-685E-244C-BCF4-BD8C963A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B84B048-FE83-7041-A330-4CCA41B7F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7D18E51-FA05-BB4A-8925-D211B8E8C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F2FE3C7-3349-7745-87A8-0B07370B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B4E1665-ED6A-6243-A93A-608C4A66A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026DB02-5711-944C-AA4B-45DE089BB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214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EF319E-2303-624F-94E9-B234FFD6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D837C55-E538-DD40-AB74-9F91ED7B1B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A5FB7D9-6AF2-F24F-8D2D-63DBBFDDB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22C710A-E24B-AF43-988E-0A75DAA1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42AE21D-7417-2D46-9990-CA50FF3F0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99DD65-8FB6-834A-B6F8-18A738750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4587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10F632-B796-C542-97D3-0D50532F4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916A729-5810-EA47-B2BA-6F1868A3D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1A5062-CBDA-0344-A638-AE42B363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10E1B0-2F9B-D24E-AD0E-B3F86C8C8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CE4D38-8584-FE4B-A923-0C7FDC21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191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76B9339-A473-3D47-8116-C1C84D35D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3D630F1-84D8-8B4F-915A-F469B080E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7B9AE6-E2B2-BD44-9AAC-B5A6F9128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2DBA5D-FDBD-7E41-AD30-17AF1AA52F92}" type="datetimeFigureOut">
              <a:rPr lang="nl-BE" smtClean="0"/>
              <a:t>20/10/2025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60957E2-302F-2744-A24A-79AF8F9E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FEC2D90-98C3-934C-9390-6B37D00E7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C73DEE-BF0F-2841-923E-28B9B66B7E2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4743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8704211-7AE8-FC43-A804-59DEB753B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245E43-2C45-844A-A597-874AF28BC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9C825BB-05BD-F94F-B13B-EE805126A2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6221"/>
          <a:stretch/>
        </p:blipFill>
        <p:spPr>
          <a:xfrm>
            <a:off x="5671665" y="6210300"/>
            <a:ext cx="848669" cy="57446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BB9964-F625-4D49-8A75-5872F634C4D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70012" y="6176963"/>
            <a:ext cx="1287038" cy="458787"/>
          </a:xfrm>
          <a:prstGeom prst="rect">
            <a:avLst/>
          </a:prstGeom>
        </p:spPr>
      </p:pic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23230D4-E2CA-EA48-8949-A87BF18F2E23}"/>
              </a:ext>
            </a:extLst>
          </p:cNvPr>
          <p:cNvCxnSpPr>
            <a:cxnSpLocks/>
          </p:cNvCxnSpPr>
          <p:nvPr userDrawn="1"/>
        </p:nvCxnSpPr>
        <p:spPr>
          <a:xfrm>
            <a:off x="114300" y="6032500"/>
            <a:ext cx="11963400" cy="0"/>
          </a:xfrm>
          <a:prstGeom prst="line">
            <a:avLst/>
          </a:prstGeom>
          <a:ln w="57150" cap="rnd">
            <a:solidFill>
              <a:srgbClr val="EEE3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Ecoom logo">
            <a:extLst>
              <a:ext uri="{FF2B5EF4-FFF2-40B4-BE49-F238E27FC236}">
                <a16:creationId xmlns:a16="http://schemas.microsoft.com/office/drawing/2014/main" id="{5337CACA-3ACF-4C47-B949-51D8139BB0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33" y="6223551"/>
            <a:ext cx="2404567" cy="43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87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landersArt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landersArt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landersArt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landersArt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landersArt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landersArt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62F45A35-88AB-0F08-FDE6-03218D2C4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0166" y="1355833"/>
            <a:ext cx="10331668" cy="3121574"/>
          </a:xfrm>
        </p:spPr>
        <p:txBody>
          <a:bodyPr>
            <a:normAutofit fontScale="90000"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Resilience of Flemish academic ties </a:t>
            </a:r>
            <a:br>
              <a:rPr lang="nl-BE" b="1" dirty="0">
                <a:solidFill>
                  <a:srgbClr val="898B8C"/>
                </a:solidFill>
              </a:rPr>
            </a:br>
            <a:r>
              <a:rPr lang="nl-BE" b="1" dirty="0">
                <a:solidFill>
                  <a:srgbClr val="898B8C"/>
                </a:solidFill>
              </a:rPr>
              <a:t>in a disruptive era</a:t>
            </a:r>
            <a:br>
              <a:rPr lang="nl-BE" sz="5400" b="1" dirty="0">
                <a:solidFill>
                  <a:srgbClr val="898B8C"/>
                </a:solidFill>
              </a:rPr>
            </a:br>
            <a:br>
              <a:rPr lang="nl-BE" sz="5400" b="1" dirty="0">
                <a:solidFill>
                  <a:srgbClr val="898B8C"/>
                </a:solidFill>
              </a:rPr>
            </a:br>
            <a:r>
              <a:rPr lang="nl-BE" sz="4000" b="1" dirty="0">
                <a:solidFill>
                  <a:srgbClr val="898B8C"/>
                </a:solidFill>
              </a:rPr>
              <a:t>Prof dr Bart Thijs</a:t>
            </a:r>
            <a:endParaRPr lang="nl-BE" sz="5400" b="1" dirty="0">
              <a:solidFill>
                <a:srgbClr val="898B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11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F5F7AA-BC51-1E44-B20C-CABC4BB4E2B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/>
          <a:lstStyle/>
          <a:p>
            <a:r>
              <a:rPr lang="nl-BE" b="1" dirty="0">
                <a:solidFill>
                  <a:srgbClr val="898B8C"/>
                </a:solidFill>
              </a:rPr>
              <a:t>Introduction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981B748-3E9F-A8E4-1F8F-C5EF71CDBF15}"/>
              </a:ext>
            </a:extLst>
          </p:cNvPr>
          <p:cNvSpPr txBox="1"/>
          <p:nvPr/>
        </p:nvSpPr>
        <p:spPr>
          <a:xfrm>
            <a:off x="838200" y="1159464"/>
            <a:ext cx="6775964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rgbClr val="898B8C"/>
                </a:solidFill>
              </a:rPr>
              <a:t>Research in a disruptive era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4DDB68E-2121-FF62-7407-50BC82914F42}"/>
              </a:ext>
            </a:extLst>
          </p:cNvPr>
          <p:cNvSpPr txBox="1"/>
          <p:nvPr/>
        </p:nvSpPr>
        <p:spPr>
          <a:xfrm>
            <a:off x="1176752" y="1710614"/>
            <a:ext cx="10818024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Rapid technological, geopolitical, environmental, and social shifts are transforming how science operates.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Traditional assumptions of open collaboration, mobility, and stability are being challenged.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Data flows, funding priorities, and access to infrastructures face increasing uncertainty.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Researchers worldwide experience an altered reality — where disruption is the new normal.</a:t>
            </a:r>
          </a:p>
        </p:txBody>
      </p:sp>
    </p:spTree>
    <p:extLst>
      <p:ext uri="{BB962C8B-B14F-4D97-AF65-F5344CB8AC3E}">
        <p14:creationId xmlns:p14="http://schemas.microsoft.com/office/powerpoint/2010/main" val="1324007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1477-3D75-5EBD-5565-B420A41F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D68A63-B74C-E181-9184-36A4935270A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/>
          <a:lstStyle/>
          <a:p>
            <a:r>
              <a:rPr lang="nl-BE" b="1" dirty="0">
                <a:solidFill>
                  <a:srgbClr val="898B8C"/>
                </a:solidFill>
              </a:rPr>
              <a:t>Introduction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852486A-0FE9-D5F8-B175-B64DE2048FCE}"/>
              </a:ext>
            </a:extLst>
          </p:cNvPr>
          <p:cNvSpPr txBox="1"/>
          <p:nvPr/>
        </p:nvSpPr>
        <p:spPr>
          <a:xfrm>
            <a:off x="838200" y="1159464"/>
            <a:ext cx="6775964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rgbClr val="898B8C"/>
                </a:solidFill>
              </a:rPr>
              <a:t>Academic ties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78C6440-FCED-9E57-75B2-2E72299144E7}"/>
              </a:ext>
            </a:extLst>
          </p:cNvPr>
          <p:cNvSpPr txBox="1"/>
          <p:nvPr/>
        </p:nvSpPr>
        <p:spPr>
          <a:xfrm>
            <a:off x="1176752" y="1710614"/>
            <a:ext cx="10818024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Not only individual partnerships, but also system-level connections among institutions, regions, or countries.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Captured through co-authorship networks, joint funding, or shared infrastructures.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These ties underpin global knowledge production, enabling diffusion of expertise and innovation.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Disruptions may alter who collaborates with whom, potentially reshaping the geography of science</a:t>
            </a:r>
          </a:p>
        </p:txBody>
      </p:sp>
    </p:spTree>
    <p:extLst>
      <p:ext uri="{BB962C8B-B14F-4D97-AF65-F5344CB8AC3E}">
        <p14:creationId xmlns:p14="http://schemas.microsoft.com/office/powerpoint/2010/main" val="231788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7192E-AAF4-6C12-7693-6CA091E1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BB27E-D94D-8213-850F-8AAA3DF520D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/>
          <a:lstStyle/>
          <a:p>
            <a:r>
              <a:rPr lang="nl-BE" b="1" dirty="0">
                <a:solidFill>
                  <a:srgbClr val="898B8C"/>
                </a:solidFill>
              </a:rPr>
              <a:t>Introduction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307EAAB-8E3B-5AF1-8D45-57677B061B38}"/>
              </a:ext>
            </a:extLst>
          </p:cNvPr>
          <p:cNvSpPr txBox="1"/>
          <p:nvPr/>
        </p:nvSpPr>
        <p:spPr>
          <a:xfrm>
            <a:off x="838200" y="1159464"/>
            <a:ext cx="6775964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rgbClr val="898B8C"/>
                </a:solidFill>
              </a:rPr>
              <a:t>Resilience in Science Systems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40B1D556-B3CE-941B-715D-EA5557000E71}"/>
              </a:ext>
            </a:extLst>
          </p:cNvPr>
          <p:cNvSpPr txBox="1"/>
          <p:nvPr/>
        </p:nvSpPr>
        <p:spPr>
          <a:xfrm>
            <a:off x="1176752" y="1710614"/>
            <a:ext cx="10818024" cy="3160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In this context, resilience ≠ resistance, but adaptability and recovery after disruption.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A resilient system maintains its collaborative intensity and visibility despite global disturbances.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Measuring resilience requires observing recovery after real disruptions — often unfeasible.</a:t>
            </a:r>
          </a:p>
        </p:txBody>
      </p:sp>
    </p:spTree>
    <p:extLst>
      <p:ext uri="{BB962C8B-B14F-4D97-AF65-F5344CB8AC3E}">
        <p14:creationId xmlns:p14="http://schemas.microsoft.com/office/powerpoint/2010/main" val="142135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6FBD9-0125-296C-28CF-81821C2ED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162168-A9FB-EA10-A133-BCE0D95AC0A5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/>
          <a:lstStyle/>
          <a:p>
            <a:r>
              <a:rPr lang="nl-BE" b="1" dirty="0">
                <a:solidFill>
                  <a:srgbClr val="898B8C"/>
                </a:solidFill>
              </a:rPr>
              <a:t>Introduction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531A438-7894-3B3A-E81B-1BBC7655E987}"/>
              </a:ext>
            </a:extLst>
          </p:cNvPr>
          <p:cNvSpPr txBox="1"/>
          <p:nvPr/>
        </p:nvSpPr>
        <p:spPr>
          <a:xfrm>
            <a:off x="838200" y="1159464"/>
            <a:ext cx="10392784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b="1" dirty="0">
                <a:solidFill>
                  <a:srgbClr val="898B8C"/>
                </a:solidFill>
              </a:rPr>
              <a:t>Resilience in Science Systems vs Economic resilience 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D89D5F7-B8D4-7B86-1191-7BA756D24A08}"/>
              </a:ext>
            </a:extLst>
          </p:cNvPr>
          <p:cNvSpPr txBox="1"/>
          <p:nvPr/>
        </p:nvSpPr>
        <p:spPr>
          <a:xfrm>
            <a:off x="6508376" y="1805955"/>
            <a:ext cx="5147848" cy="36772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Production / supply chains.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Input / Output is of continuous nature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Disruptive event: drop at input side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Recovery: return to normal output level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62A2720F-22C9-365B-39FD-7AE27A6D7BD5}"/>
              </a:ext>
            </a:extLst>
          </p:cNvPr>
          <p:cNvSpPr txBox="1"/>
          <p:nvPr/>
        </p:nvSpPr>
        <p:spPr>
          <a:xfrm>
            <a:off x="535776" y="1814329"/>
            <a:ext cx="5380930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Knowledge Creation / Collaborative networks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Input / Output is of discrete or even singular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Disruptive event: drop in availability of network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Recovery: restore of knowledge creation and exchange</a:t>
            </a:r>
          </a:p>
        </p:txBody>
      </p:sp>
    </p:spTree>
    <p:extLst>
      <p:ext uri="{BB962C8B-B14F-4D97-AF65-F5344CB8AC3E}">
        <p14:creationId xmlns:p14="http://schemas.microsoft.com/office/powerpoint/2010/main" val="240279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83A15-4A62-A4AB-ADB0-4AB8AE79E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F4C4A5-5B93-9AFA-58E8-2A075E67074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/>
          <a:lstStyle/>
          <a:p>
            <a:r>
              <a:rPr lang="nl-BE" b="1" dirty="0">
                <a:solidFill>
                  <a:srgbClr val="898B8C"/>
                </a:solidFill>
              </a:rPr>
              <a:t>From Resilience to Vulnerability Mapping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71BF19E-9ED6-E85C-B3AB-53ADD33638EB}"/>
              </a:ext>
            </a:extLst>
          </p:cNvPr>
          <p:cNvSpPr txBox="1"/>
          <p:nvPr/>
        </p:nvSpPr>
        <p:spPr>
          <a:xfrm>
            <a:off x="838200" y="1079500"/>
            <a:ext cx="10818024" cy="47114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Instead, focus is on vulnerability, the degree to which a region’s science system is exposed to disruption.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Vulnerability can be measured through changes in bibliometric indicators such as: Publication output,  International co-authorship rates, Citation impact, 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Vulnerability is modeled by selectively removing collaborative links or papers and observing system response.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This approach reveals structural dependence: does a region rely strongly on external partners for their scientific output and visibility.</a:t>
            </a:r>
          </a:p>
        </p:txBody>
      </p:sp>
    </p:spTree>
    <p:extLst>
      <p:ext uri="{BB962C8B-B14F-4D97-AF65-F5344CB8AC3E}">
        <p14:creationId xmlns:p14="http://schemas.microsoft.com/office/powerpoint/2010/main" val="2126988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2FAED-C375-17BB-73DC-32A9D47EC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1FD6C-6C58-4FC3-65D8-6C3A614FB4C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 fontScale="90000"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A Network Approach to Simulated Disruption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310E7AB-CDAD-8B72-CFAC-A886412ADCA3}"/>
              </a:ext>
            </a:extLst>
          </p:cNvPr>
          <p:cNvSpPr txBox="1"/>
          <p:nvPr/>
        </p:nvSpPr>
        <p:spPr>
          <a:xfrm>
            <a:off x="838200" y="1079500"/>
            <a:ext cx="10818024" cy="47852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Percolation simulates cascading losses in publication output when external collaborators become unavailable. </a:t>
            </a:r>
          </a:p>
          <a:p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The network consists of two node types: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898B8C"/>
                </a:solidFill>
              </a:rPr>
              <a:t>Authors (each linked to a specific region)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898B8C"/>
                </a:solidFill>
              </a:rPr>
              <a:t>Papers (connected to all their co-authors).</a:t>
            </a:r>
          </a:p>
          <a:p>
            <a:pPr lvl="1"/>
            <a:endParaRPr lang="nl-BE" sz="2400" dirty="0">
              <a:solidFill>
                <a:srgbClr val="898B8C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A disruption removes authors from a given region → this cascades to the papers they contribute 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A paper is removed if a certain share of its authors are lost.</a:t>
            </a:r>
          </a:p>
        </p:txBody>
      </p:sp>
    </p:spTree>
    <p:extLst>
      <p:ext uri="{BB962C8B-B14F-4D97-AF65-F5344CB8AC3E}">
        <p14:creationId xmlns:p14="http://schemas.microsoft.com/office/powerpoint/2010/main" val="1959097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B1CBD-DD37-20F6-299B-A7878545B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42AD26-437B-AF4A-EC87-65ED3F9AD08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Simulated Disruption at different levels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01879B5-21A5-34EC-1453-8F641E5D89B2}"/>
              </a:ext>
            </a:extLst>
          </p:cNvPr>
          <p:cNvSpPr txBox="1"/>
          <p:nvPr/>
        </p:nvSpPr>
        <p:spPr>
          <a:xfrm>
            <a:off x="838200" y="1079500"/>
            <a:ext cx="10818024" cy="21260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The </a:t>
            </a:r>
            <a:r>
              <a:rPr lang="nl-BE" i="1" dirty="0"/>
              <a:t>sensitivity parameter</a:t>
            </a:r>
            <a:r>
              <a:rPr lang="nl-BE" dirty="0"/>
              <a:t> defines how much author loss a paper can sustain before disappearing.</a:t>
            </a:r>
          </a:p>
          <a:p>
            <a:r>
              <a:rPr lang="nl-BE" dirty="0"/>
              <a:t>Three levels capture different disruption intensities:</a:t>
            </a:r>
          </a:p>
          <a:p>
            <a:endParaRPr lang="nl-BE" dirty="0"/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329C61D6-9477-ADD4-A7A8-4B3370A0A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923610"/>
              </p:ext>
            </p:extLst>
          </p:nvPr>
        </p:nvGraphicFramePr>
        <p:xfrm>
          <a:off x="1552272" y="2806732"/>
          <a:ext cx="9389880" cy="2458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8740">
                  <a:extLst>
                    <a:ext uri="{9D8B030D-6E8A-4147-A177-3AD203B41FA5}">
                      <a16:colId xmlns:a16="http://schemas.microsoft.com/office/drawing/2014/main" val="2906421545"/>
                    </a:ext>
                  </a:extLst>
                </a:gridCol>
                <a:gridCol w="2729753">
                  <a:extLst>
                    <a:ext uri="{9D8B030D-6E8A-4147-A177-3AD203B41FA5}">
                      <a16:colId xmlns:a16="http://schemas.microsoft.com/office/drawing/2014/main" val="551968519"/>
                    </a:ext>
                  </a:extLst>
                </a:gridCol>
                <a:gridCol w="4151387">
                  <a:extLst>
                    <a:ext uri="{9D8B030D-6E8A-4147-A177-3AD203B41FA5}">
                      <a16:colId xmlns:a16="http://schemas.microsoft.com/office/drawing/2014/main" val="3029302347"/>
                    </a:ext>
                  </a:extLst>
                </a:gridCol>
              </a:tblGrid>
              <a:tr h="506867">
                <a:tc>
                  <a:txBody>
                    <a:bodyPr/>
                    <a:lstStyle/>
                    <a:p>
                      <a:r>
                        <a:rPr lang="nl-BE" dirty="0"/>
                        <a:t>Scenario</a:t>
                      </a:r>
                    </a:p>
                  </a:txBody>
                  <a:tcPr>
                    <a:solidFill>
                      <a:srgbClr val="626A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Threshold for removal</a:t>
                      </a:r>
                    </a:p>
                  </a:txBody>
                  <a:tcPr>
                    <a:solidFill>
                      <a:srgbClr val="626A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Interpretation</a:t>
                      </a:r>
                    </a:p>
                  </a:txBody>
                  <a:tcPr>
                    <a:solidFill>
                      <a:srgbClr val="626A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8668394"/>
                  </a:ext>
                </a:extLst>
              </a:tr>
              <a:tr h="804691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High Sensitivity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25%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Fragile system, papers depend heavily on the partner country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5289254"/>
                  </a:ext>
                </a:extLst>
              </a:tr>
              <a:tr h="506867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Medium 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Moderate robustness </a:t>
                      </a:r>
                      <a:br>
                        <a:rPr lang="nl-BE" dirty="0">
                          <a:solidFill>
                            <a:srgbClr val="626A78"/>
                          </a:solidFill>
                        </a:rPr>
                      </a:br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partial losses are tolerated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38916"/>
                  </a:ext>
                </a:extLst>
              </a:tr>
              <a:tr h="506867"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Low Sensitivity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75%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>
                          <a:solidFill>
                            <a:srgbClr val="626A78"/>
                          </a:solidFill>
                        </a:rPr>
                        <a:t>Papers survive major author loss</a:t>
                      </a:r>
                    </a:p>
                  </a:txBody>
                  <a:tcPr>
                    <a:solidFill>
                      <a:srgbClr val="ACA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76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9977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FE7FA-03F8-2243-46BB-E66195A6B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8B37C1-58F6-2EC3-D54E-0789DEA2827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Quantifying Regional Exposure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14BDD9B-F4E8-A0F0-E4DE-083434EF42EB}"/>
              </a:ext>
            </a:extLst>
          </p:cNvPr>
          <p:cNvSpPr txBox="1"/>
          <p:nvPr/>
        </p:nvSpPr>
        <p:spPr>
          <a:xfrm>
            <a:off x="838200" y="1079500"/>
            <a:ext cx="10818024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Three bibliometric indicators: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Production: number of papers (in Web Of Science)</a:t>
            </a:r>
            <a:endParaRPr lang="nl-BE" sz="2400" dirty="0">
              <a:solidFill>
                <a:srgbClr val="898B8C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Journal based impact: Relative Citation Rate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Field based impact: Share of highly cited papers (in CSS class 3 and 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  <a:p>
            <a:r>
              <a:rPr lang="nl-BE" dirty="0"/>
              <a:t>The relative decline quantifies exposure to disruption.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High losses = high exposure / vulnerability / dependency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Low losses = resilience </a:t>
            </a:r>
          </a:p>
        </p:txBody>
      </p:sp>
    </p:spTree>
    <p:extLst>
      <p:ext uri="{BB962C8B-B14F-4D97-AF65-F5344CB8AC3E}">
        <p14:creationId xmlns:p14="http://schemas.microsoft.com/office/powerpoint/2010/main" val="3744261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5EC59-5F4A-8894-844E-B1EAD2954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F3A6E-ED64-C348-A6B4-F64A49F0B65A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Baseline: Random paper removal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7A8A252-A103-7F10-71CE-27778BE5CA68}"/>
              </a:ext>
            </a:extLst>
          </p:cNvPr>
          <p:cNvSpPr txBox="1"/>
          <p:nvPr/>
        </p:nvSpPr>
        <p:spPr>
          <a:xfrm>
            <a:off x="838200" y="1079500"/>
            <a:ext cx="10818024" cy="16090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To isolate systemic sensitivity, 10% of the Flemish publications were randomly removed. This procedure was repeated 25 times to capture variation due to stochastic loss.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0AC113-9575-EDFF-7310-A40451E55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377" y="2750755"/>
            <a:ext cx="3382337" cy="323123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FE48334-565D-D64D-9817-663F2A456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0387" y="2750756"/>
            <a:ext cx="4086966" cy="323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45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6AC83-45C9-AB90-EB7E-7B0CE1D66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82C915-0786-4391-045A-68044173CBB7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Quantifying Regional Exposure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452E311-AD8B-CF57-39C8-C7E858EB95F1}"/>
              </a:ext>
            </a:extLst>
          </p:cNvPr>
          <p:cNvSpPr txBox="1"/>
          <p:nvPr/>
        </p:nvSpPr>
        <p:spPr>
          <a:xfrm>
            <a:off x="838200" y="1079500"/>
            <a:ext cx="10818024" cy="36772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Vulnerability of Flanders is assessed relative to disruptions in a few key science systems.</a:t>
            </a:r>
          </a:p>
          <a:p>
            <a:r>
              <a:rPr lang="nl-BE" dirty="0"/>
              <a:t>🇺🇸 United States – globally central and highly collaborative</a:t>
            </a:r>
          </a:p>
          <a:p>
            <a:r>
              <a:rPr lang="nl-BE" dirty="0"/>
              <a:t>🇬🇧 United Kingdom – dense European and transatlantic ties</a:t>
            </a:r>
          </a:p>
          <a:p>
            <a:r>
              <a:rPr lang="nl-BE" dirty="0"/>
              <a:t>🇩🇪 Germany &amp; 🇫🇷 France – key players in EU and global collaboration</a:t>
            </a:r>
          </a:p>
          <a:p>
            <a:r>
              <a:rPr lang="nl-BE" dirty="0"/>
              <a:t>🇮🇱 Israel – smaller but deeply internationalized science system</a:t>
            </a:r>
          </a:p>
          <a:p>
            <a:r>
              <a:rPr lang="nl-BE" dirty="0"/>
              <a:t>These countries represent different positions in the global network.</a:t>
            </a:r>
          </a:p>
        </p:txBody>
      </p:sp>
    </p:spTree>
    <p:extLst>
      <p:ext uri="{BB962C8B-B14F-4D97-AF65-F5344CB8AC3E}">
        <p14:creationId xmlns:p14="http://schemas.microsoft.com/office/powerpoint/2010/main" val="1444286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DAF0-5F0A-0FAC-E16A-BDEC7FBCC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CC72BE-C9AD-AB2D-85B0-EC7A1DF14A09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Publication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6466B4D-E79D-A4E3-D564-AD9449D82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72817"/>
            <a:ext cx="7343482" cy="479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5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4F0D2-BCB8-E403-45C4-73254EBD3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64B81-22EC-5343-337D-A9725FED898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Impact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AB51A6E-288C-8DB9-D0E1-6E5BAEA0F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752" y="986095"/>
            <a:ext cx="7486816" cy="488581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23C9C18-5AC8-0D09-D143-D1C91DCEB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0412" y="1226383"/>
            <a:ext cx="992513" cy="94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FA44-1743-1F15-EC5C-78875CE62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4ECC1-C24E-8F6B-76D3-AC33FD25B0B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Impact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362A3A4-6C32-519B-DC30-9B5BABCF0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533" y="1011770"/>
            <a:ext cx="7303935" cy="476646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00500D2-5822-4299-8CE5-B7D5BC379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7600" y="1679071"/>
            <a:ext cx="903563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0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C554D-56EE-2625-B8CE-BEB945E9A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36898-3038-633D-506D-D13FCF51B60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Regional Exposure by partner country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B3C5FC1-8F67-F9AD-EE66-11880056CCFF}"/>
              </a:ext>
            </a:extLst>
          </p:cNvPr>
          <p:cNvSpPr txBox="1"/>
          <p:nvPr/>
        </p:nvSpPr>
        <p:spPr>
          <a:xfrm>
            <a:off x="838200" y="1079500"/>
            <a:ext cx="10818024" cy="41943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High exposure to the United States: all three indicators show large declines under disruption.</a:t>
            </a:r>
          </a:p>
          <a:p>
            <a:r>
              <a:rPr lang="nl-BE" dirty="0"/>
              <a:t>Moderate exposure to the United Kingdom: smaller but noticeable impact across indicators.</a:t>
            </a:r>
          </a:p>
          <a:p>
            <a:r>
              <a:rPr lang="nl-BE" dirty="0"/>
              <a:t>Germany and France: significant effects only under high-sensitivity scenarios (25 % threshold).</a:t>
            </a:r>
          </a:p>
          <a:p>
            <a:r>
              <a:rPr lang="nl-BE" dirty="0"/>
              <a:t>Israel: minimal impact; percolation barely alters bibliometric indicators, reflecting low dependency.</a:t>
            </a:r>
          </a:p>
        </p:txBody>
      </p:sp>
    </p:spTree>
    <p:extLst>
      <p:ext uri="{BB962C8B-B14F-4D97-AF65-F5344CB8AC3E}">
        <p14:creationId xmlns:p14="http://schemas.microsoft.com/office/powerpoint/2010/main" val="707887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ABA7-28A3-EEE2-0E8F-353A8E13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3DB4A3-2937-E7DD-0E55-2E25D899E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81765" cy="714375"/>
          </a:xfrm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 fontScale="90000"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Vulnerability Analysis in a Key Scientific Domain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F00494A-3B7B-2546-2B74-58F0164EE090}"/>
              </a:ext>
            </a:extLst>
          </p:cNvPr>
          <p:cNvSpPr txBox="1"/>
          <p:nvPr/>
        </p:nvSpPr>
        <p:spPr>
          <a:xfrm>
            <a:off x="838200" y="1079500"/>
            <a:ext cx="10818024" cy="47852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Focus field: Pharmacology and Pharmacy — economically and socially relevant for Flanders.</a:t>
            </a:r>
          </a:p>
          <a:p>
            <a:endParaRPr lang="nl-BE" dirty="0"/>
          </a:p>
          <a:p>
            <a:r>
              <a:rPr lang="nl-BE" dirty="0"/>
              <a:t>The same percolation methodology is applied: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898B8C"/>
                </a:solidFill>
              </a:rPr>
              <a:t>Bipartite author–paper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898B8C"/>
                </a:solidFill>
              </a:rPr>
              <a:t>Partner-country–specific removal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rgbClr val="898B8C"/>
                </a:solidFill>
              </a:rPr>
              <a:t>Three sensitivity thresholds (25 %, 50 %, 75 %)</a:t>
            </a:r>
          </a:p>
          <a:p>
            <a:endParaRPr lang="nl-BE" dirty="0"/>
          </a:p>
          <a:p>
            <a:r>
              <a:rPr lang="nl-BE" dirty="0"/>
              <a:t>Research question: Is Flanders more or less vulnerable in this domain compared to overall science?</a:t>
            </a:r>
          </a:p>
        </p:txBody>
      </p:sp>
    </p:spTree>
    <p:extLst>
      <p:ext uri="{BB962C8B-B14F-4D97-AF65-F5344CB8AC3E}">
        <p14:creationId xmlns:p14="http://schemas.microsoft.com/office/powerpoint/2010/main" val="2997985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3444-0110-686C-E795-A75EDA791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6E8FC6-08DC-7C86-6EC8-E9DA58D48F4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Publication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1979F6F-749E-A27E-A895-80A42E09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996752"/>
            <a:ext cx="7613276" cy="496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38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0568F-78B3-5101-7F57-7E0AC30C3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11CB74-F73F-BA21-A3CF-5E758084919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Impact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48AFA4D-C496-036D-5BA4-9444852AB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547" y="1012841"/>
            <a:ext cx="7404847" cy="483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50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781E7-43B7-E195-A49B-969981943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B61C10-1E70-9A2F-292B-2A0FB3E48E72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Impact of percolation on Impact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2E9A8E0-0684-8E3B-C7F3-501E85A90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4179" y="1692765"/>
            <a:ext cx="911038" cy="72028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FF8E495-13F5-E2A6-3883-21F034C1D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535" y="993977"/>
            <a:ext cx="7256929" cy="473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722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D42E9-4CA5-FE3E-3BFF-BC415D223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CAB9C0-D9A3-557E-73F0-BA2D40BD3D5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Key Takeaways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3300921-75ED-601A-A39B-2B49A592638A}"/>
              </a:ext>
            </a:extLst>
          </p:cNvPr>
          <p:cNvSpPr txBox="1"/>
          <p:nvPr/>
        </p:nvSpPr>
        <p:spPr>
          <a:xfrm>
            <a:off x="838200" y="1079500"/>
            <a:ext cx="10818024" cy="47114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Preliminary findings reveal patterns of vulnerability in the Flemish regional science system, but the analysis is still in its early stages:</a:t>
            </a:r>
          </a:p>
          <a:p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Differing levels of vulnerability depending on partner country and sensitivity scenario.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US and UK collaborations have the strongest impact; Germany and France matter under high-sensitivity; Israel has minimal influence.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The effect will vary by discipline — e.g., Pharmacology &amp; Pharmacy, more on publication output, less on citation impact.  </a:t>
            </a:r>
          </a:p>
        </p:txBody>
      </p:sp>
    </p:spTree>
    <p:extLst>
      <p:ext uri="{BB962C8B-B14F-4D97-AF65-F5344CB8AC3E}">
        <p14:creationId xmlns:p14="http://schemas.microsoft.com/office/powerpoint/2010/main" val="2916199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54437-D8E1-A6DC-926E-5E53B4F21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C2E517-6D28-B12F-B794-A31690115B7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gradFill>
              <a:gsLst>
                <a:gs pos="0">
                  <a:srgbClr val="74CCDC"/>
                </a:gs>
                <a:gs pos="100000">
                  <a:srgbClr val="FFFFFF"/>
                </a:gs>
              </a:gsLst>
            </a:gradFill>
          </a:ln>
        </p:spPr>
        <p:txBody>
          <a:bodyPr>
            <a:normAutofit/>
          </a:bodyPr>
          <a:lstStyle/>
          <a:p>
            <a:r>
              <a:rPr lang="nl-BE" b="1" dirty="0">
                <a:solidFill>
                  <a:srgbClr val="898B8C"/>
                </a:solidFill>
              </a:rPr>
              <a:t>Next Steps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E1B3A08-7CFA-7FC5-4ECB-E15D530155CF}"/>
              </a:ext>
            </a:extLst>
          </p:cNvPr>
          <p:cNvSpPr txBox="1"/>
          <p:nvPr/>
        </p:nvSpPr>
        <p:spPr>
          <a:xfrm>
            <a:off x="838200" y="1079500"/>
            <a:ext cx="10818024" cy="47114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nl-BE"/>
            </a:defPPr>
            <a:lvl1pPr indent="0">
              <a:lnSpc>
                <a:spcPct val="120000"/>
              </a:lnSpc>
              <a:spcBef>
                <a:spcPts val="0"/>
              </a:spcBef>
              <a:buNone/>
              <a:defRPr sz="2800">
                <a:solidFill>
                  <a:srgbClr val="898B8C"/>
                </a:solidFill>
              </a:defRPr>
            </a:lvl1pPr>
          </a:lstStyle>
          <a:p>
            <a:r>
              <a:rPr lang="nl-BE" dirty="0"/>
              <a:t>Current study is preliminary: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Only a small set of partner countries analyzed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An overall, country-wide percolation is highly unlikely</a:t>
            </a:r>
          </a:p>
          <a:p>
            <a:endParaRPr lang="nl-BE" dirty="0"/>
          </a:p>
          <a:p>
            <a:r>
              <a:rPr lang="nl-BE" dirty="0"/>
              <a:t>Next steps: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Expand the percolation analysis to a broader set of countries, disciplines, and sensitivity thresholds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Replace country-based percolation by more targeted removal of authors based on disruptive events in partner countries</a:t>
            </a:r>
          </a:p>
        </p:txBody>
      </p:sp>
    </p:spTree>
    <p:extLst>
      <p:ext uri="{BB962C8B-B14F-4D97-AF65-F5344CB8AC3E}">
        <p14:creationId xmlns:p14="http://schemas.microsoft.com/office/powerpoint/2010/main" val="68317860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961</Words>
  <Application>Microsoft Macintosh PowerPoint</Application>
  <PresentationFormat>Breedbeeld</PresentationFormat>
  <Paragraphs>130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5" baseType="lpstr">
      <vt:lpstr>Arial</vt:lpstr>
      <vt:lpstr>Calibri</vt:lpstr>
      <vt:lpstr>FlandersArtSans</vt:lpstr>
      <vt:lpstr>Kantoorthema</vt:lpstr>
      <vt:lpstr>Resilience of Flemish academic ties  in a disruptive era  Prof dr Bart Thijs</vt:lpstr>
      <vt:lpstr>Introduction</vt:lpstr>
      <vt:lpstr>Introduction</vt:lpstr>
      <vt:lpstr>Introduction</vt:lpstr>
      <vt:lpstr>Introduction</vt:lpstr>
      <vt:lpstr>From Resilience to Vulnerability Mapping</vt:lpstr>
      <vt:lpstr>A Network Approach to Simulated Disruption</vt:lpstr>
      <vt:lpstr>Simulated Disruption at different levels</vt:lpstr>
      <vt:lpstr>Quantifying Regional Exposure</vt:lpstr>
      <vt:lpstr>Baseline: Random paper removal</vt:lpstr>
      <vt:lpstr>Quantifying Regional Exposure</vt:lpstr>
      <vt:lpstr>Impact of percolation on Publication</vt:lpstr>
      <vt:lpstr>Impact of percolation on Impact</vt:lpstr>
      <vt:lpstr>Impact of percolation on Impact</vt:lpstr>
      <vt:lpstr>Regional Exposure by partner country</vt:lpstr>
      <vt:lpstr>Vulnerability Analysis in a Key Scientific Domain</vt:lpstr>
      <vt:lpstr>Impact of percolation on Publication</vt:lpstr>
      <vt:lpstr>Impact of percolation on Impact</vt:lpstr>
      <vt:lpstr>Impact of percolation on Impact</vt:lpstr>
      <vt:lpstr>Key Takeaways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Bart Thijs</dc:creator>
  <cp:lastModifiedBy>Bart Thijs</cp:lastModifiedBy>
  <cp:revision>6</cp:revision>
  <dcterms:created xsi:type="dcterms:W3CDTF">2021-05-05T08:30:35Z</dcterms:created>
  <dcterms:modified xsi:type="dcterms:W3CDTF">2025-10-20T18:28:29Z</dcterms:modified>
</cp:coreProperties>
</file>