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0" r:id="rId2"/>
  </p:sldMasterIdLst>
  <p:notesMasterIdLst>
    <p:notesMasterId r:id="rId46"/>
  </p:notesMasterIdLst>
  <p:handoutMasterIdLst>
    <p:handoutMasterId r:id="rId47"/>
  </p:handoutMasterIdLst>
  <p:sldIdLst>
    <p:sldId id="256" r:id="rId3"/>
    <p:sldId id="507" r:id="rId4"/>
    <p:sldId id="368" r:id="rId5"/>
    <p:sldId id="433" r:id="rId6"/>
    <p:sldId id="494" r:id="rId7"/>
    <p:sldId id="341" r:id="rId8"/>
    <p:sldId id="342" r:id="rId9"/>
    <p:sldId id="364" r:id="rId10"/>
    <p:sldId id="424" r:id="rId11"/>
    <p:sldId id="444" r:id="rId12"/>
    <p:sldId id="425" r:id="rId13"/>
    <p:sldId id="437" r:id="rId14"/>
    <p:sldId id="375" r:id="rId15"/>
    <p:sldId id="353" r:id="rId16"/>
    <p:sldId id="445" r:id="rId17"/>
    <p:sldId id="419" r:id="rId18"/>
    <p:sldId id="327" r:id="rId19"/>
    <p:sldId id="313" r:id="rId20"/>
    <p:sldId id="328" r:id="rId21"/>
    <p:sldId id="314" r:id="rId22"/>
    <p:sldId id="331" r:id="rId23"/>
    <p:sldId id="346" r:id="rId24"/>
    <p:sldId id="347" r:id="rId25"/>
    <p:sldId id="489" r:id="rId26"/>
    <p:sldId id="490" r:id="rId27"/>
    <p:sldId id="488" r:id="rId28"/>
    <p:sldId id="487" r:id="rId29"/>
    <p:sldId id="491" r:id="rId30"/>
    <p:sldId id="505" r:id="rId31"/>
    <p:sldId id="506" r:id="rId32"/>
    <p:sldId id="349" r:id="rId33"/>
    <p:sldId id="498" r:id="rId34"/>
    <p:sldId id="337" r:id="rId35"/>
    <p:sldId id="501" r:id="rId36"/>
    <p:sldId id="502" r:id="rId37"/>
    <p:sldId id="503" r:id="rId38"/>
    <p:sldId id="504" r:id="rId39"/>
    <p:sldId id="495" r:id="rId40"/>
    <p:sldId id="493" r:id="rId41"/>
    <p:sldId id="453" r:id="rId42"/>
    <p:sldId id="496" r:id="rId43"/>
    <p:sldId id="499" r:id="rId44"/>
    <p:sldId id="454" r:id="rId45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4">
          <p15:clr>
            <a:srgbClr val="A4A3A4"/>
          </p15:clr>
        </p15:guide>
        <p15:guide id="2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80808"/>
    <a:srgbClr val="FFCC99"/>
    <a:srgbClr val="000066"/>
    <a:srgbClr val="006600"/>
    <a:srgbClr val="993300"/>
    <a:srgbClr val="D4D6EC"/>
    <a:srgbClr val="FFFF99"/>
    <a:srgbClr val="FF99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E37236-82C7-4552-988A-9E0C7F43F0CE}" v="1" dt="2024-09-10T23:32:11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312" autoAdjust="0"/>
  </p:normalViewPr>
  <p:slideViewPr>
    <p:cSldViewPr snapToObjects="1" showGuides="1">
      <p:cViewPr varScale="1">
        <p:scale>
          <a:sx n="111" d="100"/>
          <a:sy n="111" d="100"/>
        </p:scale>
        <p:origin x="1650" y="96"/>
      </p:cViewPr>
      <p:guideLst>
        <p:guide orient="horz" pos="3294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Objects="1" showGuides="1">
      <p:cViewPr varScale="1">
        <p:scale>
          <a:sx n="73" d="100"/>
          <a:sy n="73" d="100"/>
        </p:scale>
        <p:origin x="-2028" y="-9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85198-F140-406E-8F04-DE9D809B9791}" type="datetimeFigureOut">
              <a:rPr lang="nl-BE" sz="1000" smtClean="0">
                <a:latin typeface="Arial" pitchFamily="34" charset="0"/>
                <a:cs typeface="Arial" pitchFamily="34" charset="0"/>
              </a:rPr>
              <a:pPr/>
              <a:t>21/10/2025</a:t>
            </a:fld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24B3E-C6E9-4CB0-843C-3CD5676655AA}" type="slidenum">
              <a:rPr lang="nl-BE" sz="1000" smtClean="0"/>
              <a:pPr/>
              <a:t>‹#›</a:t>
            </a:fld>
            <a:endParaRPr lang="nl-BE" sz="1000"/>
          </a:p>
        </p:txBody>
      </p:sp>
    </p:spTree>
    <p:extLst>
      <p:ext uri="{BB962C8B-B14F-4D97-AF65-F5344CB8AC3E}">
        <p14:creationId xmlns:p14="http://schemas.microsoft.com/office/powerpoint/2010/main" val="39732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7AF0A2F9-EF49-41B3-9E69-7CDBDC14786A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540000" y="4320000"/>
            <a:ext cx="5760000" cy="4140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17C257C2-8D60-4760-88CB-024AF3EEC641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475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96135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734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C257C2-8D60-4760-88CB-024AF3EEC641}" type="slidenum">
              <a:rPr kumimoji="0" lang="nl-B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B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041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6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1771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2744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6110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3019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0391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3269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66303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1856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9837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213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4796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8996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9731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1206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7899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12337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/>
              <a:t>International Standard Classification of Occupation has been revised in 2008 – data following the new ISCO-08 are available from 2011 onwards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0118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2898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8307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793774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36667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0066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56627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4255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11386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91915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71989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34387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257C2-8D60-4760-88CB-024AF3EEC641}" type="slidenum">
              <a:rPr lang="nl-BE" smtClean="0"/>
              <a:pPr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1113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en typ de titel van de presentatie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en typ de subtitel van de presentatie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1840048" cy="429444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690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en typ de titel van de sectie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en typ de subtitel van de sectie</a:t>
            </a:r>
            <a:endParaRPr lang="nl-BE" dirty="0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000"/>
            <a:ext cx="3300991" cy="3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19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803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37820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1822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905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635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 dirty="0"/>
              <a:t>Klik en typ de tekst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2426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en typ de titel van de presentatie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en typ de subtitel van de presentatie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800000"/>
            <a:ext cx="1840048" cy="4294442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4732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4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52BDEC"/>
                </a:solidFill>
              </a:defRPr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53669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en typ de titel van de sectie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en typ de subtitel van de sectie</a:t>
            </a:r>
            <a:endParaRPr lang="nl-BE" dirty="0"/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0000"/>
            <a:ext cx="3300991" cy="3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90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5954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32639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34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1974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346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 dirty="0"/>
              <a:t>Klik en typ de tekst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en typ de tekst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9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C4DDCD72-59EE-436D-B435-201699A5BB49}" type="datetimeFigureOut">
              <a:rPr lang="nl-BE" smtClean="0"/>
              <a:pPr/>
              <a:t>21/10/2025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7348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4DDCD72-59EE-436D-B435-201699A5BB49}" type="datetimeFigureOut">
              <a:rPr lang="nl-BE" smtClean="0"/>
              <a:pPr/>
              <a:t>21/10/2025</a:t>
            </a:fld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1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9" r:id="rId2"/>
    <p:sldLayoutId id="2147483698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4000"/>
            <a:ext cx="3240000" cy="2668236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 dirty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en typ de tekst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4DDCD72-59EE-436D-B435-201699A5BB49}" type="datetimeFigureOut">
              <a:rPr lang="nl-BE" smtClean="0"/>
              <a:pPr/>
              <a:t>21/10/2025</a:t>
            </a:fld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35D8031-C8E5-48F8-A3B6-81643B27A3AF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000" y="6048000"/>
            <a:ext cx="151245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5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51720" y="980728"/>
            <a:ext cx="6840760" cy="43204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BE" sz="2400" b="1" dirty="0"/>
              <a:t> </a:t>
            </a:r>
            <a:r>
              <a:rPr lang="en-US" sz="2400" b="1" dirty="0"/>
              <a:t>The innovation performance of EU regions. </a:t>
            </a:r>
            <a:endParaRPr lang="nl-BE" sz="2400" b="1" dirty="0"/>
          </a:p>
          <a:p>
            <a:pPr algn="ctr"/>
            <a:r>
              <a:rPr lang="en-US" sz="2400" b="1" dirty="0"/>
              <a:t>Real effects of Artists?</a:t>
            </a:r>
          </a:p>
          <a:p>
            <a:pPr algn="ctr"/>
            <a:endParaRPr lang="en-US" sz="2400" b="1" dirty="0"/>
          </a:p>
          <a:p>
            <a:pPr algn="ctr"/>
            <a:endParaRPr lang="nl-BE" sz="2400" dirty="0"/>
          </a:p>
          <a:p>
            <a:r>
              <a:rPr lang="en-US" sz="2400" dirty="0"/>
              <a:t> </a:t>
            </a:r>
            <a:endParaRPr lang="nl-BE" sz="2400" dirty="0"/>
          </a:p>
          <a:p>
            <a:pPr algn="ctr"/>
            <a:r>
              <a:rPr lang="en-US" sz="1800" dirty="0">
                <a:latin typeface="Microsoft New Tai Lue" panose="020B0502040204020203" pitchFamily="34" charset="0"/>
                <a:cs typeface="Microsoft New Tai Lue" panose="020B0502040204020203" pitchFamily="34" charset="0"/>
              </a:rPr>
              <a:t>Bergamini, M. , Sleuwaegen, L. , Van Looy, B. </a:t>
            </a:r>
            <a:endParaRPr lang="nl-BE" sz="1800" dirty="0"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  <a:p>
            <a:pPr algn="ctr"/>
            <a:endParaRPr lang="en-US" altLang="nl-BE" sz="1800" dirty="0"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  <a:p>
            <a:pPr algn="ctr"/>
            <a:r>
              <a:rPr lang="en-US" altLang="nl-BE" sz="1800" dirty="0">
                <a:latin typeface="Microsoft New Tai Lue" panose="020B0502040204020203" pitchFamily="34" charset="0"/>
                <a:cs typeface="Microsoft New Tai Lue" panose="020B0502040204020203" pitchFamily="34" charset="0"/>
              </a:rPr>
              <a:t>KU Leuven, Department of Management, Strategy and Innovation </a:t>
            </a:r>
          </a:p>
          <a:p>
            <a:pPr algn="ctr"/>
            <a:r>
              <a:rPr lang="en-US" altLang="nl-BE" sz="1800" dirty="0">
                <a:latin typeface="Microsoft New Tai Lue" panose="020B0502040204020203" pitchFamily="34" charset="0"/>
                <a:cs typeface="Microsoft New Tai Lue" panose="020B0502040204020203" pitchFamily="34" charset="0"/>
              </a:rPr>
              <a:t>Flanders Business School (by KU Leuven)</a:t>
            </a:r>
            <a:endParaRPr lang="en-US" altLang="nl-BE" sz="2800" dirty="0">
              <a:latin typeface="Microsoft New Tai Lue" panose="020B0502040204020203" pitchFamily="34" charset="0"/>
              <a:cs typeface="Microsoft New Tai Lu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410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D602FB3-951E-8621-8C17-9508CD89B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986" y="620688"/>
            <a:ext cx="6216028" cy="4429125"/>
          </a:xfrm>
        </p:spPr>
      </p:pic>
    </p:spTree>
    <p:extLst>
      <p:ext uri="{BB962C8B-B14F-4D97-AF65-F5344CB8AC3E}">
        <p14:creationId xmlns:p14="http://schemas.microsoft.com/office/powerpoint/2010/main" val="327535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84784"/>
            <a:ext cx="2448272" cy="3721373"/>
          </a:xfrm>
          <a:prstGeom prst="rect">
            <a:avLst/>
          </a:prstGeom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79512" y="1752838"/>
            <a:ext cx="5400600" cy="38364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800" dirty="0"/>
          </a:p>
          <a:p>
            <a:pPr marL="0" indent="0" algn="ctr">
              <a:buFont typeface="Arial" pitchFamily="34" charset="0"/>
              <a:buNone/>
            </a:pPr>
            <a:r>
              <a:rPr lang="en-US" sz="2000" i="1" dirty="0"/>
              <a:t>“The </a:t>
            </a:r>
            <a:r>
              <a:rPr lang="en-US" sz="2000" b="1" i="1" dirty="0"/>
              <a:t>Creative Class </a:t>
            </a:r>
            <a:r>
              <a:rPr lang="en-US" sz="2000" i="1" dirty="0"/>
              <a:t>consists of people who </a:t>
            </a:r>
            <a:r>
              <a:rPr lang="en-US" sz="2000" b="1" i="1" dirty="0"/>
              <a:t>add economic value through their creativity</a:t>
            </a:r>
            <a:r>
              <a:rPr lang="en-US" sz="2000" i="1" dirty="0"/>
              <a:t>”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(Florida, 2002)</a:t>
            </a:r>
          </a:p>
          <a:p>
            <a:pPr marL="0" indent="0" algn="ctr">
              <a:buFont typeface="Arial" pitchFamily="34" charset="0"/>
              <a:buNone/>
            </a:pPr>
            <a:endParaRPr lang="en-US" sz="800" dirty="0"/>
          </a:p>
          <a:p>
            <a:pPr marL="0" indent="0" algn="ctr">
              <a:buFont typeface="Arial" pitchFamily="34" charset="0"/>
              <a:buNone/>
            </a:pPr>
            <a:endParaRPr lang="en-US" i="1" dirty="0"/>
          </a:p>
          <a:p>
            <a:pPr marL="0" indent="0" algn="ctr">
              <a:buFont typeface="Arial" pitchFamily="34" charset="0"/>
              <a:buNone/>
            </a:pPr>
            <a:r>
              <a:rPr lang="en-US" sz="2000" i="1" dirty="0"/>
              <a:t>“</a:t>
            </a:r>
            <a:r>
              <a:rPr lang="en-US" sz="2000" b="1" i="1" dirty="0"/>
              <a:t>Artists and musicians </a:t>
            </a:r>
            <a:r>
              <a:rPr lang="en-US" sz="2000" i="1" dirty="0"/>
              <a:t>have always been the waiters and waitresses at the banquet of life. With his new book, Richard Florida has invited us all to have a seat at the table” 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(Art Keeble, Arts Council of Hillsborough County, Florida)</a:t>
            </a:r>
          </a:p>
          <a:p>
            <a:pPr marL="0" indent="0">
              <a:buFont typeface="Arial" pitchFamily="34" charset="0"/>
              <a:buNone/>
            </a:pPr>
            <a:endParaRPr lang="en-US" sz="1800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Font typeface="Arial" pitchFamily="34" charset="0"/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0697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3565068" y="1696448"/>
            <a:ext cx="1080120" cy="792088"/>
          </a:xfrm>
          <a:prstGeom prst="rightArrow">
            <a:avLst/>
          </a:prstGeom>
          <a:solidFill>
            <a:srgbClr val="11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Action Button: Help 15">
            <a:hlinkClick r:id="" action="ppaction://noaction" highlightClick="1"/>
          </p:cNvPr>
          <p:cNvSpPr/>
          <p:nvPr/>
        </p:nvSpPr>
        <p:spPr>
          <a:xfrm>
            <a:off x="5940152" y="4321129"/>
            <a:ext cx="1042416" cy="1042416"/>
          </a:xfrm>
          <a:prstGeom prst="actionButtonHelp">
            <a:avLst/>
          </a:prstGeom>
          <a:solidFill>
            <a:srgbClr val="11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961" y="1134728"/>
            <a:ext cx="2962275" cy="1543050"/>
          </a:xfrm>
          <a:prstGeom prst="rect">
            <a:avLst/>
          </a:prstGeom>
        </p:spPr>
      </p:pic>
      <p:sp>
        <p:nvSpPr>
          <p:cNvPr id="24" name="Right Arrow 23"/>
          <p:cNvSpPr/>
          <p:nvPr/>
        </p:nvSpPr>
        <p:spPr>
          <a:xfrm>
            <a:off x="3565068" y="4499449"/>
            <a:ext cx="1080120" cy="792088"/>
          </a:xfrm>
          <a:prstGeom prst="rightArrow">
            <a:avLst/>
          </a:prstGeom>
          <a:solidFill>
            <a:srgbClr val="11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980728"/>
            <a:ext cx="1651573" cy="21778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6005" b="2163"/>
          <a:stretch/>
        </p:blipFill>
        <p:spPr>
          <a:xfrm>
            <a:off x="1331639" y="3645024"/>
            <a:ext cx="1651573" cy="2202195"/>
          </a:xfrm>
          <a:prstGeom prst="rect">
            <a:avLst/>
          </a:prstGeom>
        </p:spPr>
      </p:pic>
      <p:sp>
        <p:nvSpPr>
          <p:cNvPr id="8" name="Title 14">
            <a:extLst>
              <a:ext uri="{FF2B5EF4-FFF2-40B4-BE49-F238E27FC236}">
                <a16:creationId xmlns:a16="http://schemas.microsoft.com/office/drawing/2014/main" id="{532A3750-006B-410E-868F-EF108AB65206}"/>
              </a:ext>
            </a:extLst>
          </p:cNvPr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“Market Failures” &amp; “Spill-overs”?</a:t>
            </a:r>
          </a:p>
        </p:txBody>
      </p:sp>
    </p:spTree>
    <p:extLst>
      <p:ext uri="{BB962C8B-B14F-4D97-AF65-F5344CB8AC3E}">
        <p14:creationId xmlns:p14="http://schemas.microsoft.com/office/powerpoint/2010/main" val="49628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9506" y="1700808"/>
            <a:ext cx="2231329" cy="3383573"/>
          </a:xfrm>
          <a:prstGeom prst="rect">
            <a:avLst/>
          </a:prstGeom>
        </p:spPr>
      </p:pic>
      <p:sp>
        <p:nvSpPr>
          <p:cNvPr id="6" name="Title 14"/>
          <p:cNvSpPr txBox="1">
            <a:spLocks noGrp="1"/>
          </p:cNvSpPr>
          <p:nvPr>
            <p:ph type="title"/>
          </p:nvPr>
        </p:nvSpPr>
        <p:spPr>
          <a:xfrm>
            <a:off x="540000" y="180000"/>
            <a:ext cx="8334000" cy="80072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Art and Positive Externalities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695475"/>
            <a:ext cx="2350765" cy="338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5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96752"/>
            <a:ext cx="8136456" cy="518457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0728"/>
            <a:ext cx="8907254" cy="4752528"/>
          </a:xfrm>
          <a:prstGeom prst="rect">
            <a:avLst/>
          </a:prstGeom>
          <a:ln>
            <a:solidFill>
              <a:srgbClr val="080808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976764" y="2724734"/>
            <a:ext cx="6868843" cy="120032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“Being at the crossroads between arts, business and technology, cultural and creative sectors are in a strategic position to trigger spill-overs in other industries. […] More generally, </a:t>
            </a:r>
            <a:r>
              <a:rPr lang="en-US" b="1" i="1" dirty="0"/>
              <a:t>these sectors have an impact on innovation in other industries</a:t>
            </a:r>
            <a:r>
              <a:rPr lang="en-US" dirty="0"/>
              <a:t>.”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2597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540000" y="1241476"/>
            <a:ext cx="8334000" cy="44917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dirty="0">
                <a:sym typeface="Wingdings" panose="05000000000000000000" pitchFamily="2" charset="2"/>
              </a:rPr>
              <a:t>Positive relationship between the presence of artists and innovation – </a:t>
            </a:r>
            <a:r>
              <a:rPr lang="en-US" b="1" dirty="0">
                <a:sym typeface="Wingdings" panose="05000000000000000000" pitchFamily="2" charset="2"/>
              </a:rPr>
              <a:t>2 ‘assumed’ channels</a:t>
            </a:r>
            <a:r>
              <a:rPr lang="en-US" dirty="0">
                <a:sym typeface="Wingdings" panose="05000000000000000000" pitchFamily="2" charset="2"/>
              </a:rPr>
              <a:t>: </a:t>
            </a:r>
          </a:p>
          <a:p>
            <a:pPr marL="0" lv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Locational factor attracting high-skilled workers (‘Bohemian Index’ – </a:t>
            </a:r>
            <a:r>
              <a:rPr lang="en-US" sz="1800" dirty="0">
                <a:sym typeface="Wingdings" panose="05000000000000000000" pitchFamily="2" charset="2"/>
              </a:rPr>
              <a:t>Florida, 2002</a:t>
            </a:r>
            <a:r>
              <a:rPr lang="en-US" dirty="0">
                <a:sym typeface="Wingdings" panose="05000000000000000000" pitchFamily="2" charset="2"/>
              </a:rPr>
              <a:t>) – in line with the literature explaining the demand for cities in terms of access to amenities and consumption externalities (</a:t>
            </a:r>
            <a:r>
              <a:rPr lang="en-US" sz="1800" dirty="0" err="1">
                <a:sym typeface="Wingdings" panose="05000000000000000000" pitchFamily="2" charset="2"/>
              </a:rPr>
              <a:t>Glaeser</a:t>
            </a:r>
            <a:r>
              <a:rPr lang="en-US" sz="1800" dirty="0">
                <a:sym typeface="Wingdings" panose="05000000000000000000" pitchFamily="2" charset="2"/>
              </a:rPr>
              <a:t> et al., 2001; Clark et al., 2002; Shapiro, 2006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marL="457200" lvl="0" indent="-457200">
              <a:buFont typeface="+mj-lt"/>
              <a:buAutoNum type="arabicPeriod"/>
            </a:pPr>
            <a:endParaRPr lang="en-US" dirty="0">
              <a:sym typeface="Wingdings" panose="05000000000000000000" pitchFamily="2" charset="2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Spillover effects to other industries and sectors – generation of novel ideas and novel </a:t>
            </a:r>
            <a:r>
              <a:rPr lang="en-US" dirty="0" err="1">
                <a:sym typeface="Wingdings" panose="05000000000000000000" pitchFamily="2" charset="2"/>
              </a:rPr>
              <a:t>recombinations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sz="1800" dirty="0">
                <a:sym typeface="Wingdings" panose="05000000000000000000" pitchFamily="2" charset="2"/>
              </a:rPr>
              <a:t>Florida, 2002; Knudsen and Florida, 2006</a:t>
            </a:r>
            <a:r>
              <a:rPr lang="en-US" dirty="0">
                <a:sym typeface="Wingdings" panose="05000000000000000000" pitchFamily="2" charset="2"/>
              </a:rPr>
              <a:t>) </a:t>
            </a:r>
          </a:p>
          <a:p>
            <a:pPr marL="0" lv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40000" y="3114820"/>
            <a:ext cx="8334000" cy="419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540000" y="3032428"/>
            <a:ext cx="8338628" cy="33843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endParaRPr lang="en-US" sz="20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8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3401362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349998"/>
            <a:ext cx="7992440" cy="4815305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2000" i="1" dirty="0"/>
              <a:t>“It’s in Apple’s DNA that technology alone is not enough. It's technology married with liberal arts, married with the humanities, that yields the results that make our hearts sing”</a:t>
            </a:r>
          </a:p>
          <a:p>
            <a:pPr marL="0" indent="0" algn="ctr">
              <a:buNone/>
            </a:pPr>
            <a:r>
              <a:rPr lang="en-US" sz="1800" i="1" dirty="0"/>
              <a:t>(Steve Jobs, Presentation of the iPad 2, March 2010)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44" y="1349999"/>
            <a:ext cx="6618312" cy="3309156"/>
          </a:xfrm>
          <a:prstGeom prst="rect">
            <a:avLst/>
          </a:prstGeom>
        </p:spPr>
      </p:pic>
      <p:sp>
        <p:nvSpPr>
          <p:cNvPr id="5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87788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33975"/>
            <a:ext cx="8334000" cy="4743297"/>
          </a:xfrm>
        </p:spPr>
        <p:txBody>
          <a:bodyPr/>
          <a:lstStyle/>
          <a:p>
            <a:pPr marL="0" indent="0" algn="ctr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sz="2000" dirty="0">
                <a:sym typeface="Wingdings" panose="05000000000000000000" pitchFamily="2" charset="2"/>
              </a:rPr>
              <a:t>“</a:t>
            </a:r>
            <a:endParaRPr lang="en-US" sz="10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477817" cy="38866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3608" y="1846565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1984 </a:t>
            </a:r>
          </a:p>
          <a:p>
            <a:pPr algn="ct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nl-BE" dirty="0"/>
              <a:t>Macintosh</a:t>
            </a:r>
            <a:endParaRPr lang="nl-BE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483368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33975"/>
            <a:ext cx="8334000" cy="4743297"/>
          </a:xfrm>
        </p:spPr>
        <p:txBody>
          <a:bodyPr/>
          <a:lstStyle/>
          <a:p>
            <a:pPr marL="0" indent="0" algn="ctr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sz="2000" dirty="0">
                <a:sym typeface="Wingdings" panose="05000000000000000000" pitchFamily="2" charset="2"/>
              </a:rPr>
              <a:t>“</a:t>
            </a:r>
            <a:endParaRPr lang="en-US" sz="10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88" y="1133975"/>
            <a:ext cx="6588224" cy="476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3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5256584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i="1" dirty="0"/>
              <a:t>“</a:t>
            </a:r>
            <a:r>
              <a:rPr lang="en-US" sz="1800" dirty="0"/>
              <a:t>I was living in Palo Alto, welding a life-size razorback hog for a museum in Hot Springs, Arkansas, because I had been really interested in sculpture. </a:t>
            </a:r>
            <a:r>
              <a:rPr lang="en-US" sz="1800" u="sng" dirty="0"/>
              <a:t>This has more to do with me than with the Mac-- but I had thought my ideal life would be to make art full-time.</a:t>
            </a:r>
            <a:r>
              <a:rPr lang="en-US" sz="1800" dirty="0"/>
              <a:t> I had the chance to do that with this commission, and I really enjoyed making this sculpture; but it was kind of solitary, so it was interesting for me to segue from that to working at Apple. I liked a lot of the people, and it was a great project, and it was great to be part of the Macintosh effort</a:t>
            </a:r>
            <a:r>
              <a:rPr lang="en-US" sz="1800" i="1" dirty="0"/>
              <a:t>”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/>
              <a:t>Interview with Susan </a:t>
            </a:r>
            <a:r>
              <a:rPr lang="en-US" sz="1400" dirty="0" err="1"/>
              <a:t>Kare</a:t>
            </a:r>
            <a:r>
              <a:rPr lang="en-US" sz="1400" dirty="0"/>
              <a:t> (‘Making the Macintosh’, Stanford University)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dirty="0"/>
          </a:p>
          <a:p>
            <a:pPr marL="0" indent="0" algn="ctr">
              <a:spcBef>
                <a:spcPts val="0"/>
              </a:spcBef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093" y="1088740"/>
            <a:ext cx="4621679" cy="28083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37" y="1335190"/>
            <a:ext cx="3490763" cy="2140677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572000" y="182226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1984 </a:t>
            </a:r>
          </a:p>
          <a:p>
            <a:pPr algn="ct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nl-BE" dirty="0"/>
              <a:t>Macintosh</a:t>
            </a:r>
            <a:endParaRPr lang="nl-BE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1878607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Design-driven / ‘Aesthetic’ Innovation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02382"/>
            <a:ext cx="2143125" cy="214312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8" y="3600400"/>
            <a:ext cx="1988840" cy="19888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354070"/>
            <a:ext cx="4525547" cy="42484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945" y="2620067"/>
            <a:ext cx="3140055" cy="18170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99792" y="5877272"/>
            <a:ext cx="3304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Verganti</a:t>
            </a:r>
            <a:r>
              <a:rPr lang="en-US" dirty="0"/>
              <a:t>, 2006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39806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179512" y="1241477"/>
            <a:ext cx="8694488" cy="15302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Qualitative studies: 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Spillover effects resulting in better products and services in non-artistic industries 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err="1">
                <a:sym typeface="Wingdings" panose="05000000000000000000" pitchFamily="2" charset="2"/>
              </a:rPr>
              <a:t>Markusen</a:t>
            </a:r>
            <a:r>
              <a:rPr lang="en-US" sz="1400" dirty="0">
                <a:sym typeface="Wingdings" panose="05000000000000000000" pitchFamily="2" charset="2"/>
              </a:rPr>
              <a:t> &amp; Schrock, 2006; </a:t>
            </a:r>
            <a:r>
              <a:rPr lang="en-US" sz="1400" dirty="0" err="1">
                <a:sym typeface="Wingdings" panose="05000000000000000000" pitchFamily="2" charset="2"/>
              </a:rPr>
              <a:t>Stolarick</a:t>
            </a:r>
            <a:r>
              <a:rPr lang="en-US" sz="1400" dirty="0">
                <a:sym typeface="Wingdings" panose="05000000000000000000" pitchFamily="2" charset="2"/>
              </a:rPr>
              <a:t> &amp; Florida, 2006; </a:t>
            </a:r>
            <a:r>
              <a:rPr lang="en-US" sz="1400" dirty="0" err="1">
                <a:sym typeface="Wingdings" panose="05000000000000000000" pitchFamily="2" charset="2"/>
              </a:rPr>
              <a:t>Currid</a:t>
            </a:r>
            <a:r>
              <a:rPr lang="en-US" sz="1400" dirty="0">
                <a:sym typeface="Wingdings" panose="05000000000000000000" pitchFamily="2" charset="2"/>
              </a:rPr>
              <a:t>, 2006, 2007; </a:t>
            </a:r>
            <a:r>
              <a:rPr lang="en-US" sz="1400" dirty="0" err="1">
                <a:sym typeface="Wingdings" panose="05000000000000000000" pitchFamily="2" charset="2"/>
              </a:rPr>
              <a:t>Verganti</a:t>
            </a:r>
            <a:r>
              <a:rPr lang="en-US" sz="1400" dirty="0">
                <a:sym typeface="Wingdings" panose="05000000000000000000" pitchFamily="2" charset="2"/>
              </a:rPr>
              <a:t>, 2006, 2008; </a:t>
            </a:r>
            <a:r>
              <a:rPr lang="en-US" sz="1400" dirty="0" err="1">
                <a:sym typeface="Wingdings" panose="05000000000000000000" pitchFamily="2" charset="2"/>
              </a:rPr>
              <a:t>Dell’Era</a:t>
            </a:r>
            <a:r>
              <a:rPr lang="en-US" sz="1400" dirty="0">
                <a:sym typeface="Wingdings" panose="05000000000000000000" pitchFamily="2" charset="2"/>
              </a:rPr>
              <a:t> &amp; </a:t>
            </a:r>
            <a:r>
              <a:rPr lang="en-US" sz="1400" dirty="0" err="1">
                <a:sym typeface="Wingdings" panose="05000000000000000000" pitchFamily="2" charset="2"/>
              </a:rPr>
              <a:t>Verganti</a:t>
            </a:r>
            <a:r>
              <a:rPr lang="en-US" sz="1400" dirty="0">
                <a:sym typeface="Wingdings" panose="05000000000000000000" pitchFamily="2" charset="2"/>
              </a:rPr>
              <a:t>, 2010; </a:t>
            </a:r>
            <a:r>
              <a:rPr lang="en-US" sz="1400" dirty="0" err="1">
                <a:sym typeface="Wingdings" panose="05000000000000000000" pitchFamily="2" charset="2"/>
              </a:rPr>
              <a:t>Rindova</a:t>
            </a:r>
            <a:r>
              <a:rPr lang="en-US" sz="1400" dirty="0">
                <a:sym typeface="Wingdings" panose="05000000000000000000" pitchFamily="2" charset="2"/>
              </a:rPr>
              <a:t> et al. 2011)</a:t>
            </a:r>
          </a:p>
          <a:p>
            <a:pPr>
              <a:buFontTx/>
              <a:buChar char="-"/>
            </a:pPr>
            <a:endParaRPr lang="en-US" sz="1800" dirty="0">
              <a:sym typeface="Wingdings" panose="05000000000000000000" pitchFamily="2" charset="2"/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40000" y="3114820"/>
            <a:ext cx="8334000" cy="419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540000" y="980728"/>
            <a:ext cx="8334000" cy="7964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Tx/>
              <a:buChar char="-"/>
            </a:pPr>
            <a:endParaRPr lang="en-US" dirty="0">
              <a:sym typeface="Wingdings" panose="05000000000000000000" pitchFamily="2" charset="2"/>
            </a:endParaRPr>
          </a:p>
          <a:p>
            <a:pPr marL="0" lvl="0" indent="0" algn="ctr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251520" y="2636912"/>
            <a:ext cx="8338628" cy="33843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Quantitative analyses :</a:t>
            </a:r>
          </a:p>
          <a:p>
            <a:pPr lvl="1">
              <a:spcBef>
                <a:spcPts val="600"/>
              </a:spcBef>
              <a:buClr>
                <a:srgbClr val="00B05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1800" dirty="0">
                <a:sym typeface="Wingdings" panose="05000000000000000000" pitchFamily="2" charset="2"/>
              </a:rPr>
              <a:t>Locational factor: Presence of Creative Core/Creative professionals 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err="1">
                <a:sym typeface="Wingdings" panose="05000000000000000000" pitchFamily="2" charset="2"/>
              </a:rPr>
              <a:t>Boschma</a:t>
            </a:r>
            <a:r>
              <a:rPr lang="en-US" sz="1400" dirty="0">
                <a:sym typeface="Wingdings" panose="05000000000000000000" pitchFamily="2" charset="2"/>
              </a:rPr>
              <a:t> &amp; Fritsch, 2009; Knudsen et al., 2008; Nelson et al., 2015) </a:t>
            </a:r>
            <a:r>
              <a:rPr lang="en-US" sz="1800" dirty="0">
                <a:sym typeface="Wingdings" panose="05000000000000000000" pitchFamily="2" charset="2"/>
              </a:rPr>
              <a:t>– positive correlation with the presence of bohemians (Florida’s Bohemian Index)</a:t>
            </a:r>
            <a:endParaRPr lang="en-US" sz="18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  <a:buClr>
                <a:srgbClr val="FF99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1800" dirty="0">
                <a:sym typeface="Wingdings" panose="05000000000000000000" pitchFamily="2" charset="2"/>
              </a:rPr>
              <a:t>Employment growth 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err="1">
                <a:sym typeface="Wingdings" panose="05000000000000000000" pitchFamily="2" charset="2"/>
              </a:rPr>
              <a:t>Polese</a:t>
            </a:r>
            <a:r>
              <a:rPr lang="en-US" sz="1400" dirty="0">
                <a:sym typeface="Wingdings" panose="05000000000000000000" pitchFamily="2" charset="2"/>
              </a:rPr>
              <a:t>, 2012; </a:t>
            </a:r>
            <a:r>
              <a:rPr lang="en-US" sz="1400" dirty="0" err="1">
                <a:sym typeface="Wingdings" panose="05000000000000000000" pitchFamily="2" charset="2"/>
              </a:rPr>
              <a:t>Boschma</a:t>
            </a:r>
            <a:r>
              <a:rPr lang="en-US" sz="1400" dirty="0">
                <a:sym typeface="Wingdings" panose="05000000000000000000" pitchFamily="2" charset="2"/>
              </a:rPr>
              <a:t> &amp; Fritsch, 2009; </a:t>
            </a:r>
            <a:r>
              <a:rPr lang="en-US" sz="1400" dirty="0" err="1">
                <a:sym typeface="Wingdings" panose="05000000000000000000" pitchFamily="2" charset="2"/>
              </a:rPr>
              <a:t>Tiruneh</a:t>
            </a:r>
            <a:r>
              <a:rPr lang="en-US" sz="1400" dirty="0">
                <a:sym typeface="Wingdings" panose="05000000000000000000" pitchFamily="2" charset="2"/>
              </a:rPr>
              <a:t> et al., 2021) </a:t>
            </a:r>
            <a:r>
              <a:rPr lang="en-US" sz="1800" dirty="0">
                <a:sym typeface="Wingdings" panose="05000000000000000000" pitchFamily="2" charset="2"/>
              </a:rPr>
              <a:t>– mixed results </a:t>
            </a:r>
            <a:endParaRPr lang="en-US" sz="1800" dirty="0">
              <a:solidFill>
                <a:srgbClr val="FF9900"/>
              </a:solidFill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X"/>
            </a:pPr>
            <a:r>
              <a:rPr lang="en-US" sz="1800" dirty="0">
                <a:sym typeface="Wingdings" panose="05000000000000000000" pitchFamily="2" charset="2"/>
              </a:rPr>
              <a:t>TFP 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err="1">
                <a:sym typeface="Wingdings" panose="05000000000000000000" pitchFamily="2" charset="2"/>
              </a:rPr>
              <a:t>Marrocu</a:t>
            </a:r>
            <a:r>
              <a:rPr lang="en-US" sz="1400" dirty="0">
                <a:sym typeface="Wingdings" panose="05000000000000000000" pitchFamily="2" charset="2"/>
              </a:rPr>
              <a:t> &amp; </a:t>
            </a:r>
            <a:r>
              <a:rPr lang="en-US" sz="1400" dirty="0" err="1">
                <a:sym typeface="Wingdings" panose="05000000000000000000" pitchFamily="2" charset="2"/>
              </a:rPr>
              <a:t>Paci</a:t>
            </a:r>
            <a:r>
              <a:rPr lang="en-US" sz="1400" dirty="0">
                <a:sym typeface="Wingdings" panose="05000000000000000000" pitchFamily="2" charset="2"/>
              </a:rPr>
              <a:t>, 2012) </a:t>
            </a:r>
            <a:r>
              <a:rPr lang="en-US" sz="1800" dirty="0">
                <a:sym typeface="Wingdings" panose="05000000000000000000" pitchFamily="2" charset="2"/>
              </a:rPr>
              <a:t>– no effect of bohemians</a:t>
            </a:r>
          </a:p>
          <a:p>
            <a:pPr lvl="1">
              <a:spcBef>
                <a:spcPts val="6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X"/>
            </a:pPr>
            <a:r>
              <a:rPr lang="en-US" sz="1800" dirty="0">
                <a:sym typeface="Wingdings" panose="05000000000000000000" pitchFamily="2" charset="2"/>
              </a:rPr>
              <a:t>GDP per capita 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err="1">
                <a:sym typeface="Wingdings" panose="05000000000000000000" pitchFamily="2" charset="2"/>
              </a:rPr>
              <a:t>Tiruneh</a:t>
            </a:r>
            <a:r>
              <a:rPr lang="en-US" sz="1400" dirty="0">
                <a:sym typeface="Wingdings" panose="05000000000000000000" pitchFamily="2" charset="2"/>
              </a:rPr>
              <a:t> et al. 2021) </a:t>
            </a:r>
            <a:r>
              <a:rPr lang="en-US" sz="1800" dirty="0">
                <a:sym typeface="Wingdings" panose="05000000000000000000" pitchFamily="2" charset="2"/>
              </a:rPr>
              <a:t>– negative and significant effect of bohemians </a:t>
            </a:r>
          </a:p>
          <a:p>
            <a:pPr lvl="1">
              <a:spcBef>
                <a:spcPts val="600"/>
              </a:spcBef>
              <a:buClr>
                <a:srgbClr val="FF0000"/>
              </a:buClr>
              <a:buSzPct val="100000"/>
              <a:buFont typeface="Arial" panose="020B0604020202020204" pitchFamily="34" charset="0"/>
              <a:buChar char="X"/>
            </a:pPr>
            <a:r>
              <a:rPr lang="en-US" sz="1800" b="1" dirty="0">
                <a:sym typeface="Wingdings" panose="05000000000000000000" pitchFamily="2" charset="2"/>
              </a:rPr>
              <a:t>Innovation (patenting activity)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err="1">
                <a:sym typeface="Wingdings" panose="05000000000000000000" pitchFamily="2" charset="2"/>
              </a:rPr>
              <a:t>Boschma</a:t>
            </a:r>
            <a:r>
              <a:rPr lang="en-US" sz="1400" dirty="0">
                <a:sym typeface="Wingdings" panose="05000000000000000000" pitchFamily="2" charset="2"/>
              </a:rPr>
              <a:t> &amp; Fritsch, 2009; Knudsen et al., 2008)</a:t>
            </a:r>
            <a:r>
              <a:rPr lang="en-US" sz="1800" dirty="0">
                <a:sym typeface="Wingdings" panose="05000000000000000000" pitchFamily="2" charset="2"/>
              </a:rPr>
              <a:t> – </a:t>
            </a:r>
            <a:r>
              <a:rPr lang="en-US" sz="1800" b="1" dirty="0">
                <a:sym typeface="Wingdings" panose="05000000000000000000" pitchFamily="2" charset="2"/>
              </a:rPr>
              <a:t>no effect of bohemians </a:t>
            </a:r>
            <a:endParaRPr lang="en-US" sz="18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9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974252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96752"/>
            <a:ext cx="8334000" cy="4311249"/>
          </a:xfrm>
        </p:spPr>
        <p:txBody>
          <a:bodyPr/>
          <a:lstStyle/>
          <a:p>
            <a:pPr marL="0" indent="0">
              <a:buNone/>
            </a:pPr>
            <a:endParaRPr lang="en-US" sz="1000" dirty="0">
              <a:sym typeface="Wingdings" panose="05000000000000000000" pitchFamily="2" charset="2"/>
            </a:endParaRPr>
          </a:p>
          <a:p>
            <a:pPr lvl="0"/>
            <a:endParaRPr lang="en-US" sz="2000" dirty="0"/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</p:txBody>
      </p:sp>
      <p:sp>
        <p:nvSpPr>
          <p:cNvPr id="5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Towards a more encompassing view on innovation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CD6BE85E-2855-4531-B8B5-FD6D37C211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7"/>
          <a:stretch/>
        </p:blipFill>
        <p:spPr>
          <a:xfrm>
            <a:off x="5112398" y="848046"/>
            <a:ext cx="4031602" cy="5029226"/>
          </a:xfrm>
          <a:prstGeom prst="rect">
            <a:avLst/>
          </a:prstGeom>
        </p:spPr>
      </p:pic>
      <p:sp>
        <p:nvSpPr>
          <p:cNvPr id="4" name="Content Placeholder 1"/>
          <p:cNvSpPr txBox="1">
            <a:spLocks/>
          </p:cNvSpPr>
          <p:nvPr/>
        </p:nvSpPr>
        <p:spPr>
          <a:xfrm>
            <a:off x="540000" y="1052736"/>
            <a:ext cx="4536056" cy="52565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ym typeface="Wingdings" panose="05000000000000000000" pitchFamily="2" charset="2"/>
              </a:rPr>
              <a:t>Patents</a:t>
            </a:r>
            <a:r>
              <a:rPr lang="en-US" sz="1800" dirty="0">
                <a:sym typeface="Wingdings" panose="05000000000000000000" pitchFamily="2" charset="2"/>
              </a:rPr>
              <a:t> and patent statistics are the most widely used indicator of (</a:t>
            </a:r>
            <a:r>
              <a:rPr lang="en-US" sz="1800" b="1" dirty="0">
                <a:sym typeface="Wingdings" panose="05000000000000000000" pitchFamily="2" charset="2"/>
              </a:rPr>
              <a:t>technological</a:t>
            </a:r>
            <a:r>
              <a:rPr lang="en-US" sz="1800" dirty="0">
                <a:sym typeface="Wingdings" panose="05000000000000000000" pitchFamily="2" charset="2"/>
              </a:rPr>
              <a:t>) </a:t>
            </a:r>
            <a:r>
              <a:rPr lang="en-US" sz="1800" b="1" dirty="0">
                <a:sym typeface="Wingdings" panose="05000000000000000000" pitchFamily="2" charset="2"/>
              </a:rPr>
              <a:t>innovation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Advantages:</a:t>
            </a:r>
          </a:p>
          <a:p>
            <a:r>
              <a:rPr lang="en-US" sz="1600" dirty="0">
                <a:sym typeface="Wingdings" panose="05000000000000000000" pitchFamily="2" charset="2"/>
              </a:rPr>
              <a:t>Close relationship with ‘successful’ R&amp;D</a:t>
            </a:r>
          </a:p>
          <a:p>
            <a:r>
              <a:rPr lang="en-US" sz="1600" dirty="0">
                <a:sym typeface="Wingdings" panose="05000000000000000000" pitchFamily="2" charset="2"/>
              </a:rPr>
              <a:t>Broad accessibility </a:t>
            </a:r>
          </a:p>
          <a:p>
            <a:r>
              <a:rPr lang="en-US" sz="1600" dirty="0">
                <a:sym typeface="Wingdings" panose="05000000000000000000" pitchFamily="2" charset="2"/>
              </a:rPr>
              <a:t>Detailed information on timing of innovation, inventor(s), applicant(s), citations, technology classes</a:t>
            </a:r>
          </a:p>
          <a:p>
            <a:pPr marL="0" indent="0"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Limitations:</a:t>
            </a:r>
          </a:p>
          <a:p>
            <a:r>
              <a:rPr lang="en-US" sz="1600" dirty="0">
                <a:sym typeface="Wingdings" panose="05000000000000000000" pitchFamily="2" charset="2"/>
              </a:rPr>
              <a:t>Not all inventions are patented/patentable</a:t>
            </a:r>
          </a:p>
          <a:p>
            <a:r>
              <a:rPr lang="en-US" sz="1600" dirty="0">
                <a:sym typeface="Wingdings" panose="05000000000000000000" pitchFamily="2" charset="2"/>
              </a:rPr>
              <a:t>Patents vary greatly in value (hence look at citations, litigations, etc.)</a:t>
            </a:r>
          </a:p>
          <a:p>
            <a:r>
              <a:rPr lang="en-US" sz="1600" dirty="0">
                <a:sym typeface="Wingdings" panose="05000000000000000000" pitchFamily="2" charset="2"/>
              </a:rPr>
              <a:t>Companies and industries and even geographies vary in their propensity to patent </a:t>
            </a: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Font typeface="Arial" pitchFamily="34" charset="0"/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7394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96752"/>
            <a:ext cx="8334000" cy="4311249"/>
          </a:xfrm>
        </p:spPr>
        <p:txBody>
          <a:bodyPr/>
          <a:lstStyle/>
          <a:p>
            <a:pPr marL="0" indent="0">
              <a:buNone/>
            </a:pPr>
            <a:endParaRPr lang="en-US" sz="1000" dirty="0">
              <a:sym typeface="Wingdings" panose="05000000000000000000" pitchFamily="2" charset="2"/>
            </a:endParaRPr>
          </a:p>
          <a:p>
            <a:pPr lvl="0"/>
            <a:endParaRPr lang="en-US" sz="2000" dirty="0"/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40000" y="1052736"/>
            <a:ext cx="8334000" cy="39604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spcBef>
                <a:spcPts val="580"/>
              </a:spcBef>
              <a:buSzPct val="110000"/>
              <a:buFont typeface="Arial" pitchFamily="34" charset="0"/>
              <a:buChar char="•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360363" algn="l" defTabSz="914400" rtl="0" eaLnBrk="1" latinLnBrk="0" hangingPunct="1">
              <a:spcBef>
                <a:spcPts val="580"/>
              </a:spcBef>
              <a:buSzPct val="75000"/>
              <a:buFont typeface="Courier New" pitchFamily="49" charset="0"/>
              <a:buChar char="o"/>
              <a:defRPr sz="24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90000" indent="-2700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68400" indent="-180000" algn="l" defTabSz="914400" rtl="0" eaLnBrk="1" latinLnBrk="0" hangingPunct="1">
              <a:spcBef>
                <a:spcPts val="380"/>
              </a:spcBef>
              <a:buSzPct val="80000"/>
              <a:buFont typeface="Arial" pitchFamily="34" charset="0"/>
              <a:buChar char="•"/>
              <a:defRPr sz="1600" kern="120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38263" indent="-179388" algn="l" defTabSz="914400" rtl="0" eaLnBrk="1" latinLnBrk="0" hangingPunct="1">
              <a:spcBef>
                <a:spcPts val="380"/>
              </a:spcBef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ym typeface="Wingdings" panose="05000000000000000000" pitchFamily="2" charset="2"/>
              </a:rPr>
              <a:t>Patents are unlikely to be the best indicator of innovative activity of a more aesthetic nature (which rely on a more ‘symbolic’ knowledge base)</a:t>
            </a: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200" b="1" dirty="0">
                <a:sym typeface="Wingdings" panose="05000000000000000000" pitchFamily="2" charset="2"/>
              </a:rPr>
              <a:t>Design rights </a:t>
            </a:r>
            <a:r>
              <a:rPr lang="en-US" sz="2200" dirty="0">
                <a:sym typeface="Wingdings" panose="05000000000000000000" pitchFamily="2" charset="2"/>
              </a:rPr>
              <a:t>have been advanced to complement patents to arrive at a more comprehensive view on innovation (Chan et al., 2017; </a:t>
            </a:r>
            <a:r>
              <a:rPr lang="en-US" sz="2200" dirty="0" err="1">
                <a:sym typeface="Wingdings" panose="05000000000000000000" pitchFamily="2" charset="2"/>
              </a:rPr>
              <a:t>Filitz</a:t>
            </a:r>
            <a:r>
              <a:rPr lang="en-US" sz="2200" dirty="0">
                <a:sym typeface="Wingdings" panose="05000000000000000000" pitchFamily="2" charset="2"/>
              </a:rPr>
              <a:t> et al., 2015; </a:t>
            </a:r>
            <a:r>
              <a:rPr lang="en-US" sz="2200" dirty="0" err="1">
                <a:sym typeface="Wingdings" panose="05000000000000000000" pitchFamily="2" charset="2"/>
              </a:rPr>
              <a:t>Rubera</a:t>
            </a:r>
            <a:r>
              <a:rPr lang="en-US" sz="2200" dirty="0">
                <a:sym typeface="Wingdings" panose="05000000000000000000" pitchFamily="2" charset="2"/>
              </a:rPr>
              <a:t> &amp; </a:t>
            </a:r>
            <a:r>
              <a:rPr lang="en-US" sz="2200" dirty="0" err="1">
                <a:sym typeface="Wingdings" panose="05000000000000000000" pitchFamily="2" charset="2"/>
              </a:rPr>
              <a:t>Droge</a:t>
            </a:r>
            <a:r>
              <a:rPr lang="en-US" sz="2200" dirty="0">
                <a:sym typeface="Wingdings" panose="05000000000000000000" pitchFamily="2" charset="2"/>
              </a:rPr>
              <a:t>, 2013; </a:t>
            </a:r>
            <a:r>
              <a:rPr lang="en-US" sz="2200" dirty="0" err="1">
                <a:sym typeface="Wingdings" panose="05000000000000000000" pitchFamily="2" charset="2"/>
              </a:rPr>
              <a:t>Alcaide-Marzal</a:t>
            </a:r>
            <a:r>
              <a:rPr lang="en-US" sz="2200" dirty="0">
                <a:sym typeface="Wingdings" panose="05000000000000000000" pitchFamily="2" charset="2"/>
              </a:rPr>
              <a:t> &amp; </a:t>
            </a:r>
            <a:r>
              <a:rPr lang="en-US" sz="2200" dirty="0" err="1">
                <a:sym typeface="Wingdings" panose="05000000000000000000" pitchFamily="2" charset="2"/>
              </a:rPr>
              <a:t>Tortajada</a:t>
            </a:r>
            <a:r>
              <a:rPr lang="en-US" sz="2200" dirty="0">
                <a:sym typeface="Wingdings" panose="05000000000000000000" pitchFamily="2" charset="2"/>
              </a:rPr>
              <a:t>-Esparza, 2007) (without claiming a full/comprehensive picture) </a:t>
            </a:r>
          </a:p>
          <a:p>
            <a:pPr marL="0" indent="0">
              <a:buFont typeface="Arial" pitchFamily="34" charset="0"/>
              <a:buNone/>
            </a:pPr>
            <a:endParaRPr lang="en-US" sz="2200" dirty="0">
              <a:sym typeface="Wingdings" panose="05000000000000000000" pitchFamily="2" charset="2"/>
            </a:endParaRPr>
          </a:p>
        </p:txBody>
      </p:sp>
      <p:sp>
        <p:nvSpPr>
          <p:cNvPr id="5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Towards a more encompassing view on innovation</a:t>
            </a:r>
          </a:p>
        </p:txBody>
      </p:sp>
    </p:spTree>
    <p:extLst>
      <p:ext uri="{BB962C8B-B14F-4D97-AF65-F5344CB8AC3E}">
        <p14:creationId xmlns:p14="http://schemas.microsoft.com/office/powerpoint/2010/main" val="3632234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196752"/>
            <a:ext cx="4536504" cy="4815305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i="1" dirty="0"/>
              <a:t>“The iMac G3 personal computer revolutionized the aesthetics of computers at the end of the 1990s and influenced the shapes and colors of all types of domestic electrical products.” </a:t>
            </a:r>
            <a:r>
              <a:rPr lang="en-US" sz="1800" dirty="0"/>
              <a:t>(V&amp;A Museum, London – item description)  </a:t>
            </a:r>
            <a:endParaRPr lang="nl-B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48905"/>
            <a:ext cx="2880320" cy="31683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24744"/>
            <a:ext cx="3384376" cy="4710129"/>
          </a:xfrm>
          <a:prstGeom prst="rect">
            <a:avLst/>
          </a:prstGeom>
        </p:spPr>
      </p:pic>
      <p:sp>
        <p:nvSpPr>
          <p:cNvPr id="6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1998 – iMac G3</a:t>
            </a:r>
          </a:p>
        </p:txBody>
      </p:sp>
    </p:spTree>
    <p:extLst>
      <p:ext uri="{BB962C8B-B14F-4D97-AF65-F5344CB8AC3E}">
        <p14:creationId xmlns:p14="http://schemas.microsoft.com/office/powerpoint/2010/main" val="3811476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349998"/>
            <a:ext cx="7992440" cy="4815305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62"/>
          <a:stretch/>
        </p:blipFill>
        <p:spPr>
          <a:xfrm>
            <a:off x="179512" y="332656"/>
            <a:ext cx="8622480" cy="13114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59173"/>
            <a:ext cx="2956649" cy="4167615"/>
          </a:xfrm>
          <a:prstGeom prst="rect">
            <a:avLst/>
          </a:prstGeom>
          <a:ln>
            <a:solidFill>
              <a:srgbClr val="080808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43103"/>
            <a:ext cx="2871986" cy="4183685"/>
          </a:xfrm>
          <a:prstGeom prst="rect">
            <a:avLst/>
          </a:prstGeom>
          <a:ln>
            <a:solidFill>
              <a:srgbClr val="080808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742889"/>
            <a:ext cx="2860729" cy="4185642"/>
          </a:xfrm>
          <a:prstGeom prst="rect">
            <a:avLst/>
          </a:prstGeom>
          <a:ln>
            <a:solidFill>
              <a:srgbClr val="080808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170" y="3068960"/>
            <a:ext cx="5118100" cy="1670050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29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96752"/>
            <a:ext cx="8334000" cy="4311249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ym typeface="Wingdings" panose="05000000000000000000" pitchFamily="2" charset="2"/>
              </a:rPr>
              <a:t>This paper: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</a:p>
          <a:p>
            <a:pPr marL="0" lvl="0" indent="0">
              <a:buNone/>
            </a:pPr>
            <a:r>
              <a:rPr lang="en-US" sz="2000" dirty="0"/>
              <a:t>Re-assessment of the contribution of artists to regional innovation</a:t>
            </a:r>
          </a:p>
          <a:p>
            <a:pPr marL="0" lvl="0" indent="0">
              <a:buNone/>
            </a:pPr>
            <a:endParaRPr lang="en-US" sz="2000" dirty="0"/>
          </a:p>
          <a:p>
            <a:pPr lvl="0"/>
            <a:r>
              <a:rPr lang="en-US" sz="2000" dirty="0"/>
              <a:t>Accounting for </a:t>
            </a:r>
            <a:r>
              <a:rPr lang="en-US" sz="2000" b="1" dirty="0"/>
              <a:t>different innovation types</a:t>
            </a:r>
            <a:r>
              <a:rPr lang="en-US" sz="2000" dirty="0"/>
              <a:t>: aesthetic innovation (Chan et el., 2017; </a:t>
            </a:r>
            <a:r>
              <a:rPr lang="en-US" sz="2000" dirty="0" err="1"/>
              <a:t>Filitz</a:t>
            </a:r>
            <a:r>
              <a:rPr lang="en-US" sz="2000" dirty="0"/>
              <a:t> et al., 2015; Eisenman, 2013; </a:t>
            </a:r>
            <a:r>
              <a:rPr lang="en-US" sz="2000" dirty="0" err="1"/>
              <a:t>Verganiti</a:t>
            </a:r>
            <a:r>
              <a:rPr lang="en-US" sz="2000" dirty="0"/>
              <a:t>, 2006; 2008) besides technological innovation;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Does aesthetic/design innovation contribute to </a:t>
            </a:r>
            <a:r>
              <a:rPr lang="en-US" sz="2000" b="1" dirty="0"/>
              <a:t>regional productivity</a:t>
            </a:r>
            <a:r>
              <a:rPr lang="en-US" sz="2000" dirty="0"/>
              <a:t>?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/>
              <a:t>Revisiting ‘creative class’ measures </a:t>
            </a:r>
            <a:r>
              <a:rPr lang="en-US" sz="2000" dirty="0"/>
              <a:t>(differential contribution of different professional groups) and </a:t>
            </a:r>
            <a:r>
              <a:rPr lang="en-US" sz="2000" b="1" dirty="0"/>
              <a:t>their contribution to </a:t>
            </a:r>
            <a:r>
              <a:rPr lang="en-US" sz="2000" dirty="0"/>
              <a:t>technological/aesthetic </a:t>
            </a:r>
            <a:r>
              <a:rPr lang="en-US" sz="2000" b="1" dirty="0"/>
              <a:t>innovation</a:t>
            </a:r>
          </a:p>
          <a:p>
            <a:pPr marL="0" lvl="0" indent="0">
              <a:buNone/>
            </a:pPr>
            <a:r>
              <a:rPr lang="en-US" sz="2000" dirty="0">
                <a:sym typeface="Wingdings" panose="05000000000000000000" pitchFamily="2" charset="2"/>
              </a:rPr>
              <a:t>	 concurrent effects of higher education, the creative class 		broadly defined as well as its artistic and scientific 	subcomponents</a:t>
            </a:r>
            <a:endParaRPr lang="en-US" sz="2000" dirty="0"/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Towards a more encompassing view on innovation</a:t>
            </a:r>
          </a:p>
        </p:txBody>
      </p:sp>
    </p:spTree>
    <p:extLst>
      <p:ext uri="{BB962C8B-B14F-4D97-AF65-F5344CB8AC3E}">
        <p14:creationId xmlns:p14="http://schemas.microsoft.com/office/powerpoint/2010/main" val="1914708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0578" y="1196752"/>
            <a:ext cx="8334000" cy="5040560"/>
          </a:xfrm>
        </p:spPr>
        <p:txBody>
          <a:bodyPr/>
          <a:lstStyle/>
          <a:p>
            <a:r>
              <a:rPr lang="en-US" sz="2200" dirty="0">
                <a:sym typeface="Wingdings" panose="05000000000000000000" pitchFamily="2" charset="2"/>
              </a:rPr>
              <a:t>Geography of innovation: importance of knowledge spillovers (</a:t>
            </a:r>
            <a:r>
              <a:rPr lang="en-US" sz="1800" dirty="0" err="1">
                <a:sym typeface="Wingdings" panose="05000000000000000000" pitchFamily="2" charset="2"/>
              </a:rPr>
              <a:t>Audretsch</a:t>
            </a:r>
            <a:r>
              <a:rPr lang="en-US" sz="1800" dirty="0">
                <a:sym typeface="Wingdings" panose="05000000000000000000" pitchFamily="2" charset="2"/>
              </a:rPr>
              <a:t> &amp; Feldman, 1996; Zoltan &amp; al., 2002; </a:t>
            </a:r>
            <a:r>
              <a:rPr lang="en-US" sz="1800" dirty="0" err="1">
                <a:sym typeface="Wingdings" panose="05000000000000000000" pitchFamily="2" charset="2"/>
              </a:rPr>
              <a:t>Acs</a:t>
            </a:r>
            <a:r>
              <a:rPr lang="en-US" sz="1800" dirty="0">
                <a:sym typeface="Wingdings" panose="05000000000000000000" pitchFamily="2" charset="2"/>
              </a:rPr>
              <a:t> &amp; </a:t>
            </a:r>
            <a:r>
              <a:rPr lang="en-US" sz="1800" dirty="0" err="1">
                <a:sym typeface="Wingdings" panose="05000000000000000000" pitchFamily="2" charset="2"/>
              </a:rPr>
              <a:t>Anselin</a:t>
            </a:r>
            <a:r>
              <a:rPr lang="en-US" sz="1800" dirty="0">
                <a:sym typeface="Wingdings" panose="05000000000000000000" pitchFamily="2" charset="2"/>
              </a:rPr>
              <a:t>, 2002; Feldman &amp; Florida, 1994; Jaffe, 1989; </a:t>
            </a:r>
            <a:r>
              <a:rPr lang="en-US" sz="1800" dirty="0" err="1">
                <a:sym typeface="Wingdings" panose="05000000000000000000" pitchFamily="2" charset="2"/>
              </a:rPr>
              <a:t>Acs</a:t>
            </a:r>
            <a:r>
              <a:rPr lang="en-US" sz="1800" dirty="0">
                <a:sym typeface="Wingdings" panose="05000000000000000000" pitchFamily="2" charset="2"/>
              </a:rPr>
              <a:t> et al., 1992</a:t>
            </a:r>
            <a:r>
              <a:rPr lang="en-US" sz="2200" dirty="0">
                <a:sym typeface="Wingdings" panose="05000000000000000000" pitchFamily="2" charset="2"/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en-US" sz="2200" dirty="0">
                <a:sym typeface="Wingdings" panose="05000000000000000000" pitchFamily="2" charset="2"/>
              </a:rPr>
              <a:t>Different innovation outputs will benefit from different knowledge inputs (embodied in different types of human capital)? </a:t>
            </a:r>
          </a:p>
          <a:p>
            <a:pPr lvl="1">
              <a:spcBef>
                <a:spcPts val="1200"/>
              </a:spcBef>
            </a:pPr>
            <a:r>
              <a:rPr lang="en-US" sz="2200" dirty="0">
                <a:sym typeface="Wingdings" panose="05000000000000000000" pitchFamily="2" charset="2"/>
              </a:rPr>
              <a:t>Education</a:t>
            </a:r>
          </a:p>
          <a:p>
            <a:pPr lvl="1">
              <a:spcBef>
                <a:spcPts val="1200"/>
              </a:spcBef>
            </a:pPr>
            <a:r>
              <a:rPr lang="en-US" sz="2200" dirty="0">
                <a:sym typeface="Wingdings" panose="05000000000000000000" pitchFamily="2" charset="2"/>
              </a:rPr>
              <a:t>Creative class</a:t>
            </a:r>
          </a:p>
          <a:p>
            <a:pPr lvl="1">
              <a:spcBef>
                <a:spcPts val="1200"/>
              </a:spcBef>
            </a:pPr>
            <a:r>
              <a:rPr lang="en-US" sz="2200" dirty="0">
                <a:sym typeface="Wingdings" panose="05000000000000000000" pitchFamily="2" charset="2"/>
              </a:rPr>
              <a:t>Which part of the creative class? </a:t>
            </a:r>
          </a:p>
          <a:p>
            <a:pPr marL="0" indent="0">
              <a:buNone/>
            </a:pPr>
            <a:endParaRPr lang="en-US" sz="1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800" dirty="0">
              <a:sym typeface="Wingdings" panose="05000000000000000000" pitchFamily="2" charset="2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Regional innovation determinants </a:t>
            </a:r>
          </a:p>
        </p:txBody>
      </p:sp>
    </p:spTree>
    <p:extLst>
      <p:ext uri="{BB962C8B-B14F-4D97-AF65-F5344CB8AC3E}">
        <p14:creationId xmlns:p14="http://schemas.microsoft.com/office/powerpoint/2010/main" val="1714556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0000" y="1349998"/>
                <a:ext cx="8334000" cy="474329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>
                    <a:latin typeface="+mn-lt"/>
                    <a:sym typeface="Wingdings" panose="05000000000000000000" pitchFamily="2" charset="2"/>
                  </a:rPr>
                  <a:t>Knowledge production function framework:</a:t>
                </a: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𝐼𝑛𝑛𝑜𝑣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B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𝐻𝐶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B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BE" dirty="0"/>
              </a:p>
              <a:p>
                <a:pPr marL="0" indent="0">
                  <a:buNone/>
                </a:pPr>
                <a:r>
                  <a:rPr lang="en-US" sz="1800" i="1" dirty="0" err="1">
                    <a:sym typeface="Wingdings" panose="05000000000000000000" pitchFamily="2" charset="2"/>
                  </a:rPr>
                  <a:t>Innov</a:t>
                </a:r>
                <a:r>
                  <a:rPr lang="en-US" sz="1800" i="1" dirty="0">
                    <a:sym typeface="Wingdings" panose="05000000000000000000" pitchFamily="2" charset="2"/>
                  </a:rPr>
                  <a:t> </a:t>
                </a:r>
                <a:r>
                  <a:rPr lang="en-US" sz="1800" dirty="0">
                    <a:sym typeface="Wingdings" panose="05000000000000000000" pitchFamily="2" charset="2"/>
                  </a:rPr>
                  <a:t>= Innovation output </a:t>
                </a:r>
              </a:p>
              <a:p>
                <a:pPr marL="0" indent="0">
                  <a:buNone/>
                </a:pPr>
                <a:r>
                  <a:rPr lang="en-US" sz="1800" i="1" dirty="0">
                    <a:sym typeface="Wingdings" panose="05000000000000000000" pitchFamily="2" charset="2"/>
                  </a:rPr>
                  <a:t>HC</a:t>
                </a:r>
                <a:r>
                  <a:rPr lang="en-US" sz="1800" dirty="0">
                    <a:sym typeface="Wingdings" panose="05000000000000000000" pitchFamily="2" charset="2"/>
                  </a:rPr>
                  <a:t> = Measures (subcomponents) of Human Capital </a:t>
                </a:r>
              </a:p>
              <a:p>
                <a:pPr marL="0" indent="0">
                  <a:buNone/>
                </a:pPr>
                <a:r>
                  <a:rPr lang="en-US" sz="1800" i="1" dirty="0">
                    <a:sym typeface="Wingdings" panose="05000000000000000000" pitchFamily="2" charset="2"/>
                  </a:rPr>
                  <a:t>Z</a:t>
                </a:r>
                <a:r>
                  <a:rPr lang="en-US" sz="1800" dirty="0">
                    <a:sym typeface="Wingdings" panose="05000000000000000000" pitchFamily="2" charset="2"/>
                  </a:rPr>
                  <a:t> = Control variables (R&amp;D expenditure, % employment in manufacturing (~economic specialization), population (~size of the region)</a:t>
                </a:r>
              </a:p>
              <a:p>
                <a:pPr marL="0" indent="0">
                  <a:buNone/>
                </a:pPr>
                <a:endParaRPr lang="en-US" sz="2000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0000" y="1349998"/>
                <a:ext cx="8334000" cy="4743297"/>
              </a:xfrm>
              <a:blipFill>
                <a:blip r:embed="rId3"/>
                <a:stretch>
                  <a:fillRect l="-2048" t="-1669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Regional innovation determinants </a:t>
            </a:r>
          </a:p>
        </p:txBody>
      </p:sp>
    </p:spTree>
    <p:extLst>
      <p:ext uri="{BB962C8B-B14F-4D97-AF65-F5344CB8AC3E}">
        <p14:creationId xmlns:p14="http://schemas.microsoft.com/office/powerpoint/2010/main" val="3477685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412776"/>
            <a:ext cx="8334000" cy="4896544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sym typeface="Wingdings" panose="05000000000000000000" pitchFamily="2" charset="2"/>
              </a:rPr>
              <a:t>Panel data on 186 NUTS 2 regions (EU15) from 2003 to 2011</a:t>
            </a: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200" b="1" dirty="0">
                <a:sym typeface="Wingdings" panose="05000000000000000000" pitchFamily="2" charset="2"/>
              </a:rPr>
              <a:t>Dependent variables: </a:t>
            </a:r>
          </a:p>
          <a:p>
            <a:pPr marL="0" indent="0">
              <a:buNone/>
            </a:pPr>
            <a:endParaRPr lang="en-US" sz="2200" b="1" dirty="0">
              <a:sym typeface="Wingdings" panose="05000000000000000000" pitchFamily="2" charset="2"/>
            </a:endParaRPr>
          </a:p>
          <a:p>
            <a:r>
              <a:rPr lang="en-US" sz="2200" dirty="0">
                <a:sym typeface="Wingdings" panose="05000000000000000000" pitchFamily="2" charset="2"/>
              </a:rPr>
              <a:t>GDP Growth/capita</a:t>
            </a:r>
          </a:p>
          <a:p>
            <a:pPr marL="0" indent="0">
              <a:buNone/>
            </a:pPr>
            <a:endParaRPr lang="en-US" sz="2200" b="1" dirty="0">
              <a:sym typeface="Wingdings" panose="05000000000000000000" pitchFamily="2" charset="2"/>
            </a:endParaRPr>
          </a:p>
          <a:p>
            <a:r>
              <a:rPr lang="en-US" sz="2200" dirty="0"/>
              <a:t>Number of patent applications filed annually at EPO per million inhabitants (</a:t>
            </a:r>
            <a:r>
              <a:rPr lang="en-US" sz="2200" b="1" i="1" dirty="0"/>
              <a:t>Patent</a:t>
            </a:r>
            <a:r>
              <a:rPr lang="en-US" sz="2200" dirty="0"/>
              <a:t>) (</a:t>
            </a:r>
            <a:r>
              <a:rPr lang="en-US" sz="1800" dirty="0"/>
              <a:t>Source: Eurostat regional statistics</a:t>
            </a:r>
            <a:r>
              <a:rPr lang="en-US" sz="2200" dirty="0"/>
              <a:t>)</a:t>
            </a:r>
          </a:p>
          <a:p>
            <a:endParaRPr lang="en-US" sz="2200" dirty="0"/>
          </a:p>
          <a:p>
            <a:r>
              <a:rPr lang="en-US" sz="2200" dirty="0"/>
              <a:t>Number of community design applications filed annually at EUIPO per million inhabitants (</a:t>
            </a:r>
            <a:r>
              <a:rPr lang="en-US" sz="2200" b="1" i="1" dirty="0"/>
              <a:t>Design</a:t>
            </a:r>
            <a:r>
              <a:rPr lang="en-US" sz="2200" dirty="0"/>
              <a:t>) (</a:t>
            </a:r>
            <a:r>
              <a:rPr lang="en-US" sz="1800" dirty="0"/>
              <a:t>Source: Eurostat regional statistics</a:t>
            </a:r>
            <a:r>
              <a:rPr lang="en-US" sz="2200" dirty="0"/>
              <a:t>)</a:t>
            </a:r>
          </a:p>
          <a:p>
            <a:pPr marL="0" indent="0">
              <a:buNone/>
            </a:pPr>
            <a:endParaRPr lang="en-US" sz="2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Regional innovation determinants: data</a:t>
            </a:r>
          </a:p>
        </p:txBody>
      </p:sp>
    </p:spTree>
    <p:extLst>
      <p:ext uri="{BB962C8B-B14F-4D97-AF65-F5344CB8AC3E}">
        <p14:creationId xmlns:p14="http://schemas.microsoft.com/office/powerpoint/2010/main" val="3748696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349999"/>
            <a:ext cx="8334000" cy="517534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ym typeface="Wingdings" panose="05000000000000000000" pitchFamily="2" charset="2"/>
              </a:rPr>
              <a:t>Independent variables:</a:t>
            </a:r>
          </a:p>
          <a:p>
            <a:pPr marL="0" indent="0">
              <a:buNone/>
            </a:pPr>
            <a:r>
              <a:rPr lang="en-US" sz="2000" dirty="0">
                <a:sym typeface="Wingdings" panose="05000000000000000000" pitchFamily="2" charset="2"/>
              </a:rPr>
              <a:t>Human capital components (International Standard Classification of Occupations – ISCO-codes</a:t>
            </a:r>
            <a:r>
              <a:rPr lang="en-US" sz="1800" dirty="0">
                <a:sym typeface="Wingdings" panose="05000000000000000000" pitchFamily="2" charset="2"/>
              </a:rPr>
              <a:t>) (Florida, 2000; </a:t>
            </a:r>
            <a:r>
              <a:rPr lang="en-US" sz="1800" dirty="0" err="1"/>
              <a:t>Boschma</a:t>
            </a:r>
            <a:r>
              <a:rPr lang="en-US" sz="1800" dirty="0"/>
              <a:t> &amp; Fritsch, 2009; </a:t>
            </a:r>
            <a:r>
              <a:rPr lang="en-US" sz="1800" dirty="0" err="1"/>
              <a:t>Marrocu</a:t>
            </a:r>
            <a:r>
              <a:rPr lang="en-US" sz="1800" dirty="0"/>
              <a:t> &amp; </a:t>
            </a:r>
            <a:r>
              <a:rPr lang="en-US" sz="1800" dirty="0" err="1"/>
              <a:t>Paci</a:t>
            </a:r>
            <a:r>
              <a:rPr lang="en-US" sz="1800" dirty="0"/>
              <a:t>, 2012) :</a:t>
            </a:r>
          </a:p>
          <a:p>
            <a:pPr marL="0" indent="0">
              <a:buNone/>
            </a:pPr>
            <a:endParaRPr lang="en-US" sz="2000" dirty="0"/>
          </a:p>
          <a:p>
            <a:pPr lvl="0"/>
            <a:r>
              <a:rPr lang="en-US" sz="2000" dirty="0"/>
              <a:t>% of highly educated population</a:t>
            </a:r>
          </a:p>
          <a:p>
            <a:pPr marL="360000" marR="0" lvl="0" indent="-36000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Pct val="110000"/>
              <a:buFont typeface="Arial" pitchFamily="34" charset="0"/>
              <a:buChar char="•"/>
              <a:tabLst/>
              <a:defRPr/>
            </a:pPr>
            <a:r>
              <a:rPr lang="en-US" sz="2000" dirty="0"/>
              <a:t>% of creative professions over education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407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(source: EU-LFS)</a:t>
            </a:r>
            <a:endParaRPr lang="en-US" sz="1800" dirty="0"/>
          </a:p>
          <a:p>
            <a:pPr lvl="0"/>
            <a:r>
              <a:rPr lang="en-US" sz="2000" dirty="0"/>
              <a:t>% of scientists and engineers (S&amp;E – Eurostat definition) over creative class</a:t>
            </a:r>
            <a:r>
              <a:rPr lang="en-US" sz="2000" i="1" dirty="0"/>
              <a:t> </a:t>
            </a:r>
            <a:r>
              <a:rPr lang="en-US" sz="1800" dirty="0"/>
              <a:t>(source: EU-LFS)</a:t>
            </a:r>
          </a:p>
          <a:p>
            <a:pPr lvl="0"/>
            <a:r>
              <a:rPr lang="en-US" sz="2000" dirty="0"/>
              <a:t>% of arts-related occupations over creative class </a:t>
            </a:r>
            <a:r>
              <a:rPr lang="en-US" sz="1800" dirty="0"/>
              <a:t>(source: EU-LFS):</a:t>
            </a:r>
          </a:p>
          <a:p>
            <a:pPr lvl="1"/>
            <a:r>
              <a:rPr lang="en-US" sz="2000" b="1" i="1" dirty="0"/>
              <a:t>Bohemians</a:t>
            </a:r>
            <a:r>
              <a:rPr lang="en-US" sz="2000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Boschma</a:t>
            </a:r>
            <a:r>
              <a:rPr lang="en-US" sz="1800" dirty="0"/>
              <a:t> &amp; Fritsch, 2009; </a:t>
            </a:r>
            <a:r>
              <a:rPr lang="en-US" sz="1800" dirty="0" err="1"/>
              <a:t>Marrocu</a:t>
            </a:r>
            <a:r>
              <a:rPr lang="en-US" sz="1800" dirty="0"/>
              <a:t> &amp; </a:t>
            </a:r>
            <a:r>
              <a:rPr lang="en-US" sz="1800" dirty="0" err="1"/>
              <a:t>Paci</a:t>
            </a:r>
            <a:r>
              <a:rPr lang="en-US" sz="1800" dirty="0"/>
              <a:t>, 2012);</a:t>
            </a:r>
          </a:p>
          <a:p>
            <a:pPr lvl="1"/>
            <a:r>
              <a:rPr lang="en-US" sz="2000" b="1" i="1" dirty="0"/>
              <a:t>Artists</a:t>
            </a:r>
            <a:endParaRPr lang="en-US" sz="2000" dirty="0"/>
          </a:p>
          <a:p>
            <a:pPr marL="359637" lvl="1" indent="0">
              <a:buNone/>
            </a:pPr>
            <a:endParaRPr lang="en-US" sz="2200" b="1" i="1" dirty="0"/>
          </a:p>
          <a:p>
            <a:pPr lvl="1"/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itle 14">
            <a:extLst>
              <a:ext uri="{FF2B5EF4-FFF2-40B4-BE49-F238E27FC236}">
                <a16:creationId xmlns:a16="http://schemas.microsoft.com/office/drawing/2014/main" id="{484865E2-8158-4A1B-AE20-5EF68A3AFEA5}"/>
              </a:ext>
            </a:extLst>
          </p:cNvPr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Regional innovation determinants: data</a:t>
            </a:r>
          </a:p>
        </p:txBody>
      </p:sp>
    </p:spTree>
    <p:extLst>
      <p:ext uri="{BB962C8B-B14F-4D97-AF65-F5344CB8AC3E}">
        <p14:creationId xmlns:p14="http://schemas.microsoft.com/office/powerpoint/2010/main" val="1331692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349999"/>
            <a:ext cx="8334000" cy="5175346"/>
          </a:xfrm>
        </p:spPr>
        <p:txBody>
          <a:bodyPr/>
          <a:lstStyle/>
          <a:p>
            <a:pPr lvl="1"/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Data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63751"/>
              </p:ext>
            </p:extLst>
          </p:nvPr>
        </p:nvGraphicFramePr>
        <p:xfrm>
          <a:off x="45819" y="938212"/>
          <a:ext cx="9062685" cy="5083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8879632" imgH="4979873" progId="Word.Document.12">
                  <p:embed/>
                </p:oleObj>
              </mc:Choice>
              <mc:Fallback>
                <p:oleObj name="Document" r:id="rId3" imgW="8879632" imgH="4979873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819" y="938212"/>
                        <a:ext cx="9062685" cy="5083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75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Aesthetic innovation and regional productivity</a:t>
            </a:r>
          </a:p>
        </p:txBody>
      </p:sp>
      <p:pic>
        <p:nvPicPr>
          <p:cNvPr id="7" name="Content Placeholder 6" descr="Map&#10;&#10;Description automatically generated">
            <a:extLst>
              <a:ext uri="{FF2B5EF4-FFF2-40B4-BE49-F238E27FC236}">
                <a16:creationId xmlns:a16="http://schemas.microsoft.com/office/drawing/2014/main" id="{021E704B-F211-433B-A50A-4DC640934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62" y="1349375"/>
            <a:ext cx="7159550" cy="4429125"/>
          </a:xfrm>
        </p:spPr>
      </p:pic>
    </p:spTree>
    <p:extLst>
      <p:ext uri="{BB962C8B-B14F-4D97-AF65-F5344CB8AC3E}">
        <p14:creationId xmlns:p14="http://schemas.microsoft.com/office/powerpoint/2010/main" val="1882221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Aesthetic innovation and regional productivity</a:t>
            </a:r>
          </a:p>
        </p:txBody>
      </p:sp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3E4679E6-DBC4-4E79-BBAC-30C32B175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62" y="1349375"/>
            <a:ext cx="7159550" cy="4429125"/>
          </a:xfrm>
        </p:spPr>
      </p:pic>
    </p:spTree>
    <p:extLst>
      <p:ext uri="{BB962C8B-B14F-4D97-AF65-F5344CB8AC3E}">
        <p14:creationId xmlns:p14="http://schemas.microsoft.com/office/powerpoint/2010/main" val="1409430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Aesthetic innovation and regional productivity</a:t>
            </a:r>
          </a:p>
        </p:txBody>
      </p:sp>
      <p:pic>
        <p:nvPicPr>
          <p:cNvPr id="11" name="Content Placeholder 10" descr="Map&#10;&#10;Description automatically generated">
            <a:extLst>
              <a:ext uri="{FF2B5EF4-FFF2-40B4-BE49-F238E27FC236}">
                <a16:creationId xmlns:a16="http://schemas.microsoft.com/office/drawing/2014/main" id="{C43B5B5D-23B8-4CDA-A84B-6C74AF6E9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2776"/>
            <a:ext cx="6904111" cy="4276095"/>
          </a:xfrm>
        </p:spPr>
      </p:pic>
    </p:spTree>
    <p:extLst>
      <p:ext uri="{BB962C8B-B14F-4D97-AF65-F5344CB8AC3E}">
        <p14:creationId xmlns:p14="http://schemas.microsoft.com/office/powerpoint/2010/main" val="2406571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912186"/>
              </p:ext>
            </p:extLst>
          </p:nvPr>
        </p:nvGraphicFramePr>
        <p:xfrm>
          <a:off x="127000" y="1416050"/>
          <a:ext cx="8891588" cy="402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892340" imgH="4024280" progId="Word.Document.12">
                  <p:embed/>
                </p:oleObj>
              </mc:Choice>
              <mc:Fallback>
                <p:oleObj name="Document" r:id="rId2" imgW="8892340" imgH="4024280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000" y="1416050"/>
                        <a:ext cx="8891588" cy="402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2746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96752"/>
            <a:ext cx="8334000" cy="4311249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000" dirty="0">
                <a:sym typeface="Wingdings" panose="05000000000000000000" pitchFamily="2" charset="2"/>
              </a:rPr>
              <a:t>Abundant evidence on the importance of (</a:t>
            </a:r>
            <a:r>
              <a:rPr lang="en-US" sz="2000" b="1" dirty="0">
                <a:sym typeface="Wingdings" panose="05000000000000000000" pitchFamily="2" charset="2"/>
              </a:rPr>
              <a:t>technological</a:t>
            </a:r>
            <a:r>
              <a:rPr lang="en-US" sz="2000" dirty="0">
                <a:sym typeface="Wingdings" panose="05000000000000000000" pitchFamily="2" charset="2"/>
              </a:rPr>
              <a:t>) </a:t>
            </a:r>
            <a:r>
              <a:rPr lang="en-US" sz="2000" b="1" dirty="0">
                <a:sym typeface="Wingdings" panose="05000000000000000000" pitchFamily="2" charset="2"/>
              </a:rPr>
              <a:t>innovation </a:t>
            </a:r>
            <a:r>
              <a:rPr lang="en-US" sz="2000" dirty="0">
                <a:sym typeface="Wingdings" panose="05000000000000000000" pitchFamily="2" charset="2"/>
              </a:rPr>
              <a:t>as a </a:t>
            </a:r>
            <a:r>
              <a:rPr lang="en-US" sz="2000" b="1" dirty="0">
                <a:sym typeface="Wingdings" panose="05000000000000000000" pitchFamily="2" charset="2"/>
              </a:rPr>
              <a:t>key driver </a:t>
            </a:r>
            <a:r>
              <a:rPr lang="en-US" sz="2000" dirty="0">
                <a:sym typeface="Wingdings" panose="05000000000000000000" pitchFamily="2" charset="2"/>
              </a:rPr>
              <a:t>of </a:t>
            </a:r>
            <a:r>
              <a:rPr lang="en-US" sz="2000" b="1" dirty="0">
                <a:sym typeface="Wingdings" panose="05000000000000000000" pitchFamily="2" charset="2"/>
              </a:rPr>
              <a:t>productivity </a:t>
            </a:r>
            <a:r>
              <a:rPr lang="en-US" sz="2000" dirty="0">
                <a:sym typeface="Wingdings" panose="05000000000000000000" pitchFamily="2" charset="2"/>
              </a:rPr>
              <a:t>and economic growth </a:t>
            </a:r>
            <a:r>
              <a:rPr lang="en-US" sz="1800" dirty="0">
                <a:sym typeface="Wingdings" panose="05000000000000000000" pitchFamily="2" charset="2"/>
              </a:rPr>
              <a:t>(</a:t>
            </a:r>
            <a:r>
              <a:rPr lang="it-IT" sz="1800" dirty="0">
                <a:sym typeface="Wingdings" panose="05000000000000000000" pitchFamily="2" charset="2"/>
              </a:rPr>
              <a:t>Schumpeter, 1954; Hall, 2011; Capello &amp; Lenzi, 2015)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/>
              <a:t>Studies suggest that design and design innovation can also benefit economic performance at the firm and product level (</a:t>
            </a:r>
            <a:r>
              <a:rPr lang="en-US" sz="1800" dirty="0" err="1"/>
              <a:t>Verganti</a:t>
            </a:r>
            <a:r>
              <a:rPr lang="en-US" sz="1800" dirty="0"/>
              <a:t>, 2006; 2008; </a:t>
            </a:r>
            <a:r>
              <a:rPr lang="en-US" sz="1800" dirty="0" err="1"/>
              <a:t>Filitz</a:t>
            </a:r>
            <a:r>
              <a:rPr lang="en-US" sz="1800" dirty="0"/>
              <a:t> et al. , 2015; Eisenman, 2013). Same at the macro level?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1800" dirty="0"/>
              <a:t>We relate growth of GDP to both technological and aesthetic innovation </a:t>
            </a:r>
          </a:p>
          <a:p>
            <a:pPr marL="0" lv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Aesthetic innovation and regional productivity</a:t>
            </a:r>
          </a:p>
        </p:txBody>
      </p:sp>
    </p:spTree>
    <p:extLst>
      <p:ext uri="{BB962C8B-B14F-4D97-AF65-F5344CB8AC3E}">
        <p14:creationId xmlns:p14="http://schemas.microsoft.com/office/powerpoint/2010/main" val="953006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number&#10;&#10;AI-generated content may be incorrect.">
            <a:extLst>
              <a:ext uri="{FF2B5EF4-FFF2-40B4-BE49-F238E27FC236}">
                <a16:creationId xmlns:a16="http://schemas.microsoft.com/office/drawing/2014/main" id="{6D6FC955-812D-9429-C0A3-6D0189A85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705260" cy="3672408"/>
          </a:xfrm>
        </p:spPr>
      </p:pic>
    </p:spTree>
    <p:extLst>
      <p:ext uri="{BB962C8B-B14F-4D97-AF65-F5344CB8AC3E}">
        <p14:creationId xmlns:p14="http://schemas.microsoft.com/office/powerpoint/2010/main" val="2293866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document&#10;&#10;AI-generated content may be incorrect.">
            <a:extLst>
              <a:ext uri="{FF2B5EF4-FFF2-40B4-BE49-F238E27FC236}">
                <a16:creationId xmlns:a16="http://schemas.microsoft.com/office/drawing/2014/main" id="{C2E0781C-E255-3118-8C24-F0061490E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0648"/>
            <a:ext cx="7936719" cy="5085804"/>
          </a:xfrm>
        </p:spPr>
      </p:pic>
    </p:spTree>
    <p:extLst>
      <p:ext uri="{BB962C8B-B14F-4D97-AF65-F5344CB8AC3E}">
        <p14:creationId xmlns:p14="http://schemas.microsoft.com/office/powerpoint/2010/main" val="1827464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422007"/>
            <a:ext cx="8334000" cy="4743297"/>
          </a:xfrm>
        </p:spPr>
        <p:txBody>
          <a:bodyPr/>
          <a:lstStyle/>
          <a:p>
            <a:r>
              <a:rPr lang="en-US" dirty="0"/>
              <a:t>Aesthetic and technological innovation differ in terms of antecedents; </a:t>
            </a:r>
          </a:p>
          <a:p>
            <a:r>
              <a:rPr lang="en-US" dirty="0"/>
              <a:t>Positive relationship between the presence of scientists and engineers and regional technological innovation;</a:t>
            </a:r>
          </a:p>
          <a:p>
            <a:r>
              <a:rPr lang="en-US" dirty="0"/>
              <a:t>Positive relationship between the presence of arts-related  occupations and aesthetic innovation;</a:t>
            </a:r>
          </a:p>
          <a:p>
            <a:r>
              <a:rPr lang="en-US" dirty="0"/>
              <a:t>Scientists, Engineers </a:t>
            </a:r>
            <a:r>
              <a:rPr lang="en-US" u="sng" dirty="0"/>
              <a:t>and</a:t>
            </a:r>
            <a:r>
              <a:rPr lang="en-US" dirty="0"/>
              <a:t> Designers (we assume - </a:t>
            </a:r>
            <a:r>
              <a:rPr lang="en-US" sz="1800" dirty="0"/>
              <a:t>there are also models, athletes,…</a:t>
            </a:r>
            <a:r>
              <a:rPr lang="en-US" dirty="0"/>
              <a:t>) do contribute to innovations of a technical nature (whereas artists don’t); the presence of artists seems distinctive for the creation of innovation of an aesthetic nature. </a:t>
            </a:r>
            <a:endParaRPr lang="en-US" dirty="0">
              <a:sym typeface="Wingdings" panose="05000000000000000000" pitchFamily="2" charset="2"/>
            </a:endParaRPr>
          </a:p>
          <a:p>
            <a:pPr marL="359637" lvl="1" indent="0">
              <a:buNone/>
            </a:pPr>
            <a:endParaRPr lang="en-US" sz="2200" dirty="0">
              <a:sym typeface="Wingdings" panose="05000000000000000000" pitchFamily="2" charset="2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32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613197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ym typeface="Wingdings" panose="05000000000000000000" pitchFamily="2" charset="2"/>
              </a:rPr>
              <a:t>Implications – conceptual/theoretical</a:t>
            </a:r>
            <a:br>
              <a:rPr lang="en-US" dirty="0"/>
            </a:b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80000"/>
            <a:ext cx="8334000" cy="4428000"/>
          </a:xfrm>
        </p:spPr>
        <p:txBody>
          <a:bodyPr/>
          <a:lstStyle/>
          <a:p>
            <a:r>
              <a:rPr lang="en-US" sz="2000" dirty="0"/>
              <a:t>Confirming the relevance of (Jane) Jacobs externalities (and some claims advanced by R. Florida)</a:t>
            </a:r>
          </a:p>
          <a:p>
            <a:r>
              <a:rPr lang="en-US" sz="2000" dirty="0"/>
              <a:t>Relationships only become visible if both innovation </a:t>
            </a:r>
            <a:r>
              <a:rPr lang="en-US" sz="2000" u="sng" dirty="0"/>
              <a:t>outcomes</a:t>
            </a:r>
            <a:r>
              <a:rPr lang="en-US" sz="2000" dirty="0"/>
              <a:t> and innovation </a:t>
            </a:r>
            <a:r>
              <a:rPr lang="en-US" sz="2000" u="sng" dirty="0"/>
              <a:t>processes</a:t>
            </a:r>
            <a:r>
              <a:rPr lang="en-US" sz="2000" dirty="0"/>
              <a:t> are being conceptualized/operationalized in a distinctive manner. </a:t>
            </a:r>
          </a:p>
          <a:p>
            <a:r>
              <a:rPr lang="en-US" sz="2000" dirty="0"/>
              <a:t>At that moment, artists do become visible albeit only for innovations of a more symbolic/aesthetic nature. </a:t>
            </a:r>
          </a:p>
          <a:p>
            <a:endParaRPr lang="en-US" sz="2000" dirty="0"/>
          </a:p>
          <a:p>
            <a:r>
              <a:rPr lang="en-US" sz="2000" dirty="0"/>
              <a:t>Extending our view on ‘Innovation Systems’ (</a:t>
            </a:r>
            <a:r>
              <a:rPr lang="en-US" sz="2000" dirty="0" err="1"/>
              <a:t>meso</a:t>
            </a:r>
            <a:r>
              <a:rPr lang="en-US" sz="2000" dirty="0"/>
              <a:t>/macro) as well as on the innovation process (e.g. von Hippel’s Sources of innovation)</a:t>
            </a:r>
          </a:p>
          <a:p>
            <a:endParaRPr lang="en-US" sz="2000" dirty="0"/>
          </a:p>
          <a:p>
            <a:pPr marL="0" indent="0" algn="ctr">
              <a:buNone/>
            </a:pPr>
            <a:r>
              <a:rPr lang="en-US" sz="2000" dirty="0"/>
              <a:t>Whereas scientists/engineers are contributing to the </a:t>
            </a:r>
            <a:r>
              <a:rPr lang="en-US" sz="2000" u="sng" dirty="0"/>
              <a:t>knowledge</a:t>
            </a:r>
            <a:r>
              <a:rPr lang="en-US" sz="2000" dirty="0"/>
              <a:t> frontier, artists are emerging within this study as playing a similar role with respect to </a:t>
            </a:r>
            <a:r>
              <a:rPr lang="en-US" sz="2000" u="sng" dirty="0"/>
              <a:t>meaning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8667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980728"/>
            <a:ext cx="8334000" cy="4743297"/>
          </a:xfrm>
        </p:spPr>
        <p:txBody>
          <a:bodyPr/>
          <a:lstStyle/>
          <a:p>
            <a:pPr marL="0" indent="0">
              <a:buNone/>
            </a:pPr>
            <a:endParaRPr lang="en-US" sz="2200" dirty="0">
              <a:sym typeface="Wingdings" panose="05000000000000000000" pitchFamily="2" charset="2"/>
            </a:endParaRPr>
          </a:p>
          <a:p>
            <a:r>
              <a:rPr lang="en-US" sz="2200" dirty="0">
                <a:sym typeface="Wingdings" panose="05000000000000000000" pitchFamily="2" charset="2"/>
              </a:rPr>
              <a:t>Include other measures accounting for the presence of arts in a region (e.g. artistic institutions as a measure of ‘cultural/artistic capital’) – </a:t>
            </a:r>
            <a:r>
              <a:rPr lang="en-US" sz="2200" u="sng" dirty="0">
                <a:sym typeface="Wingdings" panose="05000000000000000000" pitchFamily="2" charset="2"/>
              </a:rPr>
              <a:t>heritage or contemporary production or both</a:t>
            </a:r>
            <a:r>
              <a:rPr lang="en-US" sz="2200" dirty="0">
                <a:sym typeface="Wingdings" panose="05000000000000000000" pitchFamily="2" charset="2"/>
              </a:rPr>
              <a:t>?  </a:t>
            </a:r>
          </a:p>
          <a:p>
            <a:endParaRPr lang="en-US" sz="2200" dirty="0">
              <a:sym typeface="Wingdings" panose="05000000000000000000" pitchFamily="2" charset="2"/>
            </a:endParaRPr>
          </a:p>
          <a:p>
            <a:r>
              <a:rPr lang="en-US" sz="2200" dirty="0">
                <a:sym typeface="Wingdings" panose="05000000000000000000" pitchFamily="2" charset="2"/>
              </a:rPr>
              <a:t>Further investigate the relevant mechanisms at play: inspiration or active engagement (of artists)? </a:t>
            </a:r>
          </a:p>
          <a:p>
            <a:endParaRPr lang="en-US" sz="2200" dirty="0">
              <a:sym typeface="Wingdings" panose="05000000000000000000" pitchFamily="2" charset="2"/>
            </a:endParaRPr>
          </a:p>
          <a:p>
            <a:r>
              <a:rPr lang="en-US" sz="2200" dirty="0">
                <a:sym typeface="Wingdings" panose="05000000000000000000" pitchFamily="2" charset="2"/>
              </a:rPr>
              <a:t>Short term versus long term dynamics (see also  Hutter, The Joyful Economy, 2015) </a:t>
            </a: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3200" dirty="0"/>
              <a:t>Limitations and Avenues for Future Research</a:t>
            </a:r>
          </a:p>
        </p:txBody>
      </p:sp>
    </p:spTree>
    <p:extLst>
      <p:ext uri="{BB962C8B-B14F-4D97-AF65-F5344CB8AC3E}">
        <p14:creationId xmlns:p14="http://schemas.microsoft.com/office/powerpoint/2010/main" val="566375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719D27F-481E-B916-E95D-777D6C536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0779400"/>
              </p:ext>
            </p:extLst>
          </p:nvPr>
        </p:nvGraphicFramePr>
        <p:xfrm>
          <a:off x="1763688" y="1089567"/>
          <a:ext cx="5552361" cy="4094607"/>
        </p:xfrm>
        <a:graphic>
          <a:graphicData uri="http://schemas.openxmlformats.org/drawingml/2006/table">
            <a:tbl>
              <a:tblPr/>
              <a:tblGrid>
                <a:gridCol w="1370323">
                  <a:extLst>
                    <a:ext uri="{9D8B030D-6E8A-4147-A177-3AD203B41FA5}">
                      <a16:colId xmlns:a16="http://schemas.microsoft.com/office/drawing/2014/main" val="3734876277"/>
                    </a:ext>
                  </a:extLst>
                </a:gridCol>
                <a:gridCol w="699597">
                  <a:extLst>
                    <a:ext uri="{9D8B030D-6E8A-4147-A177-3AD203B41FA5}">
                      <a16:colId xmlns:a16="http://schemas.microsoft.com/office/drawing/2014/main" val="26911593"/>
                    </a:ext>
                  </a:extLst>
                </a:gridCol>
                <a:gridCol w="698487">
                  <a:extLst>
                    <a:ext uri="{9D8B030D-6E8A-4147-A177-3AD203B41FA5}">
                      <a16:colId xmlns:a16="http://schemas.microsoft.com/office/drawing/2014/main" val="2406283445"/>
                    </a:ext>
                  </a:extLst>
                </a:gridCol>
                <a:gridCol w="698487">
                  <a:extLst>
                    <a:ext uri="{9D8B030D-6E8A-4147-A177-3AD203B41FA5}">
                      <a16:colId xmlns:a16="http://schemas.microsoft.com/office/drawing/2014/main" val="642696592"/>
                    </a:ext>
                  </a:extLst>
                </a:gridCol>
                <a:gridCol w="696266">
                  <a:extLst>
                    <a:ext uri="{9D8B030D-6E8A-4147-A177-3AD203B41FA5}">
                      <a16:colId xmlns:a16="http://schemas.microsoft.com/office/drawing/2014/main" val="2717048146"/>
                    </a:ext>
                  </a:extLst>
                </a:gridCol>
                <a:gridCol w="695156">
                  <a:extLst>
                    <a:ext uri="{9D8B030D-6E8A-4147-A177-3AD203B41FA5}">
                      <a16:colId xmlns:a16="http://schemas.microsoft.com/office/drawing/2014/main" val="1080814032"/>
                    </a:ext>
                  </a:extLst>
                </a:gridCol>
                <a:gridCol w="694045">
                  <a:extLst>
                    <a:ext uri="{9D8B030D-6E8A-4147-A177-3AD203B41FA5}">
                      <a16:colId xmlns:a16="http://schemas.microsoft.com/office/drawing/2014/main" val="10824281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 applns miln. pop (ln)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BE" sz="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applns miln. pop (ln)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675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 </a:t>
                      </a: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 </a:t>
                      </a: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 </a:t>
                      </a: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 7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 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534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680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907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 / pop 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0.114***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0.119***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0.120***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0.069***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971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1705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Creat. Cl. / Edu 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0.018***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0.018***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0.018***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537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165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Sc. &amp; Eng. / Creat. Cl. 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0.031**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0.031**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0.029**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347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(0.013)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(0.013)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(0.013)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(0.017)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13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Bohemians / Creat. Cl. 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0.155***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652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(0.020)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(0.031)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9292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Artists / Creat. Cl. 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0.104*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0.158***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0.232**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433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(0.030)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(0.058)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(0.044)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(0.093)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495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Designers</a:t>
                      </a: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/ Creat. Cl. 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0.131***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0.201***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0.151***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0.194***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324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(0.030)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(0.059)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(0.070)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324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Art x Des </a:t>
                      </a: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-0.029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0.014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9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(0.036)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(0.051)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54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Art x Des </a:t>
                      </a:r>
                      <a:r>
                        <a:rPr lang="en-US" sz="8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-0.001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-0.003**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3014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469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Innovation Score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0.366***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0.086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0.086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0.037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149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(0.088)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(0.084)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968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Manuf. (% tot. empl.) (ln) (t-1)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0.986***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0.955***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0.959***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1.069***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1.071***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1.075***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053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(0.102)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(0.100)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(0.117)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(0.120)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(0.117)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9453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Pop. (ln) (t-1) 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0.136***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0.145***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0.141***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0.101**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0.100**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0.092**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070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(0.044)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135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Constant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-4.037***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-4.049***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-4.107***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-4.971***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-4.970***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-4.942***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727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(0.501)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(0.497)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(0.496)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(0.514)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(0.513)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(0.525)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639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287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Observations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1,348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1,348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1,348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1,348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1,348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1,348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121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(Pseudo)</a:t>
                      </a: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R-squared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0.899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0.901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0.902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0.728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0.728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0.735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068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Country FE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728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FE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nl-BE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60170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BFB1395-A807-A5AB-03FB-3CF494024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445224"/>
            <a:ext cx="8247888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02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33975"/>
            <a:ext cx="8334000" cy="4743297"/>
          </a:xfrm>
        </p:spPr>
        <p:txBody>
          <a:bodyPr/>
          <a:lstStyle/>
          <a:p>
            <a:pPr marL="0" indent="0" algn="ctr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sz="2000" dirty="0">
                <a:sym typeface="Wingdings" panose="05000000000000000000" pitchFamily="2" charset="2"/>
              </a:rPr>
              <a:t>“</a:t>
            </a:r>
            <a:endParaRPr lang="en-US" sz="10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477817" cy="38866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3608" y="1846565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1984 </a:t>
            </a:r>
          </a:p>
          <a:p>
            <a:pPr algn="ct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nl-BE" dirty="0"/>
              <a:t>Macintosh</a:t>
            </a:r>
            <a:endParaRPr lang="nl-BE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1420867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0000" y="1133975"/>
            <a:ext cx="8334000" cy="4743297"/>
          </a:xfrm>
        </p:spPr>
        <p:txBody>
          <a:bodyPr/>
          <a:lstStyle/>
          <a:p>
            <a:pPr marL="0" indent="0" algn="ctr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sz="2000" dirty="0">
                <a:sym typeface="Wingdings" panose="05000000000000000000" pitchFamily="2" charset="2"/>
              </a:rPr>
              <a:t>“</a:t>
            </a:r>
            <a:endParaRPr lang="en-US" sz="10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0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88" y="1133975"/>
            <a:ext cx="6588224" cy="476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940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836712"/>
            <a:ext cx="8856984" cy="5256584"/>
          </a:xfrm>
        </p:spPr>
        <p:txBody>
          <a:bodyPr/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i="1" dirty="0"/>
              <a:t>“</a:t>
            </a:r>
            <a:r>
              <a:rPr lang="en-US" sz="1800" dirty="0"/>
              <a:t>I was living in Palo Alto, welding a life-size razorback hog for a museum in Hot Springs, Arkansas, because I had been really interested in sculpture. </a:t>
            </a:r>
            <a:r>
              <a:rPr lang="en-US" sz="1800" u="sng" dirty="0"/>
              <a:t>This has more to do with me than with the Mac-- but I had thought my ideal life would be to make art full-time.</a:t>
            </a:r>
            <a:r>
              <a:rPr lang="en-US" sz="1800" dirty="0"/>
              <a:t> I had the chance to do that with this commission, and I really enjoyed making this sculpture; but it was kind of solitary, so it was interesting for me to segue from that to working at Apple. I liked a lot of the people, and it was a great project, and it was great to be part of the Macintosh effort</a:t>
            </a:r>
            <a:r>
              <a:rPr lang="en-US" sz="1800" i="1" dirty="0"/>
              <a:t>”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6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/>
              <a:t>Interview with Susan </a:t>
            </a:r>
            <a:r>
              <a:rPr lang="en-US" sz="1400" dirty="0" err="1"/>
              <a:t>Kare</a:t>
            </a:r>
            <a:r>
              <a:rPr lang="en-US" sz="1400" dirty="0"/>
              <a:t> (‘Making the Macintosh’, Stanford University)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dirty="0"/>
          </a:p>
          <a:p>
            <a:pPr marL="0" indent="0" algn="ctr">
              <a:spcBef>
                <a:spcPts val="0"/>
              </a:spcBef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093" y="1088740"/>
            <a:ext cx="4621679" cy="28083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37" y="1335190"/>
            <a:ext cx="3490763" cy="2140677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572000" y="182226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1984 </a:t>
            </a:r>
          </a:p>
          <a:p>
            <a:pPr algn="ct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nl-BE" dirty="0"/>
              <a:t>Macintosh</a:t>
            </a:r>
            <a:endParaRPr lang="nl-BE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itle 14"/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Do </a:t>
            </a:r>
            <a:r>
              <a:rPr lang="en-US" sz="2800" i="1" dirty="0"/>
              <a:t>Artists</a:t>
            </a:r>
            <a:r>
              <a:rPr lang="en-US" sz="2800" dirty="0"/>
              <a:t> Contribute?</a:t>
            </a:r>
          </a:p>
        </p:txBody>
      </p:sp>
    </p:spTree>
    <p:extLst>
      <p:ext uri="{BB962C8B-B14F-4D97-AF65-F5344CB8AC3E}">
        <p14:creationId xmlns:p14="http://schemas.microsoft.com/office/powerpoint/2010/main" val="170995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1840" y="1052736"/>
            <a:ext cx="2948969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52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Invention and the evolution of ideas (Donald A. </a:t>
            </a:r>
            <a:r>
              <a:rPr lang="en-US" dirty="0" err="1"/>
              <a:t>Schon</a:t>
            </a:r>
            <a:r>
              <a:rPr lang="en-US" dirty="0"/>
              <a:t>, 1963)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1193354"/>
            <a:ext cx="9001000" cy="4755926"/>
          </a:xfrm>
        </p:spPr>
        <p:txBody>
          <a:bodyPr/>
          <a:lstStyle/>
          <a:p>
            <a:r>
              <a:rPr lang="en-US" sz="2000" dirty="0"/>
              <a:t>Displacement of concepts: </a:t>
            </a:r>
            <a:r>
              <a:rPr lang="en-US" sz="2000" i="1" dirty="0"/>
              <a:t>“the evolution of theories is very much like processes of invention and product development as they occur in industry; that the two kinds of development can be seen as embodiments of a single underlying process, which I call the displacement of concepts</a:t>
            </a:r>
            <a:r>
              <a:rPr lang="en-US" sz="2000" dirty="0"/>
              <a:t>” </a:t>
            </a:r>
            <a:r>
              <a:rPr lang="en-US" sz="1000" dirty="0"/>
              <a:t>(introduction, </a:t>
            </a:r>
            <a:r>
              <a:rPr lang="en-US" sz="1000" dirty="0" err="1"/>
              <a:t>p.IX</a:t>
            </a:r>
            <a:r>
              <a:rPr lang="en-US" sz="1000" dirty="0"/>
              <a:t>)  </a:t>
            </a:r>
          </a:p>
          <a:p>
            <a:r>
              <a:rPr lang="en-US" sz="2000" dirty="0"/>
              <a:t>Starting point: Treating the new in terms of the old</a:t>
            </a:r>
          </a:p>
          <a:p>
            <a:r>
              <a:rPr lang="en-US" sz="2000" dirty="0"/>
              <a:t>Analogy and metaphor – “</a:t>
            </a:r>
            <a:r>
              <a:rPr lang="en-US" sz="2000" i="1" dirty="0"/>
              <a:t>processes of metaphor, or the displacement of concepts, are essential processes in the development of new theories, scientific or otherwise</a:t>
            </a:r>
            <a:r>
              <a:rPr lang="en-US" sz="2000" dirty="0"/>
              <a:t>”</a:t>
            </a:r>
          </a:p>
          <a:p>
            <a:r>
              <a:rPr lang="en-US" sz="2000" dirty="0"/>
              <a:t>“</a:t>
            </a:r>
            <a:r>
              <a:rPr lang="en-US" sz="2000" i="1" dirty="0"/>
              <a:t>The process is nothing less than our way of bringing the familiar to bear on the unfamiliar, in such a way as to yield new concepts (while at the same time retaining as much as possible of the past)</a:t>
            </a:r>
            <a:r>
              <a:rPr lang="en-US" sz="2000" dirty="0"/>
              <a:t>”</a:t>
            </a:r>
          </a:p>
          <a:p>
            <a:r>
              <a:rPr lang="en-US" sz="2000" dirty="0"/>
              <a:t>A logic (process model) of discovery (creation): Theories of scientific method ~ Theories of artistic method (at least in the conception phase) </a:t>
            </a:r>
          </a:p>
          <a:p>
            <a:endParaRPr lang="en-US" sz="2000" dirty="0"/>
          </a:p>
          <a:p>
            <a:r>
              <a:rPr lang="en-US" sz="2000" dirty="0"/>
              <a:t>See also W. James, C.S. Peirce (abduction)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88753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395536" y="404664"/>
          <a:ext cx="8878888" cy="565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8878553" imgH="5653404" progId="Word.Document.12">
                  <p:embed/>
                </p:oleObj>
              </mc:Choice>
              <mc:Fallback>
                <p:oleObj name="Document" r:id="rId3" imgW="8878553" imgH="5653404" progId="Word.Document.12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404664"/>
                        <a:ext cx="8878888" cy="565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161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8880348" cy="3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45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865E0B-141E-7DAF-3304-CD771A95B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764704"/>
            <a:ext cx="8722049" cy="479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82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4">
            <a:extLst>
              <a:ext uri="{FF2B5EF4-FFF2-40B4-BE49-F238E27FC236}">
                <a16:creationId xmlns:a16="http://schemas.microsoft.com/office/drawing/2014/main" id="{484865E2-8158-4A1B-AE20-5EF68A3AFEA5}"/>
              </a:ext>
            </a:extLst>
          </p:cNvPr>
          <p:cNvSpPr txBox="1">
            <a:spLocks/>
          </p:cNvSpPr>
          <p:nvPr/>
        </p:nvSpPr>
        <p:spPr>
          <a:xfrm>
            <a:off x="0" y="44624"/>
            <a:ext cx="9144000" cy="79208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rgbClr val="52BDEC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sz="2800" dirty="0"/>
              <a:t>Results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29F8452-A44A-45FD-B54F-48FCDE2F7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809134"/>
            <a:ext cx="8334375" cy="3509606"/>
          </a:xfrm>
        </p:spPr>
      </p:pic>
    </p:spTree>
    <p:extLst>
      <p:ext uri="{BB962C8B-B14F-4D97-AF65-F5344CB8AC3E}">
        <p14:creationId xmlns:p14="http://schemas.microsoft.com/office/powerpoint/2010/main" val="3199669129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-KU Leuven-Liggend-Achtergrond Wit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52BDEC"/>
      </a:accent3>
      <a:accent4>
        <a:srgbClr val="00407A"/>
      </a:accent4>
      <a:accent5>
        <a:srgbClr val="7F7F7F"/>
      </a:accent5>
      <a:accent6>
        <a:srgbClr val="595959"/>
      </a:accent6>
      <a:hlink>
        <a:srgbClr val="1D8DB0"/>
      </a:hlink>
      <a:folHlink>
        <a:srgbClr val="00407A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orporate-KU Leuven-Liggend-Achtergrond Wit en Watermerk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86BCE5"/>
      </a:accent3>
      <a:accent4>
        <a:srgbClr val="00407A"/>
      </a:accent4>
      <a:accent5>
        <a:srgbClr val="7F7F7F"/>
      </a:accent5>
      <a:accent6>
        <a:srgbClr val="595959"/>
      </a:accent6>
      <a:hlink>
        <a:srgbClr val="009999"/>
      </a:hlink>
      <a:folHlink>
        <a:srgbClr val="800080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corporate-KULeuven</Template>
  <TotalTime>0</TotalTime>
  <Words>2596</Words>
  <Application>Microsoft Office PowerPoint</Application>
  <PresentationFormat>On-screen Show (4:3)</PresentationFormat>
  <Paragraphs>486</Paragraphs>
  <Slides>43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Calibri</vt:lpstr>
      <vt:lpstr>Cambria Math</vt:lpstr>
      <vt:lpstr>Courier New</vt:lpstr>
      <vt:lpstr>Helvetica</vt:lpstr>
      <vt:lpstr>Microsoft New Tai Lue</vt:lpstr>
      <vt:lpstr>Times New Roman</vt:lpstr>
      <vt:lpstr>Wingdings</vt:lpstr>
      <vt:lpstr>Corporate-KU Leuven-Liggend-Achtergrond Wit</vt:lpstr>
      <vt:lpstr>Corporate-KU Leuven-Liggend-Achtergrond Wit en Watermerk</vt:lpstr>
      <vt:lpstr>Document</vt:lpstr>
      <vt:lpstr>PowerPoint Presentation</vt:lpstr>
      <vt:lpstr>PowerPoint Presentation</vt:lpstr>
      <vt:lpstr>PowerPoint Presentation</vt:lpstr>
      <vt:lpstr>PowerPoint Presentation</vt:lpstr>
      <vt:lpstr>Art and Positive Externalities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Implications – conceptual/theoretical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Invention and the evolution of ideas (Donald A. Schon, 1963)</vt:lpstr>
      <vt:lpstr>PowerPoint Presentation</vt:lpstr>
      <vt:lpstr>PowerPoint Presentation</vt:lpstr>
      <vt:lpstr>PowerPoint Presentation</vt:lpstr>
      <vt:lpstr>PowerPoint Presentation</vt:lpstr>
    </vt:vector>
  </TitlesOfParts>
  <Company>KULeuven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ICTS | Communicatie, Servicepunt en Opleiding</dc:creator>
  <dc:description>Huisstijl KU Leuven - versie 24 juli 2012</dc:description>
  <cp:lastModifiedBy>Bart Van Looy</cp:lastModifiedBy>
  <cp:revision>778</cp:revision>
  <dcterms:created xsi:type="dcterms:W3CDTF">2012-07-10T07:57:57Z</dcterms:created>
  <dcterms:modified xsi:type="dcterms:W3CDTF">2025-10-21T06:00:48Z</dcterms:modified>
</cp:coreProperties>
</file>