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0" r:id="rId3"/>
    <p:sldId id="289" r:id="rId4"/>
    <p:sldId id="330" r:id="rId5"/>
    <p:sldId id="292" r:id="rId6"/>
    <p:sldId id="351" r:id="rId7"/>
    <p:sldId id="362" r:id="rId8"/>
    <p:sldId id="358" r:id="rId9"/>
    <p:sldId id="353" r:id="rId10"/>
    <p:sldId id="295" r:id="rId11"/>
    <p:sldId id="345" r:id="rId12"/>
    <p:sldId id="342" r:id="rId13"/>
    <p:sldId id="259" r:id="rId14"/>
    <p:sldId id="357" r:id="rId15"/>
    <p:sldId id="359" r:id="rId16"/>
    <p:sldId id="332" r:id="rId17"/>
    <p:sldId id="271" r:id="rId18"/>
  </p:sldIdLst>
  <p:sldSz cx="9144000" cy="6858000" type="screen4x3"/>
  <p:notesSz cx="6811963" cy="9942513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CC66"/>
    <a:srgbClr val="FFFF66"/>
    <a:srgbClr val="1E3860"/>
    <a:srgbClr val="0A1E60"/>
    <a:srgbClr val="334A86"/>
    <a:srgbClr val="CCFF33"/>
    <a:srgbClr val="374171"/>
    <a:srgbClr val="3E487E"/>
    <a:srgbClr val="3E48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83154" autoAdjust="0"/>
  </p:normalViewPr>
  <p:slideViewPr>
    <p:cSldViewPr>
      <p:cViewPr>
        <p:scale>
          <a:sx n="66" d="100"/>
          <a:sy n="66" d="100"/>
        </p:scale>
        <p:origin x="-1824" y="-187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ravel\data\I\6%20-%20Doctorate%20holders\Publication\Research%20career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vdvelde\Desktop\CRB-data%20CDH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vdvelde\Desktop\CRB-data%20CD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400" dirty="0" err="1" smtClean="0"/>
              <a:t>Academische</a:t>
            </a:r>
            <a:r>
              <a:rPr lang="en-US" sz="2400" baseline="0" dirty="0" smtClean="0"/>
              <a:t> </a:t>
            </a:r>
            <a:r>
              <a:rPr lang="en-US" sz="2400" baseline="0" dirty="0" err="1" smtClean="0"/>
              <a:t>carrièrekansen</a:t>
            </a:r>
            <a:r>
              <a:rPr lang="en-US" sz="2400" dirty="0" smtClean="0"/>
              <a:t>?</a:t>
            </a:r>
          </a:p>
          <a:p>
            <a:pPr>
              <a:defRPr sz="2000"/>
            </a:pPr>
            <a:r>
              <a:rPr lang="en-US" sz="2000" dirty="0" err="1" smtClean="0"/>
              <a:t>Onderzoekers</a:t>
            </a:r>
            <a:r>
              <a:rPr lang="en-US" sz="2000" dirty="0" smtClean="0"/>
              <a:t> (FTE</a:t>
            </a:r>
            <a:r>
              <a:rPr lang="en-US" sz="2000" dirty="0"/>
              <a:t>) </a:t>
            </a:r>
            <a:r>
              <a:rPr lang="en-US" sz="2000" dirty="0" err="1" smtClean="0"/>
              <a:t>aan</a:t>
            </a:r>
            <a:r>
              <a:rPr lang="en-US" sz="2000" dirty="0" smtClean="0"/>
              <a:t> </a:t>
            </a:r>
          </a:p>
          <a:p>
            <a:pPr>
              <a:defRPr sz="2000"/>
            </a:pPr>
            <a:r>
              <a:rPr lang="en-US" sz="2000" dirty="0" err="1" smtClean="0"/>
              <a:t>Vlaamse</a:t>
            </a:r>
            <a:r>
              <a:rPr lang="en-US" sz="2000" dirty="0" smtClean="0"/>
              <a:t> </a:t>
            </a:r>
            <a:r>
              <a:rPr lang="en-US" sz="2000" dirty="0" err="1" smtClean="0"/>
              <a:t>universiteiten</a:t>
            </a:r>
            <a:r>
              <a:rPr lang="en-US" sz="2000" dirty="0" smtClean="0"/>
              <a:t> </a:t>
            </a:r>
            <a:r>
              <a:rPr lang="en-US" sz="2000" dirty="0"/>
              <a:t>(1992-2010)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1050067605185719E-2"/>
          <c:y val="0.21623626833879805"/>
          <c:w val="0.59185350122052893"/>
          <c:h val="0.60106890895910692"/>
        </c:manualLayout>
      </c:layout>
      <c:lineChart>
        <c:grouping val="standard"/>
        <c:varyColors val="0"/>
        <c:ser>
          <c:idx val="0"/>
          <c:order val="0"/>
          <c:tx>
            <c:strRef>
              <c:f>'3.3'!$M$7</c:f>
              <c:strCache>
                <c:ptCount val="1"/>
                <c:pt idx="0">
                  <c:v>Doctoral Researchers</c:v>
                </c:pt>
              </c:strCache>
            </c:strRef>
          </c:tx>
          <c:spPr>
            <a:ln w="60325"/>
          </c:spPr>
          <c:marker>
            <c:symbol val="none"/>
          </c:marker>
          <c:cat>
            <c:numRef>
              <c:f>'3.3'!$L$8:$L$19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cat>
          <c:val>
            <c:numRef>
              <c:f>'3.3'!$M$8:$M$19</c:f>
              <c:numCache>
                <c:formatCode>General</c:formatCode>
                <c:ptCount val="12"/>
                <c:pt idx="0">
                  <c:v>5253.91</c:v>
                </c:pt>
                <c:pt idx="1">
                  <c:v>5625.53</c:v>
                </c:pt>
                <c:pt idx="2">
                  <c:v>5959.91</c:v>
                </c:pt>
                <c:pt idx="3">
                  <c:v>6094.6200000000008</c:v>
                </c:pt>
                <c:pt idx="4">
                  <c:v>6385.41</c:v>
                </c:pt>
                <c:pt idx="5">
                  <c:v>6768.7000000000007</c:v>
                </c:pt>
                <c:pt idx="6">
                  <c:v>6901.4199999999992</c:v>
                </c:pt>
                <c:pt idx="7">
                  <c:v>7285.25</c:v>
                </c:pt>
                <c:pt idx="8">
                  <c:v>7340.8600000000006</c:v>
                </c:pt>
                <c:pt idx="9">
                  <c:v>7759.7999999999993</c:v>
                </c:pt>
                <c:pt idx="10">
                  <c:v>7760.42</c:v>
                </c:pt>
                <c:pt idx="11">
                  <c:v>8385.1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'3.3'!$N$7</c:f>
              <c:strCache>
                <c:ptCount val="1"/>
                <c:pt idx="0">
                  <c:v>Postdoctoral Researchers</c:v>
                </c:pt>
              </c:strCache>
            </c:strRef>
          </c:tx>
          <c:spPr>
            <a:ln w="63500"/>
          </c:spPr>
          <c:marker>
            <c:symbol val="none"/>
          </c:marker>
          <c:cat>
            <c:numRef>
              <c:f>'3.3'!$L$8:$L$19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cat>
          <c:val>
            <c:numRef>
              <c:f>'3.3'!$N$8:$N$19</c:f>
              <c:numCache>
                <c:formatCode>General</c:formatCode>
                <c:ptCount val="12"/>
                <c:pt idx="0">
                  <c:v>1295.92</c:v>
                </c:pt>
                <c:pt idx="1">
                  <c:v>1293.0900000000001</c:v>
                </c:pt>
                <c:pt idx="2">
                  <c:v>1042.97</c:v>
                </c:pt>
                <c:pt idx="3">
                  <c:v>1184.8</c:v>
                </c:pt>
                <c:pt idx="4">
                  <c:v>1225.4599999999998</c:v>
                </c:pt>
                <c:pt idx="5">
                  <c:v>1512.02</c:v>
                </c:pt>
                <c:pt idx="6">
                  <c:v>1630.4399999999998</c:v>
                </c:pt>
                <c:pt idx="7">
                  <c:v>1883.48</c:v>
                </c:pt>
                <c:pt idx="8">
                  <c:v>2169.4300000000003</c:v>
                </c:pt>
                <c:pt idx="9">
                  <c:v>2344.3500000000004</c:v>
                </c:pt>
                <c:pt idx="10">
                  <c:v>2543</c:v>
                </c:pt>
                <c:pt idx="11">
                  <c:v>2754.7000000000003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'3.3'!$O$7</c:f>
              <c:strCache>
                <c:ptCount val="1"/>
                <c:pt idx="0">
                  <c:v>Professors</c:v>
                </c:pt>
              </c:strCache>
            </c:strRef>
          </c:tx>
          <c:spPr>
            <a:ln w="63500"/>
          </c:spPr>
          <c:marker>
            <c:symbol val="none"/>
          </c:marker>
          <c:cat>
            <c:numRef>
              <c:f>'3.3'!$L$8:$L$19</c:f>
              <c:numCache>
                <c:formatCode>General</c:formatCode>
                <c:ptCount val="1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</c:numCache>
            </c:numRef>
          </c:cat>
          <c:val>
            <c:numRef>
              <c:f>'3.3'!$O$8:$O$19</c:f>
              <c:numCache>
                <c:formatCode>General</c:formatCode>
                <c:ptCount val="12"/>
                <c:pt idx="0">
                  <c:v>2331.6999999999998</c:v>
                </c:pt>
                <c:pt idx="1">
                  <c:v>2360.5200000000004</c:v>
                </c:pt>
                <c:pt idx="2">
                  <c:v>2508.11</c:v>
                </c:pt>
                <c:pt idx="3">
                  <c:v>2532.4999999999995</c:v>
                </c:pt>
                <c:pt idx="4">
                  <c:v>2532.8200000000002</c:v>
                </c:pt>
                <c:pt idx="5">
                  <c:v>2516.5499999999997</c:v>
                </c:pt>
                <c:pt idx="6">
                  <c:v>2515.4999999999995</c:v>
                </c:pt>
                <c:pt idx="7">
                  <c:v>2513.1999999999998</c:v>
                </c:pt>
                <c:pt idx="8">
                  <c:v>2542.1999999999998</c:v>
                </c:pt>
                <c:pt idx="9">
                  <c:v>2611.8000000000002</c:v>
                </c:pt>
                <c:pt idx="10">
                  <c:v>2663.2</c:v>
                </c:pt>
                <c:pt idx="11">
                  <c:v>2684.3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97024"/>
        <c:axId val="6898816"/>
      </c:lineChart>
      <c:catAx>
        <c:axId val="6897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nl-BE"/>
          </a:p>
        </c:txPr>
        <c:crossAx val="6898816"/>
        <c:crosses val="autoZero"/>
        <c:auto val="1"/>
        <c:lblAlgn val="ctr"/>
        <c:lblOffset val="100"/>
        <c:noMultiLvlLbl val="0"/>
      </c:catAx>
      <c:valAx>
        <c:axId val="6898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nl-BE"/>
          </a:p>
        </c:txPr>
        <c:crossAx val="68970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938210915298094"/>
          <c:y val="0.31201658303350388"/>
          <c:w val="0.27546640715932913"/>
          <c:h val="0.40610854494252047"/>
        </c:manualLayout>
      </c:layout>
      <c:overlay val="0"/>
      <c:txPr>
        <a:bodyPr/>
        <a:lstStyle/>
        <a:p>
          <a:pPr>
            <a:defRPr sz="1800"/>
          </a:pPr>
          <a:endParaRPr lang="nl-BE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Sector </a:t>
            </a:r>
            <a:r>
              <a:rPr lang="en-US" sz="2400" dirty="0" smtClean="0"/>
              <a:t>van </a:t>
            </a:r>
            <a:r>
              <a:rPr lang="en-US" sz="2400" dirty="0" err="1" smtClean="0"/>
              <a:t>tewerkstelling</a:t>
            </a:r>
            <a:r>
              <a:rPr lang="en-US" sz="2400" dirty="0" smtClean="0"/>
              <a:t> 3 </a:t>
            </a:r>
            <a:r>
              <a:rPr lang="en-US" sz="2400" dirty="0" err="1" smtClean="0"/>
              <a:t>jaar</a:t>
            </a:r>
            <a:r>
              <a:rPr lang="en-US" sz="2400" dirty="0" smtClean="0"/>
              <a:t> </a:t>
            </a:r>
            <a:r>
              <a:rPr lang="en-US" sz="2400" dirty="0" err="1" smtClean="0"/>
              <a:t>na</a:t>
            </a:r>
            <a:r>
              <a:rPr lang="en-US" sz="2400" dirty="0" smtClean="0"/>
              <a:t> het </a:t>
            </a:r>
            <a:r>
              <a:rPr lang="en-US" sz="2400" dirty="0" err="1" smtClean="0"/>
              <a:t>doctoraat</a:t>
            </a:r>
            <a:r>
              <a:rPr lang="en-US" sz="2400" dirty="0" smtClean="0"/>
              <a:t> </a:t>
            </a:r>
          </a:p>
          <a:p>
            <a:pPr>
              <a:defRPr sz="2400"/>
            </a:pPr>
            <a:r>
              <a:rPr lang="en-US" sz="2400" dirty="0" smtClean="0"/>
              <a:t>(</a:t>
            </a:r>
            <a:r>
              <a:rPr lang="en-US" sz="2400" dirty="0" err="1" smtClean="0"/>
              <a:t>afgestudeerden</a:t>
            </a:r>
            <a:r>
              <a:rPr lang="en-US" sz="2400" baseline="0" dirty="0" smtClean="0"/>
              <a:t> </a:t>
            </a:r>
            <a:r>
              <a:rPr lang="en-US" sz="2400" dirty="0" smtClean="0"/>
              <a:t>1990-2007</a:t>
            </a:r>
            <a:r>
              <a:rPr lang="en-US" sz="2400" dirty="0"/>
              <a:t>)</a:t>
            </a:r>
          </a:p>
        </c:rich>
      </c:tx>
      <c:layout/>
      <c:overlay val="0"/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Blad1!$B$14</c:f>
              <c:strCache>
                <c:ptCount val="1"/>
                <c:pt idx="0">
                  <c:v>HE: University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Blad1!$A$15:$A$20</c:f>
              <c:strCache>
                <c:ptCount val="6"/>
                <c:pt idx="0">
                  <c:v>Humanities (221)</c:v>
                </c:pt>
                <c:pt idx="1">
                  <c:v>Social sciences (291)</c:v>
                </c:pt>
                <c:pt idx="2">
                  <c:v>Agricultural sciences (256)</c:v>
                </c:pt>
                <c:pt idx="3">
                  <c:v>Medical and health sciences (455)</c:v>
                </c:pt>
                <c:pt idx="4">
                  <c:v>Engineering and technology (460)</c:v>
                </c:pt>
                <c:pt idx="5">
                  <c:v>Natural sciences (923)</c:v>
                </c:pt>
              </c:strCache>
            </c:strRef>
          </c:cat>
          <c:val>
            <c:numRef>
              <c:f>Blad1!$B$15:$B$20</c:f>
              <c:numCache>
                <c:formatCode>General</c:formatCode>
                <c:ptCount val="6"/>
                <c:pt idx="0">
                  <c:v>49.8</c:v>
                </c:pt>
                <c:pt idx="1">
                  <c:v>51.5</c:v>
                </c:pt>
                <c:pt idx="2">
                  <c:v>31.6</c:v>
                </c:pt>
                <c:pt idx="3">
                  <c:v>36.299999999999997</c:v>
                </c:pt>
                <c:pt idx="4">
                  <c:v>26.7</c:v>
                </c:pt>
                <c:pt idx="5">
                  <c:v>32.9</c:v>
                </c:pt>
              </c:numCache>
            </c:numRef>
          </c:val>
        </c:ser>
        <c:ser>
          <c:idx val="1"/>
          <c:order val="1"/>
          <c:tx>
            <c:strRef>
              <c:f>Blad1!$C$14</c:f>
              <c:strCache>
                <c:ptCount val="1"/>
                <c:pt idx="0">
                  <c:v>HE outside university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Blad1!$A$15:$A$20</c:f>
              <c:strCache>
                <c:ptCount val="6"/>
                <c:pt idx="0">
                  <c:v>Humanities (221)</c:v>
                </c:pt>
                <c:pt idx="1">
                  <c:v>Social sciences (291)</c:v>
                </c:pt>
                <c:pt idx="2">
                  <c:v>Agricultural sciences (256)</c:v>
                </c:pt>
                <c:pt idx="3">
                  <c:v>Medical and health sciences (455)</c:v>
                </c:pt>
                <c:pt idx="4">
                  <c:v>Engineering and technology (460)</c:v>
                </c:pt>
                <c:pt idx="5">
                  <c:v>Natural sciences (923)</c:v>
                </c:pt>
              </c:strCache>
            </c:strRef>
          </c:cat>
          <c:val>
            <c:numRef>
              <c:f>Blad1!$C$15:$C$20</c:f>
              <c:numCache>
                <c:formatCode>General</c:formatCode>
                <c:ptCount val="6"/>
                <c:pt idx="0">
                  <c:v>15.8</c:v>
                </c:pt>
                <c:pt idx="1">
                  <c:v>11.7</c:v>
                </c:pt>
                <c:pt idx="2">
                  <c:v>5.5</c:v>
                </c:pt>
                <c:pt idx="3">
                  <c:v>3.5</c:v>
                </c:pt>
                <c:pt idx="4">
                  <c:v>7.8</c:v>
                </c:pt>
                <c:pt idx="5">
                  <c:v>6.1</c:v>
                </c:pt>
              </c:numCache>
            </c:numRef>
          </c:val>
        </c:ser>
        <c:ser>
          <c:idx val="2"/>
          <c:order val="2"/>
          <c:tx>
            <c:strRef>
              <c:f>Blad1!$D$14</c:f>
              <c:strCache>
                <c:ptCount val="1"/>
                <c:pt idx="0">
                  <c:v>Industry</c:v>
                </c:pt>
              </c:strCache>
            </c:strRef>
          </c:tx>
          <c:invertIfNegative val="0"/>
          <c:cat>
            <c:strRef>
              <c:f>Blad1!$A$15:$A$20</c:f>
              <c:strCache>
                <c:ptCount val="6"/>
                <c:pt idx="0">
                  <c:v>Humanities (221)</c:v>
                </c:pt>
                <c:pt idx="1">
                  <c:v>Social sciences (291)</c:v>
                </c:pt>
                <c:pt idx="2">
                  <c:v>Agricultural sciences (256)</c:v>
                </c:pt>
                <c:pt idx="3">
                  <c:v>Medical and health sciences (455)</c:v>
                </c:pt>
                <c:pt idx="4">
                  <c:v>Engineering and technology (460)</c:v>
                </c:pt>
                <c:pt idx="5">
                  <c:v>Natural sciences (923)</c:v>
                </c:pt>
              </c:strCache>
            </c:strRef>
          </c:cat>
          <c:val>
            <c:numRef>
              <c:f>Blad1!$D$15:$D$20</c:f>
              <c:numCache>
                <c:formatCode>General</c:formatCode>
                <c:ptCount val="6"/>
                <c:pt idx="0">
                  <c:v>0.5</c:v>
                </c:pt>
                <c:pt idx="1">
                  <c:v>3.4</c:v>
                </c:pt>
                <c:pt idx="2">
                  <c:v>27.7</c:v>
                </c:pt>
                <c:pt idx="3">
                  <c:v>14.1</c:v>
                </c:pt>
                <c:pt idx="4">
                  <c:v>37.6</c:v>
                </c:pt>
                <c:pt idx="5">
                  <c:v>27.4</c:v>
                </c:pt>
              </c:numCache>
            </c:numRef>
          </c:val>
        </c:ser>
        <c:ser>
          <c:idx val="3"/>
          <c:order val="3"/>
          <c:tx>
            <c:strRef>
              <c:f>Blad1!$E$14</c:f>
              <c:strCache>
                <c:ptCount val="1"/>
                <c:pt idx="0">
                  <c:v>Government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Blad1!$A$15:$A$20</c:f>
              <c:strCache>
                <c:ptCount val="6"/>
                <c:pt idx="0">
                  <c:v>Humanities (221)</c:v>
                </c:pt>
                <c:pt idx="1">
                  <c:v>Social sciences (291)</c:v>
                </c:pt>
                <c:pt idx="2">
                  <c:v>Agricultural sciences (256)</c:v>
                </c:pt>
                <c:pt idx="3">
                  <c:v>Medical and health sciences (455)</c:v>
                </c:pt>
                <c:pt idx="4">
                  <c:v>Engineering and technology (460)</c:v>
                </c:pt>
                <c:pt idx="5">
                  <c:v>Natural sciences (923)</c:v>
                </c:pt>
              </c:strCache>
            </c:strRef>
          </c:cat>
          <c:val>
            <c:numRef>
              <c:f>Blad1!$E$15:$E$20</c:f>
              <c:numCache>
                <c:formatCode>General</c:formatCode>
                <c:ptCount val="6"/>
                <c:pt idx="0">
                  <c:v>18.100000000000001</c:v>
                </c:pt>
                <c:pt idx="1">
                  <c:v>14.4</c:v>
                </c:pt>
                <c:pt idx="2">
                  <c:v>18.8</c:v>
                </c:pt>
                <c:pt idx="3">
                  <c:v>5.3</c:v>
                </c:pt>
                <c:pt idx="4">
                  <c:v>7.4</c:v>
                </c:pt>
                <c:pt idx="5">
                  <c:v>11.6</c:v>
                </c:pt>
              </c:numCache>
            </c:numRef>
          </c:val>
        </c:ser>
        <c:ser>
          <c:idx val="4"/>
          <c:order val="4"/>
          <c:tx>
            <c:strRef>
              <c:f>Blad1!$F$14</c:f>
              <c:strCache>
                <c:ptCount val="1"/>
                <c:pt idx="0">
                  <c:v>Service sector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cat>
            <c:strRef>
              <c:f>Blad1!$A$15:$A$20</c:f>
              <c:strCache>
                <c:ptCount val="6"/>
                <c:pt idx="0">
                  <c:v>Humanities (221)</c:v>
                </c:pt>
                <c:pt idx="1">
                  <c:v>Social sciences (291)</c:v>
                </c:pt>
                <c:pt idx="2">
                  <c:v>Agricultural sciences (256)</c:v>
                </c:pt>
                <c:pt idx="3">
                  <c:v>Medical and health sciences (455)</c:v>
                </c:pt>
                <c:pt idx="4">
                  <c:v>Engineering and technology (460)</c:v>
                </c:pt>
                <c:pt idx="5">
                  <c:v>Natural sciences (923)</c:v>
                </c:pt>
              </c:strCache>
            </c:strRef>
          </c:cat>
          <c:val>
            <c:numRef>
              <c:f>Blad1!$F$15:$F$20</c:f>
              <c:numCache>
                <c:formatCode>General</c:formatCode>
                <c:ptCount val="6"/>
                <c:pt idx="0">
                  <c:v>4.0999999999999996</c:v>
                </c:pt>
                <c:pt idx="1">
                  <c:v>7.2</c:v>
                </c:pt>
                <c:pt idx="2">
                  <c:v>10.199999999999999</c:v>
                </c:pt>
                <c:pt idx="3">
                  <c:v>3.7</c:v>
                </c:pt>
                <c:pt idx="4">
                  <c:v>8.9</c:v>
                </c:pt>
                <c:pt idx="5">
                  <c:v>9.4</c:v>
                </c:pt>
              </c:numCache>
            </c:numRef>
          </c:val>
        </c:ser>
        <c:ser>
          <c:idx val="5"/>
          <c:order val="5"/>
          <c:tx>
            <c:strRef>
              <c:f>Blad1!$G$14</c:f>
              <c:strCache>
                <c:ptCount val="1"/>
                <c:pt idx="0">
                  <c:v>Private non-profit sector</c:v>
                </c:pt>
              </c:strCache>
            </c:strRef>
          </c:tx>
          <c:spPr>
            <a:solidFill>
              <a:srgbClr val="CC6600"/>
            </a:solidFill>
          </c:spPr>
          <c:invertIfNegative val="0"/>
          <c:cat>
            <c:strRef>
              <c:f>Blad1!$A$15:$A$20</c:f>
              <c:strCache>
                <c:ptCount val="6"/>
                <c:pt idx="0">
                  <c:v>Humanities (221)</c:v>
                </c:pt>
                <c:pt idx="1">
                  <c:v>Social sciences (291)</c:v>
                </c:pt>
                <c:pt idx="2">
                  <c:v>Agricultural sciences (256)</c:v>
                </c:pt>
                <c:pt idx="3">
                  <c:v>Medical and health sciences (455)</c:v>
                </c:pt>
                <c:pt idx="4">
                  <c:v>Engineering and technology (460)</c:v>
                </c:pt>
                <c:pt idx="5">
                  <c:v>Natural sciences (923)</c:v>
                </c:pt>
              </c:strCache>
            </c:strRef>
          </c:cat>
          <c:val>
            <c:numRef>
              <c:f>Blad1!$G$15:$G$20</c:f>
              <c:numCache>
                <c:formatCode>General</c:formatCode>
                <c:ptCount val="6"/>
                <c:pt idx="0">
                  <c:v>4.5</c:v>
                </c:pt>
                <c:pt idx="1">
                  <c:v>6.2</c:v>
                </c:pt>
                <c:pt idx="2">
                  <c:v>3.1</c:v>
                </c:pt>
                <c:pt idx="3">
                  <c:v>2.6</c:v>
                </c:pt>
                <c:pt idx="4">
                  <c:v>7.2</c:v>
                </c:pt>
                <c:pt idx="5">
                  <c:v>4.0999999999999996</c:v>
                </c:pt>
              </c:numCache>
            </c:numRef>
          </c:val>
        </c:ser>
        <c:ser>
          <c:idx val="6"/>
          <c:order val="6"/>
          <c:tx>
            <c:strRef>
              <c:f>Blad1!$H$14</c:f>
              <c:strCache>
                <c:ptCount val="1"/>
                <c:pt idx="0">
                  <c:v>Hospital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Blad1!$A$15:$A$20</c:f>
              <c:strCache>
                <c:ptCount val="6"/>
                <c:pt idx="0">
                  <c:v>Humanities (221)</c:v>
                </c:pt>
                <c:pt idx="1">
                  <c:v>Social sciences (291)</c:v>
                </c:pt>
                <c:pt idx="2">
                  <c:v>Agricultural sciences (256)</c:v>
                </c:pt>
                <c:pt idx="3">
                  <c:v>Medical and health sciences (455)</c:v>
                </c:pt>
                <c:pt idx="4">
                  <c:v>Engineering and technology (460)</c:v>
                </c:pt>
                <c:pt idx="5">
                  <c:v>Natural sciences (923)</c:v>
                </c:pt>
              </c:strCache>
            </c:strRef>
          </c:cat>
          <c:val>
            <c:numRef>
              <c:f>Blad1!$H$15:$H$20</c:f>
              <c:numCache>
                <c:formatCode>General</c:formatCode>
                <c:ptCount val="6"/>
                <c:pt idx="0">
                  <c:v>0.5</c:v>
                </c:pt>
                <c:pt idx="1">
                  <c:v>3.1</c:v>
                </c:pt>
                <c:pt idx="2">
                  <c:v>1.6</c:v>
                </c:pt>
                <c:pt idx="3">
                  <c:v>32.5</c:v>
                </c:pt>
                <c:pt idx="4">
                  <c:v>0.9</c:v>
                </c:pt>
                <c:pt idx="5">
                  <c:v>2.1</c:v>
                </c:pt>
              </c:numCache>
            </c:numRef>
          </c:val>
        </c:ser>
        <c:ser>
          <c:idx val="7"/>
          <c:order val="7"/>
          <c:tx>
            <c:strRef>
              <c:f>Blad1!$I$14</c:f>
              <c:strCache>
                <c:ptCount val="1"/>
                <c:pt idx="0">
                  <c:v>Other business sectors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Blad1!$A$15:$A$20</c:f>
              <c:strCache>
                <c:ptCount val="6"/>
                <c:pt idx="0">
                  <c:v>Humanities (221)</c:v>
                </c:pt>
                <c:pt idx="1">
                  <c:v>Social sciences (291)</c:v>
                </c:pt>
                <c:pt idx="2">
                  <c:v>Agricultural sciences (256)</c:v>
                </c:pt>
                <c:pt idx="3">
                  <c:v>Medical and health sciences (455)</c:v>
                </c:pt>
                <c:pt idx="4">
                  <c:v>Engineering and technology (460)</c:v>
                </c:pt>
                <c:pt idx="5">
                  <c:v>Natural sciences (923)</c:v>
                </c:pt>
              </c:strCache>
            </c:strRef>
          </c:cat>
          <c:val>
            <c:numRef>
              <c:f>Blad1!$I$15:$I$20</c:f>
              <c:numCache>
                <c:formatCode>General</c:formatCode>
                <c:ptCount val="6"/>
                <c:pt idx="0">
                  <c:v>1.4</c:v>
                </c:pt>
                <c:pt idx="1">
                  <c:v>1.4</c:v>
                </c:pt>
                <c:pt idx="2">
                  <c:v>1.2</c:v>
                </c:pt>
                <c:pt idx="3">
                  <c:v>1.5</c:v>
                </c:pt>
                <c:pt idx="4">
                  <c:v>2.8</c:v>
                </c:pt>
                <c:pt idx="5">
                  <c:v>3.4</c:v>
                </c:pt>
              </c:numCache>
            </c:numRef>
          </c:val>
        </c:ser>
        <c:ser>
          <c:idx val="8"/>
          <c:order val="8"/>
          <c:tx>
            <c:strRef>
              <c:f>Blad1!$J$14</c:f>
              <c:strCache>
                <c:ptCount val="1"/>
                <c:pt idx="0">
                  <c:v>Non-higher education</c:v>
                </c:pt>
              </c:strCache>
            </c:strRef>
          </c:tx>
          <c:spPr>
            <a:solidFill>
              <a:srgbClr val="FFCC66"/>
            </a:solidFill>
          </c:spPr>
          <c:invertIfNegative val="0"/>
          <c:cat>
            <c:strRef>
              <c:f>Blad1!$A$15:$A$20</c:f>
              <c:strCache>
                <c:ptCount val="6"/>
                <c:pt idx="0">
                  <c:v>Humanities (221)</c:v>
                </c:pt>
                <c:pt idx="1">
                  <c:v>Social sciences (291)</c:v>
                </c:pt>
                <c:pt idx="2">
                  <c:v>Agricultural sciences (256)</c:v>
                </c:pt>
                <c:pt idx="3">
                  <c:v>Medical and health sciences (455)</c:v>
                </c:pt>
                <c:pt idx="4">
                  <c:v>Engineering and technology (460)</c:v>
                </c:pt>
                <c:pt idx="5">
                  <c:v>Natural sciences (923)</c:v>
                </c:pt>
              </c:strCache>
            </c:strRef>
          </c:cat>
          <c:val>
            <c:numRef>
              <c:f>Blad1!$J$15:$J$20</c:f>
              <c:numCache>
                <c:formatCode>General</c:formatCode>
                <c:ptCount val="6"/>
                <c:pt idx="0">
                  <c:v>5.4</c:v>
                </c:pt>
                <c:pt idx="1">
                  <c:v>1</c:v>
                </c:pt>
                <c:pt idx="2">
                  <c:v>0.4</c:v>
                </c:pt>
                <c:pt idx="3">
                  <c:v>0.4</c:v>
                </c:pt>
                <c:pt idx="4">
                  <c:v>0.7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861760"/>
        <c:axId val="5863296"/>
      </c:barChart>
      <c:catAx>
        <c:axId val="586176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nl-BE"/>
          </a:p>
        </c:txPr>
        <c:crossAx val="5863296"/>
        <c:crosses val="autoZero"/>
        <c:auto val="1"/>
        <c:lblAlgn val="ctr"/>
        <c:lblOffset val="100"/>
        <c:noMultiLvlLbl val="0"/>
      </c:catAx>
      <c:valAx>
        <c:axId val="5863296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nl-BE"/>
          </a:p>
        </c:txPr>
        <c:crossAx val="586176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 b="1"/>
          </a:pPr>
          <a:endParaRPr lang="nl-B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07174103237096E-2"/>
          <c:y val="0.20108749847129323"/>
          <c:w val="0.87894247594050734"/>
          <c:h val="0.407939491434538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Sheet1!$B$80</c:f>
              <c:strCache>
                <c:ptCount val="1"/>
                <c:pt idx="0">
                  <c:v>Researcher</c:v>
                </c:pt>
              </c:strCache>
            </c:strRef>
          </c:tx>
          <c:invertIfNegative val="0"/>
          <c:cat>
            <c:strRef>
              <c:f>Sheet1!$A$81:$A$88</c:f>
              <c:strCache>
                <c:ptCount val="8"/>
                <c:pt idx="0">
                  <c:v>Industry</c:v>
                </c:pt>
                <c:pt idx="1">
                  <c:v>Services</c:v>
                </c:pt>
                <c:pt idx="2">
                  <c:v>Government</c:v>
                </c:pt>
                <c:pt idx="3">
                  <c:v>Hospital</c:v>
                </c:pt>
                <c:pt idx="4">
                  <c:v>University</c:v>
                </c:pt>
                <c:pt idx="5">
                  <c:v>Higher education</c:v>
                </c:pt>
                <c:pt idx="6">
                  <c:v>Secondary education</c:v>
                </c:pt>
                <c:pt idx="7">
                  <c:v>Non-profit</c:v>
                </c:pt>
              </c:strCache>
            </c:strRef>
          </c:cat>
          <c:val>
            <c:numRef>
              <c:f>Sheet1!$B$81:$B$88</c:f>
              <c:numCache>
                <c:formatCode>General</c:formatCode>
                <c:ptCount val="8"/>
                <c:pt idx="0">
                  <c:v>73.62</c:v>
                </c:pt>
                <c:pt idx="1">
                  <c:v>55.59</c:v>
                </c:pt>
                <c:pt idx="2">
                  <c:v>57.01</c:v>
                </c:pt>
                <c:pt idx="3">
                  <c:v>67.09</c:v>
                </c:pt>
                <c:pt idx="4">
                  <c:v>88.35</c:v>
                </c:pt>
                <c:pt idx="5">
                  <c:v>57.6</c:v>
                </c:pt>
                <c:pt idx="6">
                  <c:v>17.28</c:v>
                </c:pt>
                <c:pt idx="7">
                  <c:v>66.290000000000006</c:v>
                </c:pt>
              </c:numCache>
            </c:numRef>
          </c:val>
        </c:ser>
        <c:ser>
          <c:idx val="1"/>
          <c:order val="1"/>
          <c:tx>
            <c:strRef>
              <c:f>Sheet1!$C$80</c:f>
              <c:strCache>
                <c:ptCount val="1"/>
                <c:pt idx="0">
                  <c:v>Non-researcher</c:v>
                </c:pt>
              </c:strCache>
            </c:strRef>
          </c:tx>
          <c:invertIfNegative val="0"/>
          <c:cat>
            <c:strRef>
              <c:f>Sheet1!$A$81:$A$88</c:f>
              <c:strCache>
                <c:ptCount val="8"/>
                <c:pt idx="0">
                  <c:v>Industry</c:v>
                </c:pt>
                <c:pt idx="1">
                  <c:v>Services</c:v>
                </c:pt>
                <c:pt idx="2">
                  <c:v>Government</c:v>
                </c:pt>
                <c:pt idx="3">
                  <c:v>Hospital</c:v>
                </c:pt>
                <c:pt idx="4">
                  <c:v>University</c:v>
                </c:pt>
                <c:pt idx="5">
                  <c:v>Higher education</c:v>
                </c:pt>
                <c:pt idx="6">
                  <c:v>Secondary education</c:v>
                </c:pt>
                <c:pt idx="7">
                  <c:v>Non-profit</c:v>
                </c:pt>
              </c:strCache>
            </c:strRef>
          </c:cat>
          <c:val>
            <c:numRef>
              <c:f>Sheet1!$C$81:$C$88</c:f>
              <c:numCache>
                <c:formatCode>General</c:formatCode>
                <c:ptCount val="8"/>
                <c:pt idx="0">
                  <c:v>26.38</c:v>
                </c:pt>
                <c:pt idx="1">
                  <c:v>44.41</c:v>
                </c:pt>
                <c:pt idx="2">
                  <c:v>42.99</c:v>
                </c:pt>
                <c:pt idx="3">
                  <c:v>32.909999999999997</c:v>
                </c:pt>
                <c:pt idx="4">
                  <c:v>11.65</c:v>
                </c:pt>
                <c:pt idx="5">
                  <c:v>42.4</c:v>
                </c:pt>
                <c:pt idx="6">
                  <c:v>82.72</c:v>
                </c:pt>
                <c:pt idx="7">
                  <c:v>33.71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430464"/>
        <c:axId val="110436352"/>
      </c:barChart>
      <c:catAx>
        <c:axId val="1104304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nl-BE"/>
          </a:p>
        </c:txPr>
        <c:crossAx val="110436352"/>
        <c:crosses val="autoZero"/>
        <c:auto val="1"/>
        <c:lblAlgn val="ctr"/>
        <c:lblOffset val="100"/>
        <c:noMultiLvlLbl val="0"/>
      </c:catAx>
      <c:valAx>
        <c:axId val="110436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0430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4.7187627868737446E-2"/>
          <c:y val="0.80823275025826313"/>
          <c:w val="0.22387467191601049"/>
          <c:h val="0.17283549233765133"/>
        </c:manualLayout>
      </c:layout>
      <c:overlay val="0"/>
      <c:txPr>
        <a:bodyPr/>
        <a:lstStyle/>
        <a:p>
          <a:pPr>
            <a:defRPr sz="1600"/>
          </a:pPr>
          <a:endParaRPr lang="nl-BE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nl-B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'rel doc'!$I$83</c:f>
              <c:strCache>
                <c:ptCount val="1"/>
                <c:pt idx="0">
                  <c:v>Close relation</c:v>
                </c:pt>
              </c:strCache>
            </c:strRef>
          </c:tx>
          <c:invertIfNegative val="0"/>
          <c:cat>
            <c:multiLvlStrRef>
              <c:f>'rel doc'!$G$84:$H$91</c:f>
              <c:multiLvlStrCache>
                <c:ptCount val="8"/>
                <c:lvl>
                  <c:pt idx="0">
                    <c:v>10 years</c:v>
                  </c:pt>
                  <c:pt idx="1">
                    <c:v>5 years</c:v>
                  </c:pt>
                  <c:pt idx="2">
                    <c:v>3 years</c:v>
                  </c:pt>
                  <c:pt idx="3">
                    <c:v>1 year</c:v>
                  </c:pt>
                  <c:pt idx="4">
                    <c:v>10 years</c:v>
                  </c:pt>
                  <c:pt idx="5">
                    <c:v>5 years</c:v>
                  </c:pt>
                  <c:pt idx="6">
                    <c:v>3 years</c:v>
                  </c:pt>
                  <c:pt idx="7">
                    <c:v>1 year</c:v>
                  </c:pt>
                </c:lvl>
                <c:lvl>
                  <c:pt idx="0">
                    <c:v>Other sectors outside university</c:v>
                  </c:pt>
                  <c:pt idx="4">
                    <c:v>University</c:v>
                  </c:pt>
                </c:lvl>
              </c:multiLvlStrCache>
            </c:multiLvlStrRef>
          </c:cat>
          <c:val>
            <c:numRef>
              <c:f>'rel doc'!$I$84:$I$91</c:f>
              <c:numCache>
                <c:formatCode>0%</c:formatCode>
                <c:ptCount val="8"/>
                <c:pt idx="0">
                  <c:v>0.25053533190578159</c:v>
                </c:pt>
                <c:pt idx="1">
                  <c:v>0.29885748647023452</c:v>
                </c:pt>
                <c:pt idx="2">
                  <c:v>0.34277198211624482</c:v>
                </c:pt>
                <c:pt idx="3">
                  <c:v>0.40377532228360957</c:v>
                </c:pt>
                <c:pt idx="4">
                  <c:v>0.72235872235872378</c:v>
                </c:pt>
                <c:pt idx="5">
                  <c:v>0.72860962566845178</c:v>
                </c:pt>
                <c:pt idx="6">
                  <c:v>0.73214285714285765</c:v>
                </c:pt>
                <c:pt idx="7">
                  <c:v>0.7278368794326241</c:v>
                </c:pt>
              </c:numCache>
            </c:numRef>
          </c:val>
        </c:ser>
        <c:ser>
          <c:idx val="1"/>
          <c:order val="1"/>
          <c:tx>
            <c:strRef>
              <c:f>'rel doc'!$J$83</c:f>
              <c:strCache>
                <c:ptCount val="1"/>
                <c:pt idx="0">
                  <c:v>Partially related</c:v>
                </c:pt>
              </c:strCache>
            </c:strRef>
          </c:tx>
          <c:invertIfNegative val="0"/>
          <c:cat>
            <c:multiLvlStrRef>
              <c:f>'rel doc'!$G$84:$H$91</c:f>
              <c:multiLvlStrCache>
                <c:ptCount val="8"/>
                <c:lvl>
                  <c:pt idx="0">
                    <c:v>10 years</c:v>
                  </c:pt>
                  <c:pt idx="1">
                    <c:v>5 years</c:v>
                  </c:pt>
                  <c:pt idx="2">
                    <c:v>3 years</c:v>
                  </c:pt>
                  <c:pt idx="3">
                    <c:v>1 year</c:v>
                  </c:pt>
                  <c:pt idx="4">
                    <c:v>10 years</c:v>
                  </c:pt>
                  <c:pt idx="5">
                    <c:v>5 years</c:v>
                  </c:pt>
                  <c:pt idx="6">
                    <c:v>3 years</c:v>
                  </c:pt>
                  <c:pt idx="7">
                    <c:v>1 year</c:v>
                  </c:pt>
                </c:lvl>
                <c:lvl>
                  <c:pt idx="0">
                    <c:v>Other sectors outside university</c:v>
                  </c:pt>
                  <c:pt idx="4">
                    <c:v>University</c:v>
                  </c:pt>
                </c:lvl>
              </c:multiLvlStrCache>
            </c:multiLvlStrRef>
          </c:cat>
          <c:val>
            <c:numRef>
              <c:f>'rel doc'!$J$84:$J$91</c:f>
              <c:numCache>
                <c:formatCode>0%</c:formatCode>
                <c:ptCount val="8"/>
                <c:pt idx="0">
                  <c:v>0.39614561027837258</c:v>
                </c:pt>
                <c:pt idx="1">
                  <c:v>0.39085989176187752</c:v>
                </c:pt>
                <c:pt idx="2">
                  <c:v>0.37655240933929596</c:v>
                </c:pt>
                <c:pt idx="3">
                  <c:v>0.35727440147329648</c:v>
                </c:pt>
                <c:pt idx="4">
                  <c:v>0.19901719901719958</c:v>
                </c:pt>
                <c:pt idx="5">
                  <c:v>0.20320855614973271</c:v>
                </c:pt>
                <c:pt idx="6">
                  <c:v>0.20063025210084034</c:v>
                </c:pt>
                <c:pt idx="7">
                  <c:v>0.22429078014184431</c:v>
                </c:pt>
              </c:numCache>
            </c:numRef>
          </c:val>
        </c:ser>
        <c:ser>
          <c:idx val="2"/>
          <c:order val="2"/>
          <c:tx>
            <c:strRef>
              <c:f>'rel doc'!$K$83</c:f>
              <c:strCache>
                <c:ptCount val="1"/>
                <c:pt idx="0">
                  <c:v>No relation</c:v>
                </c:pt>
              </c:strCache>
            </c:strRef>
          </c:tx>
          <c:invertIfNegative val="0"/>
          <c:cat>
            <c:multiLvlStrRef>
              <c:f>'rel doc'!$G$84:$H$91</c:f>
              <c:multiLvlStrCache>
                <c:ptCount val="8"/>
                <c:lvl>
                  <c:pt idx="0">
                    <c:v>10 years</c:v>
                  </c:pt>
                  <c:pt idx="1">
                    <c:v>5 years</c:v>
                  </c:pt>
                  <c:pt idx="2">
                    <c:v>3 years</c:v>
                  </c:pt>
                  <c:pt idx="3">
                    <c:v>1 year</c:v>
                  </c:pt>
                  <c:pt idx="4">
                    <c:v>10 years</c:v>
                  </c:pt>
                  <c:pt idx="5">
                    <c:v>5 years</c:v>
                  </c:pt>
                  <c:pt idx="6">
                    <c:v>3 years</c:v>
                  </c:pt>
                  <c:pt idx="7">
                    <c:v>1 year</c:v>
                  </c:pt>
                </c:lvl>
                <c:lvl>
                  <c:pt idx="0">
                    <c:v>Other sectors outside university</c:v>
                  </c:pt>
                  <c:pt idx="4">
                    <c:v>University</c:v>
                  </c:pt>
                </c:lvl>
              </c:multiLvlStrCache>
            </c:multiLvlStrRef>
          </c:cat>
          <c:val>
            <c:numRef>
              <c:f>'rel doc'!$K$84:$K$91</c:f>
              <c:numCache>
                <c:formatCode>0%</c:formatCode>
                <c:ptCount val="8"/>
                <c:pt idx="0">
                  <c:v>0.35331905781584694</c:v>
                </c:pt>
                <c:pt idx="1">
                  <c:v>0.31028262176789068</c:v>
                </c:pt>
                <c:pt idx="2">
                  <c:v>0.28067560854446161</c:v>
                </c:pt>
                <c:pt idx="3">
                  <c:v>0.23895027624309392</c:v>
                </c:pt>
                <c:pt idx="4">
                  <c:v>7.8624078624078622E-2</c:v>
                </c:pt>
                <c:pt idx="5">
                  <c:v>6.8181818181818177E-2</c:v>
                </c:pt>
                <c:pt idx="6">
                  <c:v>6.7226890756302518E-2</c:v>
                </c:pt>
                <c:pt idx="7">
                  <c:v>4.7872340425531922E-2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6137984"/>
        <c:axId val="36139776"/>
      </c:barChart>
      <c:catAx>
        <c:axId val="36137984"/>
        <c:scaling>
          <c:orientation val="minMax"/>
        </c:scaling>
        <c:delete val="0"/>
        <c:axPos val="l"/>
        <c:majorTickMark val="none"/>
        <c:minorTickMark val="none"/>
        <c:tickLblPos val="nextTo"/>
        <c:crossAx val="36139776"/>
        <c:crosses val="autoZero"/>
        <c:auto val="1"/>
        <c:lblAlgn val="ctr"/>
        <c:lblOffset val="100"/>
        <c:noMultiLvlLbl val="0"/>
      </c:catAx>
      <c:valAx>
        <c:axId val="3613977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one"/>
        <c:crossAx val="3613798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nl-B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transitions!$B$13</c:f>
              <c:strCache>
                <c:ptCount val="1"/>
                <c:pt idx="0">
                  <c:v>ja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cat>
            <c:strRef>
              <c:f>transitions!$A$14:$A$18</c:f>
              <c:strCache>
                <c:ptCount val="5"/>
                <c:pt idx="0">
                  <c:v>Ik was voldoende voorbereid op een carrière buiten de universiteit</c:v>
                </c:pt>
                <c:pt idx="1">
                  <c:v>Na het doctoraat had ik een goed beeld van mijn carrièrekansen</c:v>
                </c:pt>
                <c:pt idx="2">
                  <c:v>Mijn doctoraat was een meerwaarde op de arbeidsmarkt</c:v>
                </c:pt>
                <c:pt idx="3">
                  <c:v>Als ik opnieuw kon beginnen, zou ik dezelfde carrièrekeuzes maken</c:v>
                </c:pt>
                <c:pt idx="4">
                  <c:v>Door mijn doctoraat kon ik een meerwaarde betekenen in de organisatie/het bedrijf waar ik nu werk</c:v>
                </c:pt>
              </c:strCache>
            </c:strRef>
          </c:cat>
          <c:val>
            <c:numRef>
              <c:f>transitions!$B$14:$B$18</c:f>
              <c:numCache>
                <c:formatCode>0.00</c:formatCode>
                <c:ptCount val="5"/>
                <c:pt idx="0">
                  <c:v>5.15</c:v>
                </c:pt>
                <c:pt idx="1">
                  <c:v>5.28</c:v>
                </c:pt>
                <c:pt idx="2">
                  <c:v>6.54</c:v>
                </c:pt>
                <c:pt idx="3">
                  <c:v>6.6</c:v>
                </c:pt>
                <c:pt idx="4">
                  <c:v>7.33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6470528"/>
        <c:axId val="96472064"/>
      </c:barChart>
      <c:catAx>
        <c:axId val="9647052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nl-BE"/>
          </a:p>
        </c:txPr>
        <c:crossAx val="96472064"/>
        <c:crosses val="autoZero"/>
        <c:auto val="1"/>
        <c:lblAlgn val="l"/>
        <c:lblOffset val="100"/>
        <c:noMultiLvlLbl val="0"/>
      </c:catAx>
      <c:valAx>
        <c:axId val="96472064"/>
        <c:scaling>
          <c:orientation val="minMax"/>
          <c:max val="10"/>
          <c:min val="0"/>
        </c:scaling>
        <c:delete val="0"/>
        <c:axPos val="b"/>
        <c:majorGridlines/>
        <c:numFmt formatCode="0" sourceLinked="0"/>
        <c:majorTickMark val="out"/>
        <c:minorTickMark val="none"/>
        <c:tickLblPos val="nextTo"/>
        <c:crossAx val="96470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987130988870036"/>
          <c:y val="1.0700850947116987E-2"/>
          <c:w val="0.49122575057004253"/>
          <c:h val="0.903553628830104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'R&amp;D skills 2'!$B$1</c:f>
              <c:strCache>
                <c:ptCount val="1"/>
                <c:pt idx="0">
                  <c:v>total rank</c:v>
                </c:pt>
              </c:strCache>
            </c:strRef>
          </c:tx>
          <c:invertIfNegative val="0"/>
          <c:cat>
            <c:strRef>
              <c:f>'R&amp;D skills 2'!$A$9:$A$24</c:f>
              <c:strCache>
                <c:ptCount val="16"/>
                <c:pt idx="0">
                  <c:v>Sociale vaardigheden</c:v>
                </c:pt>
                <c:pt idx="1">
                  <c:v>Kunnen werken in team</c:v>
                </c:pt>
                <c:pt idx="2">
                  <c:v>Stressbestendig zijn</c:v>
                </c:pt>
                <c:pt idx="3">
                  <c:v>Presentatievaardigheden</c:v>
                </c:pt>
                <c:pt idx="4">
                  <c:v>Kunnen omgaan met diversiteit/interdisciplinariteit</c:v>
                </c:pt>
                <c:pt idx="5">
                  <c:v>Talenkennis</c:v>
                </c:pt>
                <c:pt idx="6">
                  <c:v>Onderwijsvaardigheden</c:v>
                </c:pt>
                <c:pt idx="7">
                  <c:v>Technische vaardigheden</c:v>
                </c:pt>
                <c:pt idx="8">
                  <c:v>Zin hebben voor initiatief</c:v>
                </c:pt>
                <c:pt idx="9">
                  <c:v>Schriftelijke communicatievaardigheden</c:v>
                </c:pt>
                <c:pt idx="10">
                  <c:v>Kennis van data-analyse/synthese</c:v>
                </c:pt>
                <c:pt idx="11">
                  <c:v>Kritisch denken</c:v>
                </c:pt>
                <c:pt idx="12">
                  <c:v>Creatief zijn en/of oog hebben voor innovatie</c:v>
                </c:pt>
                <c:pt idx="13">
                  <c:v>Zelfstandig werken</c:v>
                </c:pt>
                <c:pt idx="14">
                  <c:v>Onderzoeksvaardigheden</c:v>
                </c:pt>
                <c:pt idx="15">
                  <c:v>Specifieke wetenschappelijke kennis</c:v>
                </c:pt>
              </c:strCache>
            </c:strRef>
          </c:cat>
          <c:val>
            <c:numRef>
              <c:f>'R&amp;D skills 2'!$B$9:$B$24</c:f>
            </c:numRef>
          </c:val>
        </c:ser>
        <c:ser>
          <c:idx val="1"/>
          <c:order val="1"/>
          <c:tx>
            <c:strRef>
              <c:f>'R&amp;D skills 2'!$C$1</c:f>
              <c:strCache>
                <c:ptCount val="1"/>
                <c:pt idx="0">
                  <c:v>with DH rank</c:v>
                </c:pt>
              </c:strCache>
            </c:strRef>
          </c:tx>
          <c:invertIfNegative val="0"/>
          <c:cat>
            <c:strRef>
              <c:f>'R&amp;D skills 2'!$A$9:$A$24</c:f>
              <c:strCache>
                <c:ptCount val="16"/>
                <c:pt idx="0">
                  <c:v>Sociale vaardigheden</c:v>
                </c:pt>
                <c:pt idx="1">
                  <c:v>Kunnen werken in team</c:v>
                </c:pt>
                <c:pt idx="2">
                  <c:v>Stressbestendig zijn</c:v>
                </c:pt>
                <c:pt idx="3">
                  <c:v>Presentatievaardigheden</c:v>
                </c:pt>
                <c:pt idx="4">
                  <c:v>Kunnen omgaan met diversiteit/interdisciplinariteit</c:v>
                </c:pt>
                <c:pt idx="5">
                  <c:v>Talenkennis</c:v>
                </c:pt>
                <c:pt idx="6">
                  <c:v>Onderwijsvaardigheden</c:v>
                </c:pt>
                <c:pt idx="7">
                  <c:v>Technische vaardigheden</c:v>
                </c:pt>
                <c:pt idx="8">
                  <c:v>Zin hebben voor initiatief</c:v>
                </c:pt>
                <c:pt idx="9">
                  <c:v>Schriftelijke communicatievaardigheden</c:v>
                </c:pt>
                <c:pt idx="10">
                  <c:v>Kennis van data-analyse/synthese</c:v>
                </c:pt>
                <c:pt idx="11">
                  <c:v>Kritisch denken</c:v>
                </c:pt>
                <c:pt idx="12">
                  <c:v>Creatief zijn en/of oog hebben voor innovatie</c:v>
                </c:pt>
                <c:pt idx="13">
                  <c:v>Zelfstandig werken</c:v>
                </c:pt>
                <c:pt idx="14">
                  <c:v>Onderzoeksvaardigheden</c:v>
                </c:pt>
                <c:pt idx="15">
                  <c:v>Specifieke wetenschappelijke kennis</c:v>
                </c:pt>
              </c:strCache>
            </c:strRef>
          </c:cat>
          <c:val>
            <c:numRef>
              <c:f>'R&amp;D skills 2'!$C$9:$C$24</c:f>
            </c:numRef>
          </c:val>
        </c:ser>
        <c:ser>
          <c:idx val="2"/>
          <c:order val="2"/>
          <c:tx>
            <c:strRef>
              <c:f>'R&amp;D skills 2'!$D$1</c:f>
              <c:strCache>
                <c:ptCount val="1"/>
                <c:pt idx="0">
                  <c:v>without DH rank</c:v>
                </c:pt>
              </c:strCache>
            </c:strRef>
          </c:tx>
          <c:invertIfNegative val="0"/>
          <c:cat>
            <c:strRef>
              <c:f>'R&amp;D skills 2'!$A$9:$A$24</c:f>
              <c:strCache>
                <c:ptCount val="16"/>
                <c:pt idx="0">
                  <c:v>Sociale vaardigheden</c:v>
                </c:pt>
                <c:pt idx="1">
                  <c:v>Kunnen werken in team</c:v>
                </c:pt>
                <c:pt idx="2">
                  <c:v>Stressbestendig zijn</c:v>
                </c:pt>
                <c:pt idx="3">
                  <c:v>Presentatievaardigheden</c:v>
                </c:pt>
                <c:pt idx="4">
                  <c:v>Kunnen omgaan met diversiteit/interdisciplinariteit</c:v>
                </c:pt>
                <c:pt idx="5">
                  <c:v>Talenkennis</c:v>
                </c:pt>
                <c:pt idx="6">
                  <c:v>Onderwijsvaardigheden</c:v>
                </c:pt>
                <c:pt idx="7">
                  <c:v>Technische vaardigheden</c:v>
                </c:pt>
                <c:pt idx="8">
                  <c:v>Zin hebben voor initiatief</c:v>
                </c:pt>
                <c:pt idx="9">
                  <c:v>Schriftelijke communicatievaardigheden</c:v>
                </c:pt>
                <c:pt idx="10">
                  <c:v>Kennis van data-analyse/synthese</c:v>
                </c:pt>
                <c:pt idx="11">
                  <c:v>Kritisch denken</c:v>
                </c:pt>
                <c:pt idx="12">
                  <c:v>Creatief zijn en/of oog hebben voor innovatie</c:v>
                </c:pt>
                <c:pt idx="13">
                  <c:v>Zelfstandig werken</c:v>
                </c:pt>
                <c:pt idx="14">
                  <c:v>Onderzoeksvaardigheden</c:v>
                </c:pt>
                <c:pt idx="15">
                  <c:v>Specifieke wetenschappelijke kennis</c:v>
                </c:pt>
              </c:strCache>
            </c:strRef>
          </c:cat>
          <c:val>
            <c:numRef>
              <c:f>'R&amp;D skills 2'!$D$9:$D$24</c:f>
            </c:numRef>
          </c:val>
        </c:ser>
        <c:ser>
          <c:idx val="3"/>
          <c:order val="3"/>
          <c:tx>
            <c:strRef>
              <c:f>'R&amp;D skills 2'!$E$1</c:f>
              <c:strCache>
                <c:ptCount val="1"/>
                <c:pt idx="0">
                  <c:v>Employers without DHa</c:v>
                </c:pt>
              </c:strCache>
            </c:strRef>
          </c:tx>
          <c:invertIfNegative val="0"/>
          <c:cat>
            <c:strRef>
              <c:f>'R&amp;D skills 2'!$A$9:$A$24</c:f>
              <c:strCache>
                <c:ptCount val="16"/>
                <c:pt idx="0">
                  <c:v>Sociale vaardigheden</c:v>
                </c:pt>
                <c:pt idx="1">
                  <c:v>Kunnen werken in team</c:v>
                </c:pt>
                <c:pt idx="2">
                  <c:v>Stressbestendig zijn</c:v>
                </c:pt>
                <c:pt idx="3">
                  <c:v>Presentatievaardigheden</c:v>
                </c:pt>
                <c:pt idx="4">
                  <c:v>Kunnen omgaan met diversiteit/interdisciplinariteit</c:v>
                </c:pt>
                <c:pt idx="5">
                  <c:v>Talenkennis</c:v>
                </c:pt>
                <c:pt idx="6">
                  <c:v>Onderwijsvaardigheden</c:v>
                </c:pt>
                <c:pt idx="7">
                  <c:v>Technische vaardigheden</c:v>
                </c:pt>
                <c:pt idx="8">
                  <c:v>Zin hebben voor initiatief</c:v>
                </c:pt>
                <c:pt idx="9">
                  <c:v>Schriftelijke communicatievaardigheden</c:v>
                </c:pt>
                <c:pt idx="10">
                  <c:v>Kennis van data-analyse/synthese</c:v>
                </c:pt>
                <c:pt idx="11">
                  <c:v>Kritisch denken</c:v>
                </c:pt>
                <c:pt idx="12">
                  <c:v>Creatief zijn en/of oog hebben voor innovatie</c:v>
                </c:pt>
                <c:pt idx="13">
                  <c:v>Zelfstandig werken</c:v>
                </c:pt>
                <c:pt idx="14">
                  <c:v>Onderzoeksvaardigheden</c:v>
                </c:pt>
                <c:pt idx="15">
                  <c:v>Specifieke wetenschappelijke kennis</c:v>
                </c:pt>
              </c:strCache>
            </c:strRef>
          </c:cat>
          <c:val>
            <c:numRef>
              <c:f>'R&amp;D skills 2'!$E$9:$E$24</c:f>
            </c:numRef>
          </c:val>
        </c:ser>
        <c:ser>
          <c:idx val="4"/>
          <c:order val="4"/>
          <c:tx>
            <c:strRef>
              <c:f>'R&amp;D skills 2'!$F$1</c:f>
              <c:strCache>
                <c:ptCount val="1"/>
                <c:pt idx="0">
                  <c:v>Employers with DHa</c:v>
                </c:pt>
              </c:strCache>
            </c:strRef>
          </c:tx>
          <c:invertIfNegative val="0"/>
          <c:cat>
            <c:strRef>
              <c:f>'R&amp;D skills 2'!$A$9:$A$24</c:f>
              <c:strCache>
                <c:ptCount val="16"/>
                <c:pt idx="0">
                  <c:v>Sociale vaardigheden</c:v>
                </c:pt>
                <c:pt idx="1">
                  <c:v>Kunnen werken in team</c:v>
                </c:pt>
                <c:pt idx="2">
                  <c:v>Stressbestendig zijn</c:v>
                </c:pt>
                <c:pt idx="3">
                  <c:v>Presentatievaardigheden</c:v>
                </c:pt>
                <c:pt idx="4">
                  <c:v>Kunnen omgaan met diversiteit/interdisciplinariteit</c:v>
                </c:pt>
                <c:pt idx="5">
                  <c:v>Talenkennis</c:v>
                </c:pt>
                <c:pt idx="6">
                  <c:v>Onderwijsvaardigheden</c:v>
                </c:pt>
                <c:pt idx="7">
                  <c:v>Technische vaardigheden</c:v>
                </c:pt>
                <c:pt idx="8">
                  <c:v>Zin hebben voor initiatief</c:v>
                </c:pt>
                <c:pt idx="9">
                  <c:v>Schriftelijke communicatievaardigheden</c:v>
                </c:pt>
                <c:pt idx="10">
                  <c:v>Kennis van data-analyse/synthese</c:v>
                </c:pt>
                <c:pt idx="11">
                  <c:v>Kritisch denken</c:v>
                </c:pt>
                <c:pt idx="12">
                  <c:v>Creatief zijn en/of oog hebben voor innovatie</c:v>
                </c:pt>
                <c:pt idx="13">
                  <c:v>Zelfstandig werken</c:v>
                </c:pt>
                <c:pt idx="14">
                  <c:v>Onderzoeksvaardigheden</c:v>
                </c:pt>
                <c:pt idx="15">
                  <c:v>Specifieke wetenschappelijke kennis</c:v>
                </c:pt>
              </c:strCache>
            </c:strRef>
          </c:cat>
          <c:val>
            <c:numRef>
              <c:f>'R&amp;D skills 2'!$F$9:$F$24</c:f>
              <c:numCache>
                <c:formatCode>General</c:formatCode>
                <c:ptCount val="16"/>
                <c:pt idx="0">
                  <c:v>6.02</c:v>
                </c:pt>
                <c:pt idx="1">
                  <c:v>6.16</c:v>
                </c:pt>
                <c:pt idx="2">
                  <c:v>6.48</c:v>
                </c:pt>
                <c:pt idx="3">
                  <c:v>6.49</c:v>
                </c:pt>
                <c:pt idx="4">
                  <c:v>6.52</c:v>
                </c:pt>
                <c:pt idx="5">
                  <c:v>6.72</c:v>
                </c:pt>
                <c:pt idx="6">
                  <c:v>6.79</c:v>
                </c:pt>
                <c:pt idx="7">
                  <c:v>6.96</c:v>
                </c:pt>
                <c:pt idx="8">
                  <c:v>7.02</c:v>
                </c:pt>
                <c:pt idx="9">
                  <c:v>7.28</c:v>
                </c:pt>
                <c:pt idx="10">
                  <c:v>7.61</c:v>
                </c:pt>
                <c:pt idx="11">
                  <c:v>7.72</c:v>
                </c:pt>
                <c:pt idx="12">
                  <c:v>7.73</c:v>
                </c:pt>
                <c:pt idx="13">
                  <c:v>8.26</c:v>
                </c:pt>
                <c:pt idx="14">
                  <c:v>8.5</c:v>
                </c:pt>
                <c:pt idx="15">
                  <c:v>8.52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0499328"/>
        <c:axId val="110500864"/>
      </c:barChart>
      <c:catAx>
        <c:axId val="110499328"/>
        <c:scaling>
          <c:orientation val="minMax"/>
        </c:scaling>
        <c:delete val="0"/>
        <c:axPos val="l"/>
        <c:majorTickMark val="out"/>
        <c:minorTickMark val="none"/>
        <c:tickLblPos val="nextTo"/>
        <c:crossAx val="110500864"/>
        <c:crosses val="autoZero"/>
        <c:auto val="1"/>
        <c:lblAlgn val="ctr"/>
        <c:lblOffset val="100"/>
        <c:noMultiLvlLbl val="0"/>
      </c:catAx>
      <c:valAx>
        <c:axId val="110500864"/>
        <c:scaling>
          <c:orientation val="minMax"/>
          <c:max val="1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10499328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nl-B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B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210107211174874"/>
          <c:y val="1.0700909577314071E-2"/>
          <c:w val="0.49780721265773981"/>
          <c:h val="0.903553628830104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'R&amp;D skills 2'!$B$1</c:f>
              <c:strCache>
                <c:ptCount val="1"/>
                <c:pt idx="0">
                  <c:v>total rank</c:v>
                </c:pt>
              </c:strCache>
            </c:strRef>
          </c:tx>
          <c:invertIfNegative val="0"/>
          <c:cat>
            <c:strRef>
              <c:f>'R&amp;D skills 2'!$A$2:$A$17</c:f>
              <c:strCache>
                <c:ptCount val="16"/>
                <c:pt idx="0">
                  <c:v>Commerciële ingesteldheid</c:v>
                </c:pt>
                <c:pt idx="1">
                  <c:v>Onderhandelingsvaardigheden</c:v>
                </c:pt>
                <c:pt idx="2">
                  <c:v>Vaardigheden voor leidinggeven</c:v>
                </c:pt>
                <c:pt idx="3">
                  <c:v>Kennis van IP en patenten</c:v>
                </c:pt>
                <c:pt idx="4">
                  <c:v>Projectmanagement</c:v>
                </c:pt>
                <c:pt idx="5">
                  <c:v>Time managementvaardigheden</c:v>
                </c:pt>
                <c:pt idx="6">
                  <c:v>Netwerkingvaardigheden</c:v>
                </c:pt>
                <c:pt idx="7">
                  <c:v>Sociale vaardigheden</c:v>
                </c:pt>
                <c:pt idx="8">
                  <c:v>Kunnen werken in team</c:v>
                </c:pt>
                <c:pt idx="9">
                  <c:v>Stressbestendig zijn</c:v>
                </c:pt>
                <c:pt idx="10">
                  <c:v>Presentatievaardigheden</c:v>
                </c:pt>
                <c:pt idx="11">
                  <c:v>Kunnen omgaan met diversiteit/interdisciplinariteit</c:v>
                </c:pt>
                <c:pt idx="12">
                  <c:v>Talenkennis</c:v>
                </c:pt>
                <c:pt idx="13">
                  <c:v>Onderwijsvaardigheden</c:v>
                </c:pt>
                <c:pt idx="14">
                  <c:v>Technische vaardigheden</c:v>
                </c:pt>
                <c:pt idx="15">
                  <c:v>Zin hebben voor initiatief</c:v>
                </c:pt>
              </c:strCache>
            </c:strRef>
          </c:cat>
          <c:val>
            <c:numRef>
              <c:f>'R&amp;D skills 2'!$B$2:$B$17</c:f>
            </c:numRef>
          </c:val>
        </c:ser>
        <c:ser>
          <c:idx val="1"/>
          <c:order val="1"/>
          <c:tx>
            <c:strRef>
              <c:f>'R&amp;D skills 2'!$C$1</c:f>
              <c:strCache>
                <c:ptCount val="1"/>
                <c:pt idx="0">
                  <c:v>with DH rank</c:v>
                </c:pt>
              </c:strCache>
            </c:strRef>
          </c:tx>
          <c:invertIfNegative val="0"/>
          <c:cat>
            <c:strRef>
              <c:f>'R&amp;D skills 2'!$A$2:$A$17</c:f>
              <c:strCache>
                <c:ptCount val="16"/>
                <c:pt idx="0">
                  <c:v>Commerciële ingesteldheid</c:v>
                </c:pt>
                <c:pt idx="1">
                  <c:v>Onderhandelingsvaardigheden</c:v>
                </c:pt>
                <c:pt idx="2">
                  <c:v>Vaardigheden voor leidinggeven</c:v>
                </c:pt>
                <c:pt idx="3">
                  <c:v>Kennis van IP en patenten</c:v>
                </c:pt>
                <c:pt idx="4">
                  <c:v>Projectmanagement</c:v>
                </c:pt>
                <c:pt idx="5">
                  <c:v>Time managementvaardigheden</c:v>
                </c:pt>
                <c:pt idx="6">
                  <c:v>Netwerkingvaardigheden</c:v>
                </c:pt>
                <c:pt idx="7">
                  <c:v>Sociale vaardigheden</c:v>
                </c:pt>
                <c:pt idx="8">
                  <c:v>Kunnen werken in team</c:v>
                </c:pt>
                <c:pt idx="9">
                  <c:v>Stressbestendig zijn</c:v>
                </c:pt>
                <c:pt idx="10">
                  <c:v>Presentatievaardigheden</c:v>
                </c:pt>
                <c:pt idx="11">
                  <c:v>Kunnen omgaan met diversiteit/interdisciplinariteit</c:v>
                </c:pt>
                <c:pt idx="12">
                  <c:v>Talenkennis</c:v>
                </c:pt>
                <c:pt idx="13">
                  <c:v>Onderwijsvaardigheden</c:v>
                </c:pt>
                <c:pt idx="14">
                  <c:v>Technische vaardigheden</c:v>
                </c:pt>
                <c:pt idx="15">
                  <c:v>Zin hebben voor initiatief</c:v>
                </c:pt>
              </c:strCache>
            </c:strRef>
          </c:cat>
          <c:val>
            <c:numRef>
              <c:f>'R&amp;D skills 2'!$C$2:$C$17</c:f>
            </c:numRef>
          </c:val>
        </c:ser>
        <c:ser>
          <c:idx val="2"/>
          <c:order val="2"/>
          <c:tx>
            <c:strRef>
              <c:f>'R&amp;D skills 2'!$D$1</c:f>
              <c:strCache>
                <c:ptCount val="1"/>
                <c:pt idx="0">
                  <c:v>without DH rank</c:v>
                </c:pt>
              </c:strCache>
            </c:strRef>
          </c:tx>
          <c:invertIfNegative val="0"/>
          <c:cat>
            <c:strRef>
              <c:f>'R&amp;D skills 2'!$A$2:$A$17</c:f>
              <c:strCache>
                <c:ptCount val="16"/>
                <c:pt idx="0">
                  <c:v>Commerciële ingesteldheid</c:v>
                </c:pt>
                <c:pt idx="1">
                  <c:v>Onderhandelingsvaardigheden</c:v>
                </c:pt>
                <c:pt idx="2">
                  <c:v>Vaardigheden voor leidinggeven</c:v>
                </c:pt>
                <c:pt idx="3">
                  <c:v>Kennis van IP en patenten</c:v>
                </c:pt>
                <c:pt idx="4">
                  <c:v>Projectmanagement</c:v>
                </c:pt>
                <c:pt idx="5">
                  <c:v>Time managementvaardigheden</c:v>
                </c:pt>
                <c:pt idx="6">
                  <c:v>Netwerkingvaardigheden</c:v>
                </c:pt>
                <c:pt idx="7">
                  <c:v>Sociale vaardigheden</c:v>
                </c:pt>
                <c:pt idx="8">
                  <c:v>Kunnen werken in team</c:v>
                </c:pt>
                <c:pt idx="9">
                  <c:v>Stressbestendig zijn</c:v>
                </c:pt>
                <c:pt idx="10">
                  <c:v>Presentatievaardigheden</c:v>
                </c:pt>
                <c:pt idx="11">
                  <c:v>Kunnen omgaan met diversiteit/interdisciplinariteit</c:v>
                </c:pt>
                <c:pt idx="12">
                  <c:v>Talenkennis</c:v>
                </c:pt>
                <c:pt idx="13">
                  <c:v>Onderwijsvaardigheden</c:v>
                </c:pt>
                <c:pt idx="14">
                  <c:v>Technische vaardigheden</c:v>
                </c:pt>
                <c:pt idx="15">
                  <c:v>Zin hebben voor initiatief</c:v>
                </c:pt>
              </c:strCache>
            </c:strRef>
          </c:cat>
          <c:val>
            <c:numRef>
              <c:f>'R&amp;D skills 2'!$D$2:$D$17</c:f>
            </c:numRef>
          </c:val>
        </c:ser>
        <c:ser>
          <c:idx val="3"/>
          <c:order val="3"/>
          <c:tx>
            <c:strRef>
              <c:f>'R&amp;D skills 2'!$E$1</c:f>
              <c:strCache>
                <c:ptCount val="1"/>
                <c:pt idx="0">
                  <c:v>Employers without DHa</c:v>
                </c:pt>
              </c:strCache>
            </c:strRef>
          </c:tx>
          <c:invertIfNegative val="0"/>
          <c:cat>
            <c:strRef>
              <c:f>'R&amp;D skills 2'!$A$2:$A$17</c:f>
              <c:strCache>
                <c:ptCount val="16"/>
                <c:pt idx="0">
                  <c:v>Commerciële ingesteldheid</c:v>
                </c:pt>
                <c:pt idx="1">
                  <c:v>Onderhandelingsvaardigheden</c:v>
                </c:pt>
                <c:pt idx="2">
                  <c:v>Vaardigheden voor leidinggeven</c:v>
                </c:pt>
                <c:pt idx="3">
                  <c:v>Kennis van IP en patenten</c:v>
                </c:pt>
                <c:pt idx="4">
                  <c:v>Projectmanagement</c:v>
                </c:pt>
                <c:pt idx="5">
                  <c:v>Time managementvaardigheden</c:v>
                </c:pt>
                <c:pt idx="6">
                  <c:v>Netwerkingvaardigheden</c:v>
                </c:pt>
                <c:pt idx="7">
                  <c:v>Sociale vaardigheden</c:v>
                </c:pt>
                <c:pt idx="8">
                  <c:v>Kunnen werken in team</c:v>
                </c:pt>
                <c:pt idx="9">
                  <c:v>Stressbestendig zijn</c:v>
                </c:pt>
                <c:pt idx="10">
                  <c:v>Presentatievaardigheden</c:v>
                </c:pt>
                <c:pt idx="11">
                  <c:v>Kunnen omgaan met diversiteit/interdisciplinariteit</c:v>
                </c:pt>
                <c:pt idx="12">
                  <c:v>Talenkennis</c:v>
                </c:pt>
                <c:pt idx="13">
                  <c:v>Onderwijsvaardigheden</c:v>
                </c:pt>
                <c:pt idx="14">
                  <c:v>Technische vaardigheden</c:v>
                </c:pt>
                <c:pt idx="15">
                  <c:v>Zin hebben voor initiatief</c:v>
                </c:pt>
              </c:strCache>
            </c:strRef>
          </c:cat>
          <c:val>
            <c:numRef>
              <c:f>'R&amp;D skills 2'!$E$2:$E$17</c:f>
            </c:numRef>
          </c:val>
        </c:ser>
        <c:ser>
          <c:idx val="4"/>
          <c:order val="4"/>
          <c:tx>
            <c:strRef>
              <c:f>'R&amp;D skills 2'!$F$1</c:f>
              <c:strCache>
                <c:ptCount val="1"/>
                <c:pt idx="0">
                  <c:v>Employers with DHa</c:v>
                </c:pt>
              </c:strCache>
            </c:strRef>
          </c:tx>
          <c:invertIfNegative val="0"/>
          <c:cat>
            <c:strRef>
              <c:f>'R&amp;D skills 2'!$A$2:$A$17</c:f>
              <c:strCache>
                <c:ptCount val="16"/>
                <c:pt idx="0">
                  <c:v>Commerciële ingesteldheid</c:v>
                </c:pt>
                <c:pt idx="1">
                  <c:v>Onderhandelingsvaardigheden</c:v>
                </c:pt>
                <c:pt idx="2">
                  <c:v>Vaardigheden voor leidinggeven</c:v>
                </c:pt>
                <c:pt idx="3">
                  <c:v>Kennis van IP en patenten</c:v>
                </c:pt>
                <c:pt idx="4">
                  <c:v>Projectmanagement</c:v>
                </c:pt>
                <c:pt idx="5">
                  <c:v>Time managementvaardigheden</c:v>
                </c:pt>
                <c:pt idx="6">
                  <c:v>Netwerkingvaardigheden</c:v>
                </c:pt>
                <c:pt idx="7">
                  <c:v>Sociale vaardigheden</c:v>
                </c:pt>
                <c:pt idx="8">
                  <c:v>Kunnen werken in team</c:v>
                </c:pt>
                <c:pt idx="9">
                  <c:v>Stressbestendig zijn</c:v>
                </c:pt>
                <c:pt idx="10">
                  <c:v>Presentatievaardigheden</c:v>
                </c:pt>
                <c:pt idx="11">
                  <c:v>Kunnen omgaan met diversiteit/interdisciplinariteit</c:v>
                </c:pt>
                <c:pt idx="12">
                  <c:v>Talenkennis</c:v>
                </c:pt>
                <c:pt idx="13">
                  <c:v>Onderwijsvaardigheden</c:v>
                </c:pt>
                <c:pt idx="14">
                  <c:v>Technische vaardigheden</c:v>
                </c:pt>
                <c:pt idx="15">
                  <c:v>Zin hebben voor initiatief</c:v>
                </c:pt>
              </c:strCache>
            </c:strRef>
          </c:cat>
          <c:val>
            <c:numRef>
              <c:f>'R&amp;D skills 2'!$F$2:$F$17</c:f>
              <c:numCache>
                <c:formatCode>General</c:formatCode>
                <c:ptCount val="16"/>
                <c:pt idx="0">
                  <c:v>3.96</c:v>
                </c:pt>
                <c:pt idx="1">
                  <c:v>4.6100000000000003</c:v>
                </c:pt>
                <c:pt idx="2">
                  <c:v>4.7300000000000004</c:v>
                </c:pt>
                <c:pt idx="3">
                  <c:v>5.26</c:v>
                </c:pt>
                <c:pt idx="4">
                  <c:v>5.27</c:v>
                </c:pt>
                <c:pt idx="5">
                  <c:v>5.56</c:v>
                </c:pt>
                <c:pt idx="6">
                  <c:v>5.84</c:v>
                </c:pt>
                <c:pt idx="7">
                  <c:v>6.02</c:v>
                </c:pt>
                <c:pt idx="8">
                  <c:v>6.16</c:v>
                </c:pt>
                <c:pt idx="9">
                  <c:v>6.48</c:v>
                </c:pt>
                <c:pt idx="10">
                  <c:v>6.49</c:v>
                </c:pt>
                <c:pt idx="11">
                  <c:v>6.52</c:v>
                </c:pt>
                <c:pt idx="12">
                  <c:v>6.72</c:v>
                </c:pt>
                <c:pt idx="13">
                  <c:v>6.79</c:v>
                </c:pt>
                <c:pt idx="14">
                  <c:v>6.96</c:v>
                </c:pt>
                <c:pt idx="15">
                  <c:v>7.02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254016"/>
        <c:axId val="117255552"/>
      </c:barChart>
      <c:catAx>
        <c:axId val="117254016"/>
        <c:scaling>
          <c:orientation val="minMax"/>
        </c:scaling>
        <c:delete val="0"/>
        <c:axPos val="l"/>
        <c:majorTickMark val="out"/>
        <c:minorTickMark val="none"/>
        <c:tickLblPos val="nextTo"/>
        <c:crossAx val="117255552"/>
        <c:crosses val="autoZero"/>
        <c:auto val="1"/>
        <c:lblAlgn val="ctr"/>
        <c:lblOffset val="100"/>
        <c:noMultiLvlLbl val="0"/>
      </c:catAx>
      <c:valAx>
        <c:axId val="117255552"/>
        <c:scaling>
          <c:orientation val="minMax"/>
          <c:max val="1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17254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nl-BE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984BCF-911D-4B6A-93D3-EED0E7BC86DB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nl-BE"/>
        </a:p>
      </dgm:t>
    </dgm:pt>
    <dgm:pt modelId="{B21B1AE2-0288-470D-8DE3-36CA8E2F9C87}">
      <dgm:prSet phldrT="[Tekst]" phldr="1"/>
      <dgm:spPr/>
      <dgm:t>
        <a:bodyPr/>
        <a:lstStyle/>
        <a:p>
          <a:endParaRPr lang="nl-BE"/>
        </a:p>
      </dgm:t>
    </dgm:pt>
    <dgm:pt modelId="{F82E09FD-63FA-45F8-982E-FAD332464770}" type="parTrans" cxnId="{6F0F4CCE-D700-47DA-88BD-246366540BF2}">
      <dgm:prSet/>
      <dgm:spPr/>
      <dgm:t>
        <a:bodyPr/>
        <a:lstStyle/>
        <a:p>
          <a:endParaRPr lang="nl-BE"/>
        </a:p>
      </dgm:t>
    </dgm:pt>
    <dgm:pt modelId="{7BAF9704-5811-46AD-8602-F7425E01BC90}" type="sibTrans" cxnId="{6F0F4CCE-D700-47DA-88BD-246366540BF2}">
      <dgm:prSet/>
      <dgm:spPr/>
      <dgm:t>
        <a:bodyPr/>
        <a:lstStyle/>
        <a:p>
          <a:endParaRPr lang="nl-BE"/>
        </a:p>
      </dgm:t>
    </dgm:pt>
    <dgm:pt modelId="{50E188D0-FCB3-489A-B458-8AE43796348C}">
      <dgm:prSet phldrT="[Tekst]" phldr="1"/>
      <dgm:spPr/>
      <dgm:t>
        <a:bodyPr/>
        <a:lstStyle/>
        <a:p>
          <a:endParaRPr lang="nl-BE"/>
        </a:p>
      </dgm:t>
    </dgm:pt>
    <dgm:pt modelId="{3B1AE101-44C7-40C4-97D9-81C46DC9BAF6}" type="parTrans" cxnId="{7324AE9A-1170-42F2-A313-3BEF0FD8D5B8}">
      <dgm:prSet/>
      <dgm:spPr/>
      <dgm:t>
        <a:bodyPr/>
        <a:lstStyle/>
        <a:p>
          <a:endParaRPr lang="nl-BE"/>
        </a:p>
      </dgm:t>
    </dgm:pt>
    <dgm:pt modelId="{2D04BA29-6A51-44F9-A5F5-0B3B981A0317}" type="sibTrans" cxnId="{7324AE9A-1170-42F2-A313-3BEF0FD8D5B8}">
      <dgm:prSet/>
      <dgm:spPr/>
      <dgm:t>
        <a:bodyPr/>
        <a:lstStyle/>
        <a:p>
          <a:endParaRPr lang="nl-BE"/>
        </a:p>
      </dgm:t>
    </dgm:pt>
    <dgm:pt modelId="{C855E3F9-139C-4C18-952E-5FEF1F8D0C77}">
      <dgm:prSet phldrT="[Tekst]" phldr="1"/>
      <dgm:spPr/>
      <dgm:t>
        <a:bodyPr/>
        <a:lstStyle/>
        <a:p>
          <a:endParaRPr lang="nl-BE"/>
        </a:p>
      </dgm:t>
    </dgm:pt>
    <dgm:pt modelId="{20D7EA42-CE0C-41A2-98C4-197596EE3953}" type="parTrans" cxnId="{275746CC-B7E5-4E44-9E18-A9A439ABC3D4}">
      <dgm:prSet/>
      <dgm:spPr/>
      <dgm:t>
        <a:bodyPr/>
        <a:lstStyle/>
        <a:p>
          <a:endParaRPr lang="nl-BE"/>
        </a:p>
      </dgm:t>
    </dgm:pt>
    <dgm:pt modelId="{BEAFCE1E-1EBD-44D9-B487-38B4F7A54678}" type="sibTrans" cxnId="{275746CC-B7E5-4E44-9E18-A9A439ABC3D4}">
      <dgm:prSet/>
      <dgm:spPr/>
      <dgm:t>
        <a:bodyPr/>
        <a:lstStyle/>
        <a:p>
          <a:endParaRPr lang="nl-BE"/>
        </a:p>
      </dgm:t>
    </dgm:pt>
    <dgm:pt modelId="{B11B770B-192E-42AE-AD7E-ECD6F770F6B4}">
      <dgm:prSet phldrT="[Tekst]" phldr="1"/>
      <dgm:spPr/>
      <dgm:t>
        <a:bodyPr/>
        <a:lstStyle/>
        <a:p>
          <a:endParaRPr lang="nl-BE"/>
        </a:p>
      </dgm:t>
    </dgm:pt>
    <dgm:pt modelId="{9D3CD799-8A12-4204-B810-29AA246976FE}" type="parTrans" cxnId="{00502944-2C28-4590-B9AB-905875644567}">
      <dgm:prSet/>
      <dgm:spPr/>
      <dgm:t>
        <a:bodyPr/>
        <a:lstStyle/>
        <a:p>
          <a:endParaRPr lang="nl-BE"/>
        </a:p>
      </dgm:t>
    </dgm:pt>
    <dgm:pt modelId="{0749677C-F9DD-4A66-9E9D-01DB12FCB1CA}" type="sibTrans" cxnId="{00502944-2C28-4590-B9AB-905875644567}">
      <dgm:prSet/>
      <dgm:spPr/>
      <dgm:t>
        <a:bodyPr/>
        <a:lstStyle/>
        <a:p>
          <a:endParaRPr lang="nl-BE"/>
        </a:p>
      </dgm:t>
    </dgm:pt>
    <dgm:pt modelId="{AB293699-4A25-43D3-A371-9580E0A32606}">
      <dgm:prSet phldrT="[Tekst]" phldr="1"/>
      <dgm:spPr/>
      <dgm:t>
        <a:bodyPr/>
        <a:lstStyle/>
        <a:p>
          <a:endParaRPr lang="nl-BE"/>
        </a:p>
      </dgm:t>
    </dgm:pt>
    <dgm:pt modelId="{FDD0E50E-D39B-4781-806B-D38A70DDCA27}" type="parTrans" cxnId="{0487F6BF-FBD7-4E7A-A617-35D91AC4F903}">
      <dgm:prSet/>
      <dgm:spPr/>
      <dgm:t>
        <a:bodyPr/>
        <a:lstStyle/>
        <a:p>
          <a:endParaRPr lang="nl-BE"/>
        </a:p>
      </dgm:t>
    </dgm:pt>
    <dgm:pt modelId="{2E20E1D5-9330-48A8-ABFE-8F04F9275125}" type="sibTrans" cxnId="{0487F6BF-FBD7-4E7A-A617-35D91AC4F903}">
      <dgm:prSet/>
      <dgm:spPr/>
      <dgm:t>
        <a:bodyPr/>
        <a:lstStyle/>
        <a:p>
          <a:endParaRPr lang="nl-BE"/>
        </a:p>
      </dgm:t>
    </dgm:pt>
    <dgm:pt modelId="{CC70EBDF-4B19-40BF-BBE1-DA62E10B11A0}" type="pres">
      <dgm:prSet presAssocID="{09984BCF-911D-4B6A-93D3-EED0E7BC86D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BE"/>
        </a:p>
      </dgm:t>
    </dgm:pt>
    <dgm:pt modelId="{0D5559BD-A781-4630-8137-8E98AD1F614A}" type="pres">
      <dgm:prSet presAssocID="{B21B1AE2-0288-470D-8DE3-36CA8E2F9C87}" presName="dummy" presStyleCnt="0"/>
      <dgm:spPr/>
    </dgm:pt>
    <dgm:pt modelId="{5719C51B-EBED-412F-B8BC-37B2EF46FB4A}" type="pres">
      <dgm:prSet presAssocID="{B21B1AE2-0288-470D-8DE3-36CA8E2F9C8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01539D8B-37B6-48A1-A488-4427C0E3A7EF}" type="pres">
      <dgm:prSet presAssocID="{7BAF9704-5811-46AD-8602-F7425E01BC90}" presName="sibTrans" presStyleLbl="node1" presStyleIdx="0" presStyleCnt="5"/>
      <dgm:spPr/>
      <dgm:t>
        <a:bodyPr/>
        <a:lstStyle/>
        <a:p>
          <a:endParaRPr lang="nl-BE"/>
        </a:p>
      </dgm:t>
    </dgm:pt>
    <dgm:pt modelId="{501D4C3B-F755-4C68-8359-D81A66C28935}" type="pres">
      <dgm:prSet presAssocID="{50E188D0-FCB3-489A-B458-8AE43796348C}" presName="dummy" presStyleCnt="0"/>
      <dgm:spPr/>
    </dgm:pt>
    <dgm:pt modelId="{993FBFD9-4F0A-4C87-BBE5-2B0E43A6C0C4}" type="pres">
      <dgm:prSet presAssocID="{50E188D0-FCB3-489A-B458-8AE43796348C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7124F0A5-C3BE-4948-B40A-722BB95C97E7}" type="pres">
      <dgm:prSet presAssocID="{2D04BA29-6A51-44F9-A5F5-0B3B981A0317}" presName="sibTrans" presStyleLbl="node1" presStyleIdx="1" presStyleCnt="5"/>
      <dgm:spPr/>
      <dgm:t>
        <a:bodyPr/>
        <a:lstStyle/>
        <a:p>
          <a:endParaRPr lang="nl-BE"/>
        </a:p>
      </dgm:t>
    </dgm:pt>
    <dgm:pt modelId="{54FD0187-ED29-4E6D-B8A5-1745745B9FF7}" type="pres">
      <dgm:prSet presAssocID="{C855E3F9-139C-4C18-952E-5FEF1F8D0C77}" presName="dummy" presStyleCnt="0"/>
      <dgm:spPr/>
    </dgm:pt>
    <dgm:pt modelId="{FDB4DB6E-863A-4380-B7C0-26FF3DF7FEF7}" type="pres">
      <dgm:prSet presAssocID="{C855E3F9-139C-4C18-952E-5FEF1F8D0C77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A711074A-B3AD-4782-882C-839D6E965C17}" type="pres">
      <dgm:prSet presAssocID="{BEAFCE1E-1EBD-44D9-B487-38B4F7A54678}" presName="sibTrans" presStyleLbl="node1" presStyleIdx="2" presStyleCnt="5"/>
      <dgm:spPr/>
      <dgm:t>
        <a:bodyPr/>
        <a:lstStyle/>
        <a:p>
          <a:endParaRPr lang="nl-BE"/>
        </a:p>
      </dgm:t>
    </dgm:pt>
    <dgm:pt modelId="{78449EC6-FADC-4A51-B754-586D3E9E7A29}" type="pres">
      <dgm:prSet presAssocID="{B11B770B-192E-42AE-AD7E-ECD6F770F6B4}" presName="dummy" presStyleCnt="0"/>
      <dgm:spPr/>
    </dgm:pt>
    <dgm:pt modelId="{AA0B703A-EC53-4B1F-B26C-59DE9CFE1FC3}" type="pres">
      <dgm:prSet presAssocID="{B11B770B-192E-42AE-AD7E-ECD6F770F6B4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C0E87BE8-207B-472D-847C-6DC0FEDC2EE0}" type="pres">
      <dgm:prSet presAssocID="{0749677C-F9DD-4A66-9E9D-01DB12FCB1CA}" presName="sibTrans" presStyleLbl="node1" presStyleIdx="3" presStyleCnt="5" custLinFactNeighborX="-7432" custLinFactNeighborY="1367"/>
      <dgm:spPr/>
      <dgm:t>
        <a:bodyPr/>
        <a:lstStyle/>
        <a:p>
          <a:endParaRPr lang="nl-BE"/>
        </a:p>
      </dgm:t>
    </dgm:pt>
    <dgm:pt modelId="{00F2C8AD-976F-46B8-96FE-E55B31EF395C}" type="pres">
      <dgm:prSet presAssocID="{AB293699-4A25-43D3-A371-9580E0A32606}" presName="dummy" presStyleCnt="0"/>
      <dgm:spPr/>
    </dgm:pt>
    <dgm:pt modelId="{BEF7B039-3D18-47D4-9D52-F0A890294AA4}" type="pres">
      <dgm:prSet presAssocID="{AB293699-4A25-43D3-A371-9580E0A32606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nl-BE"/>
        </a:p>
      </dgm:t>
    </dgm:pt>
    <dgm:pt modelId="{1B095E9C-2C49-4BE3-B3C2-01B172B559C0}" type="pres">
      <dgm:prSet presAssocID="{2E20E1D5-9330-48A8-ABFE-8F04F9275125}" presName="sibTrans" presStyleLbl="node1" presStyleIdx="4" presStyleCnt="5"/>
      <dgm:spPr/>
      <dgm:t>
        <a:bodyPr/>
        <a:lstStyle/>
        <a:p>
          <a:endParaRPr lang="nl-BE"/>
        </a:p>
      </dgm:t>
    </dgm:pt>
  </dgm:ptLst>
  <dgm:cxnLst>
    <dgm:cxn modelId="{6F0F4CCE-D700-47DA-88BD-246366540BF2}" srcId="{09984BCF-911D-4B6A-93D3-EED0E7BC86DB}" destId="{B21B1AE2-0288-470D-8DE3-36CA8E2F9C87}" srcOrd="0" destOrd="0" parTransId="{F82E09FD-63FA-45F8-982E-FAD332464770}" sibTransId="{7BAF9704-5811-46AD-8602-F7425E01BC90}"/>
    <dgm:cxn modelId="{1B394885-E39D-45FD-9FCE-8929E4365637}" type="presOf" srcId="{2D04BA29-6A51-44F9-A5F5-0B3B981A0317}" destId="{7124F0A5-C3BE-4948-B40A-722BB95C97E7}" srcOrd="0" destOrd="0" presId="urn:microsoft.com/office/officeart/2005/8/layout/cycle1"/>
    <dgm:cxn modelId="{609161D6-0D9A-440A-A112-D254C44392D7}" type="presOf" srcId="{2E20E1D5-9330-48A8-ABFE-8F04F9275125}" destId="{1B095E9C-2C49-4BE3-B3C2-01B172B559C0}" srcOrd="0" destOrd="0" presId="urn:microsoft.com/office/officeart/2005/8/layout/cycle1"/>
    <dgm:cxn modelId="{00502944-2C28-4590-B9AB-905875644567}" srcId="{09984BCF-911D-4B6A-93D3-EED0E7BC86DB}" destId="{B11B770B-192E-42AE-AD7E-ECD6F770F6B4}" srcOrd="3" destOrd="0" parTransId="{9D3CD799-8A12-4204-B810-29AA246976FE}" sibTransId="{0749677C-F9DD-4A66-9E9D-01DB12FCB1CA}"/>
    <dgm:cxn modelId="{DE18751B-20B7-4D83-8E95-B4BE66402439}" type="presOf" srcId="{AB293699-4A25-43D3-A371-9580E0A32606}" destId="{BEF7B039-3D18-47D4-9D52-F0A890294AA4}" srcOrd="0" destOrd="0" presId="urn:microsoft.com/office/officeart/2005/8/layout/cycle1"/>
    <dgm:cxn modelId="{97E671DD-065E-4529-B1E0-4E8993DAC564}" type="presOf" srcId="{0749677C-F9DD-4A66-9E9D-01DB12FCB1CA}" destId="{C0E87BE8-207B-472D-847C-6DC0FEDC2EE0}" srcOrd="0" destOrd="0" presId="urn:microsoft.com/office/officeart/2005/8/layout/cycle1"/>
    <dgm:cxn modelId="{9EE4E909-8F66-446E-A02B-698E68168C94}" type="presOf" srcId="{50E188D0-FCB3-489A-B458-8AE43796348C}" destId="{993FBFD9-4F0A-4C87-BBE5-2B0E43A6C0C4}" srcOrd="0" destOrd="0" presId="urn:microsoft.com/office/officeart/2005/8/layout/cycle1"/>
    <dgm:cxn modelId="{275746CC-B7E5-4E44-9E18-A9A439ABC3D4}" srcId="{09984BCF-911D-4B6A-93D3-EED0E7BC86DB}" destId="{C855E3F9-139C-4C18-952E-5FEF1F8D0C77}" srcOrd="2" destOrd="0" parTransId="{20D7EA42-CE0C-41A2-98C4-197596EE3953}" sibTransId="{BEAFCE1E-1EBD-44D9-B487-38B4F7A54678}"/>
    <dgm:cxn modelId="{457EFB07-C596-4D25-A60D-C52BE926C4F3}" type="presOf" srcId="{BEAFCE1E-1EBD-44D9-B487-38B4F7A54678}" destId="{A711074A-B3AD-4782-882C-839D6E965C17}" srcOrd="0" destOrd="0" presId="urn:microsoft.com/office/officeart/2005/8/layout/cycle1"/>
    <dgm:cxn modelId="{7324AE9A-1170-42F2-A313-3BEF0FD8D5B8}" srcId="{09984BCF-911D-4B6A-93D3-EED0E7BC86DB}" destId="{50E188D0-FCB3-489A-B458-8AE43796348C}" srcOrd="1" destOrd="0" parTransId="{3B1AE101-44C7-40C4-97D9-81C46DC9BAF6}" sibTransId="{2D04BA29-6A51-44F9-A5F5-0B3B981A0317}"/>
    <dgm:cxn modelId="{90B131DE-5B34-40FE-A37C-076DC8C33D01}" type="presOf" srcId="{C855E3F9-139C-4C18-952E-5FEF1F8D0C77}" destId="{FDB4DB6E-863A-4380-B7C0-26FF3DF7FEF7}" srcOrd="0" destOrd="0" presId="urn:microsoft.com/office/officeart/2005/8/layout/cycle1"/>
    <dgm:cxn modelId="{0487F6BF-FBD7-4E7A-A617-35D91AC4F903}" srcId="{09984BCF-911D-4B6A-93D3-EED0E7BC86DB}" destId="{AB293699-4A25-43D3-A371-9580E0A32606}" srcOrd="4" destOrd="0" parTransId="{FDD0E50E-D39B-4781-806B-D38A70DDCA27}" sibTransId="{2E20E1D5-9330-48A8-ABFE-8F04F9275125}"/>
    <dgm:cxn modelId="{FAB2DA2A-2AC9-4AB2-8B42-AA29FB25E908}" type="presOf" srcId="{7BAF9704-5811-46AD-8602-F7425E01BC90}" destId="{01539D8B-37B6-48A1-A488-4427C0E3A7EF}" srcOrd="0" destOrd="0" presId="urn:microsoft.com/office/officeart/2005/8/layout/cycle1"/>
    <dgm:cxn modelId="{A1C93F86-2F60-453A-8EC2-5513ABD968FC}" type="presOf" srcId="{09984BCF-911D-4B6A-93D3-EED0E7BC86DB}" destId="{CC70EBDF-4B19-40BF-BBE1-DA62E10B11A0}" srcOrd="0" destOrd="0" presId="urn:microsoft.com/office/officeart/2005/8/layout/cycle1"/>
    <dgm:cxn modelId="{83959F25-C685-4E52-901A-61CEDFDCEB9E}" type="presOf" srcId="{B11B770B-192E-42AE-AD7E-ECD6F770F6B4}" destId="{AA0B703A-EC53-4B1F-B26C-59DE9CFE1FC3}" srcOrd="0" destOrd="0" presId="urn:microsoft.com/office/officeart/2005/8/layout/cycle1"/>
    <dgm:cxn modelId="{2D04A4F0-B174-4EFC-A0AE-A0C91A70E317}" type="presOf" srcId="{B21B1AE2-0288-470D-8DE3-36CA8E2F9C87}" destId="{5719C51B-EBED-412F-B8BC-37B2EF46FB4A}" srcOrd="0" destOrd="0" presId="urn:microsoft.com/office/officeart/2005/8/layout/cycle1"/>
    <dgm:cxn modelId="{D080B604-6683-4BC8-94BC-345A7C4EC59C}" type="presParOf" srcId="{CC70EBDF-4B19-40BF-BBE1-DA62E10B11A0}" destId="{0D5559BD-A781-4630-8137-8E98AD1F614A}" srcOrd="0" destOrd="0" presId="urn:microsoft.com/office/officeart/2005/8/layout/cycle1"/>
    <dgm:cxn modelId="{02D68F30-3297-4471-A4DF-1C7BC2E0176D}" type="presParOf" srcId="{CC70EBDF-4B19-40BF-BBE1-DA62E10B11A0}" destId="{5719C51B-EBED-412F-B8BC-37B2EF46FB4A}" srcOrd="1" destOrd="0" presId="urn:microsoft.com/office/officeart/2005/8/layout/cycle1"/>
    <dgm:cxn modelId="{26AE702D-D639-4B4D-93CF-69E0B1F92FB7}" type="presParOf" srcId="{CC70EBDF-4B19-40BF-BBE1-DA62E10B11A0}" destId="{01539D8B-37B6-48A1-A488-4427C0E3A7EF}" srcOrd="2" destOrd="0" presId="urn:microsoft.com/office/officeart/2005/8/layout/cycle1"/>
    <dgm:cxn modelId="{E47D4590-A25C-4F20-8F1E-ACA9488E8AFA}" type="presParOf" srcId="{CC70EBDF-4B19-40BF-BBE1-DA62E10B11A0}" destId="{501D4C3B-F755-4C68-8359-D81A66C28935}" srcOrd="3" destOrd="0" presId="urn:microsoft.com/office/officeart/2005/8/layout/cycle1"/>
    <dgm:cxn modelId="{C94202A6-9E41-48AC-9B59-98681BC7FA44}" type="presParOf" srcId="{CC70EBDF-4B19-40BF-BBE1-DA62E10B11A0}" destId="{993FBFD9-4F0A-4C87-BBE5-2B0E43A6C0C4}" srcOrd="4" destOrd="0" presId="urn:microsoft.com/office/officeart/2005/8/layout/cycle1"/>
    <dgm:cxn modelId="{C0539634-E5F3-40B9-AC43-994A3A66C839}" type="presParOf" srcId="{CC70EBDF-4B19-40BF-BBE1-DA62E10B11A0}" destId="{7124F0A5-C3BE-4948-B40A-722BB95C97E7}" srcOrd="5" destOrd="0" presId="urn:microsoft.com/office/officeart/2005/8/layout/cycle1"/>
    <dgm:cxn modelId="{C324E1EA-72E7-4724-AF97-B48BD59C7084}" type="presParOf" srcId="{CC70EBDF-4B19-40BF-BBE1-DA62E10B11A0}" destId="{54FD0187-ED29-4E6D-B8A5-1745745B9FF7}" srcOrd="6" destOrd="0" presId="urn:microsoft.com/office/officeart/2005/8/layout/cycle1"/>
    <dgm:cxn modelId="{164F3438-1FA6-4737-9257-A7C19A988091}" type="presParOf" srcId="{CC70EBDF-4B19-40BF-BBE1-DA62E10B11A0}" destId="{FDB4DB6E-863A-4380-B7C0-26FF3DF7FEF7}" srcOrd="7" destOrd="0" presId="urn:microsoft.com/office/officeart/2005/8/layout/cycle1"/>
    <dgm:cxn modelId="{207ED3B3-98EA-4850-9C92-4196B59D7194}" type="presParOf" srcId="{CC70EBDF-4B19-40BF-BBE1-DA62E10B11A0}" destId="{A711074A-B3AD-4782-882C-839D6E965C17}" srcOrd="8" destOrd="0" presId="urn:microsoft.com/office/officeart/2005/8/layout/cycle1"/>
    <dgm:cxn modelId="{1C8B038E-AA44-44EA-BC74-23CA87DB48EB}" type="presParOf" srcId="{CC70EBDF-4B19-40BF-BBE1-DA62E10B11A0}" destId="{78449EC6-FADC-4A51-B754-586D3E9E7A29}" srcOrd="9" destOrd="0" presId="urn:microsoft.com/office/officeart/2005/8/layout/cycle1"/>
    <dgm:cxn modelId="{4D2021CC-C255-4632-B009-8FCA21A22A83}" type="presParOf" srcId="{CC70EBDF-4B19-40BF-BBE1-DA62E10B11A0}" destId="{AA0B703A-EC53-4B1F-B26C-59DE9CFE1FC3}" srcOrd="10" destOrd="0" presId="urn:microsoft.com/office/officeart/2005/8/layout/cycle1"/>
    <dgm:cxn modelId="{2D2DC102-EDF4-4BB9-BF77-5FDCB994CC29}" type="presParOf" srcId="{CC70EBDF-4B19-40BF-BBE1-DA62E10B11A0}" destId="{C0E87BE8-207B-472D-847C-6DC0FEDC2EE0}" srcOrd="11" destOrd="0" presId="urn:microsoft.com/office/officeart/2005/8/layout/cycle1"/>
    <dgm:cxn modelId="{4C23A711-C992-48B5-A3CE-42435513B7B9}" type="presParOf" srcId="{CC70EBDF-4B19-40BF-BBE1-DA62E10B11A0}" destId="{00F2C8AD-976F-46B8-96FE-E55B31EF395C}" srcOrd="12" destOrd="0" presId="urn:microsoft.com/office/officeart/2005/8/layout/cycle1"/>
    <dgm:cxn modelId="{1ADC8566-19E3-43C1-BDEC-2809DB30CEA3}" type="presParOf" srcId="{CC70EBDF-4B19-40BF-BBE1-DA62E10B11A0}" destId="{BEF7B039-3D18-47D4-9D52-F0A890294AA4}" srcOrd="13" destOrd="0" presId="urn:microsoft.com/office/officeart/2005/8/layout/cycle1"/>
    <dgm:cxn modelId="{A8049489-8A35-40D1-9256-C764F21592F4}" type="presParOf" srcId="{CC70EBDF-4B19-40BF-BBE1-DA62E10B11A0}" destId="{1B095E9C-2C49-4BE3-B3C2-01B172B559C0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19C51B-EBED-412F-B8BC-37B2EF46FB4A}">
      <dsp:nvSpPr>
        <dsp:cNvPr id="0" name=""/>
        <dsp:cNvSpPr/>
      </dsp:nvSpPr>
      <dsp:spPr>
        <a:xfrm>
          <a:off x="2014493" y="17740"/>
          <a:ext cx="582451" cy="582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1500" kern="1200"/>
        </a:p>
      </dsp:txBody>
      <dsp:txXfrm>
        <a:off x="2014493" y="17740"/>
        <a:ext cx="582451" cy="582451"/>
      </dsp:txXfrm>
    </dsp:sp>
    <dsp:sp modelId="{01539D8B-37B6-48A1-A488-4427C0E3A7EF}">
      <dsp:nvSpPr>
        <dsp:cNvPr id="0" name=""/>
        <dsp:cNvSpPr/>
      </dsp:nvSpPr>
      <dsp:spPr>
        <a:xfrm>
          <a:off x="644591" y="918"/>
          <a:ext cx="2183482" cy="2183482"/>
        </a:xfrm>
        <a:prstGeom prst="circularArrow">
          <a:avLst>
            <a:gd name="adj1" fmla="val 5202"/>
            <a:gd name="adj2" fmla="val 336025"/>
            <a:gd name="adj3" fmla="val 21292787"/>
            <a:gd name="adj4" fmla="val 19766638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3FBFD9-4F0A-4C87-BBE5-2B0E43A6C0C4}">
      <dsp:nvSpPr>
        <dsp:cNvPr id="0" name=""/>
        <dsp:cNvSpPr/>
      </dsp:nvSpPr>
      <dsp:spPr>
        <a:xfrm>
          <a:off x="2366394" y="1100778"/>
          <a:ext cx="582451" cy="582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1500" kern="1200"/>
        </a:p>
      </dsp:txBody>
      <dsp:txXfrm>
        <a:off x="2366394" y="1100778"/>
        <a:ext cx="582451" cy="582451"/>
      </dsp:txXfrm>
    </dsp:sp>
    <dsp:sp modelId="{7124F0A5-C3BE-4948-B40A-722BB95C97E7}">
      <dsp:nvSpPr>
        <dsp:cNvPr id="0" name=""/>
        <dsp:cNvSpPr/>
      </dsp:nvSpPr>
      <dsp:spPr>
        <a:xfrm>
          <a:off x="644591" y="918"/>
          <a:ext cx="2183482" cy="2183482"/>
        </a:xfrm>
        <a:prstGeom prst="circularArrow">
          <a:avLst>
            <a:gd name="adj1" fmla="val 5202"/>
            <a:gd name="adj2" fmla="val 336025"/>
            <a:gd name="adj3" fmla="val 4014226"/>
            <a:gd name="adj4" fmla="val 2253865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B4DB6E-863A-4380-B7C0-26FF3DF7FEF7}">
      <dsp:nvSpPr>
        <dsp:cNvPr id="0" name=""/>
        <dsp:cNvSpPr/>
      </dsp:nvSpPr>
      <dsp:spPr>
        <a:xfrm>
          <a:off x="1445107" y="1770132"/>
          <a:ext cx="582451" cy="582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1500" kern="1200"/>
        </a:p>
      </dsp:txBody>
      <dsp:txXfrm>
        <a:off x="1445107" y="1770132"/>
        <a:ext cx="582451" cy="582451"/>
      </dsp:txXfrm>
    </dsp:sp>
    <dsp:sp modelId="{A711074A-B3AD-4782-882C-839D6E965C17}">
      <dsp:nvSpPr>
        <dsp:cNvPr id="0" name=""/>
        <dsp:cNvSpPr/>
      </dsp:nvSpPr>
      <dsp:spPr>
        <a:xfrm>
          <a:off x="644591" y="918"/>
          <a:ext cx="2183482" cy="2183482"/>
        </a:xfrm>
        <a:prstGeom prst="circularArrow">
          <a:avLst>
            <a:gd name="adj1" fmla="val 5202"/>
            <a:gd name="adj2" fmla="val 336025"/>
            <a:gd name="adj3" fmla="val 8210110"/>
            <a:gd name="adj4" fmla="val 6449749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B703A-EC53-4B1F-B26C-59DE9CFE1FC3}">
      <dsp:nvSpPr>
        <dsp:cNvPr id="0" name=""/>
        <dsp:cNvSpPr/>
      </dsp:nvSpPr>
      <dsp:spPr>
        <a:xfrm>
          <a:off x="523820" y="1100778"/>
          <a:ext cx="582451" cy="582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1500" kern="1200"/>
        </a:p>
      </dsp:txBody>
      <dsp:txXfrm>
        <a:off x="523820" y="1100778"/>
        <a:ext cx="582451" cy="582451"/>
      </dsp:txXfrm>
    </dsp:sp>
    <dsp:sp modelId="{C0E87BE8-207B-472D-847C-6DC0FEDC2EE0}">
      <dsp:nvSpPr>
        <dsp:cNvPr id="0" name=""/>
        <dsp:cNvSpPr/>
      </dsp:nvSpPr>
      <dsp:spPr>
        <a:xfrm>
          <a:off x="482315" y="30766"/>
          <a:ext cx="2183482" cy="2183482"/>
        </a:xfrm>
        <a:prstGeom prst="circularArrow">
          <a:avLst>
            <a:gd name="adj1" fmla="val 5202"/>
            <a:gd name="adj2" fmla="val 336025"/>
            <a:gd name="adj3" fmla="val 12297338"/>
            <a:gd name="adj4" fmla="val 10771188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F7B039-3D18-47D4-9D52-F0A890294AA4}">
      <dsp:nvSpPr>
        <dsp:cNvPr id="0" name=""/>
        <dsp:cNvSpPr/>
      </dsp:nvSpPr>
      <dsp:spPr>
        <a:xfrm>
          <a:off x="875720" y="17740"/>
          <a:ext cx="582451" cy="582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l-BE" sz="1500" kern="1200"/>
        </a:p>
      </dsp:txBody>
      <dsp:txXfrm>
        <a:off x="875720" y="17740"/>
        <a:ext cx="582451" cy="582451"/>
      </dsp:txXfrm>
    </dsp:sp>
    <dsp:sp modelId="{1B095E9C-2C49-4BE3-B3C2-01B172B559C0}">
      <dsp:nvSpPr>
        <dsp:cNvPr id="0" name=""/>
        <dsp:cNvSpPr/>
      </dsp:nvSpPr>
      <dsp:spPr>
        <a:xfrm>
          <a:off x="644591" y="918"/>
          <a:ext cx="2183482" cy="2183482"/>
        </a:xfrm>
        <a:prstGeom prst="circularArrow">
          <a:avLst>
            <a:gd name="adj1" fmla="val 5202"/>
            <a:gd name="adj2" fmla="val 336025"/>
            <a:gd name="adj3" fmla="val 16865217"/>
            <a:gd name="adj4" fmla="val 15198759"/>
            <a:gd name="adj5" fmla="val 606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0.76636</cdr:x>
      <cdr:y>0.92768</cdr:y>
    </cdr:from>
    <cdr:to>
      <cdr:x>0.98214</cdr:x>
      <cdr:y>0.99691</cdr:y>
    </cdr:to>
    <cdr:sp macro="" textlink="">
      <cdr:nvSpPr>
        <cdr:cNvPr id="2" name="Tekstvak 1"/>
        <cdr:cNvSpPr txBox="1"/>
      </cdr:nvSpPr>
      <cdr:spPr>
        <a:xfrm xmlns:a="http://schemas.openxmlformats.org/drawingml/2006/main">
          <a:off x="5904656" y="4824520"/>
          <a:ext cx="1662591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l-NL" sz="1400" i="1" dirty="0" smtClean="0"/>
            <a:t>Bron: VLIR 2011</a:t>
          </a:r>
          <a:endParaRPr lang="nl-BE" sz="1400" i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468" cy="4974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954" y="0"/>
            <a:ext cx="2952468" cy="4974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5FDB5-884E-4A78-B262-DB546F9C65A7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350"/>
            <a:ext cx="2952468" cy="4974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954" y="9443350"/>
            <a:ext cx="2952468" cy="4974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38F8ED-003A-4E99-A21E-ECACF0F365A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7126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023381E-159D-4E9E-BE16-4B0D920CB33E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851" cy="49712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6" y="9443662"/>
            <a:ext cx="2951851" cy="49712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5276CF0-917C-411A-9B7D-E966AB47FE70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7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7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Toelichting</a:t>
            </a:r>
            <a:r>
              <a:rPr lang="en-US" dirty="0" smtClean="0"/>
              <a:t> over </a:t>
            </a:r>
            <a:r>
              <a:rPr lang="en-US" dirty="0" err="1" smtClean="0"/>
              <a:t>kenniseconomie</a:t>
            </a:r>
            <a:r>
              <a:rPr lang="en-US" dirty="0" smtClean="0"/>
              <a:t> en </a:t>
            </a:r>
            <a:r>
              <a:rPr lang="en-US" dirty="0" err="1" smtClean="0"/>
              <a:t>reden</a:t>
            </a:r>
            <a:r>
              <a:rPr lang="en-US" dirty="0" smtClean="0"/>
              <a:t> </a:t>
            </a:r>
            <a:r>
              <a:rPr lang="en-US" dirty="0" err="1" smtClean="0"/>
              <a:t>waarom</a:t>
            </a:r>
            <a:r>
              <a:rPr lang="en-US" dirty="0" smtClean="0"/>
              <a:t> </a:t>
            </a:r>
            <a:r>
              <a:rPr lang="en-US" dirty="0" err="1" smtClean="0"/>
              <a:t>zoveel</a:t>
            </a:r>
            <a:r>
              <a:rPr lang="en-US" dirty="0" smtClean="0"/>
              <a:t> extra </a:t>
            </a:r>
            <a:r>
              <a:rPr lang="en-US" dirty="0" err="1" smtClean="0"/>
              <a:t>wordt</a:t>
            </a:r>
            <a:r>
              <a:rPr lang="en-US" dirty="0" smtClean="0"/>
              <a:t> </a:t>
            </a:r>
            <a:r>
              <a:rPr lang="en-US" dirty="0" err="1" smtClean="0"/>
              <a:t>geïnvesteerd</a:t>
            </a:r>
            <a:r>
              <a:rPr lang="en-US" dirty="0" smtClean="0"/>
              <a:t> in (</a:t>
            </a:r>
            <a:r>
              <a:rPr lang="en-US" dirty="0" err="1" smtClean="0"/>
              <a:t>doctoraats</a:t>
            </a:r>
            <a:r>
              <a:rPr lang="en-US" dirty="0" smtClean="0"/>
              <a:t>)</a:t>
            </a:r>
            <a:r>
              <a:rPr lang="en-US" dirty="0" err="1" smtClean="0"/>
              <a:t>onderzoek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Stijgend</a:t>
            </a:r>
            <a:r>
              <a:rPr lang="en-US" dirty="0" smtClean="0"/>
              <a:t> </a:t>
            </a:r>
            <a:r>
              <a:rPr lang="en-US" dirty="0" err="1" smtClean="0"/>
              <a:t>aantal</a:t>
            </a:r>
            <a:r>
              <a:rPr lang="en-US" dirty="0" smtClean="0"/>
              <a:t> </a:t>
            </a:r>
            <a:r>
              <a:rPr lang="en-US" dirty="0" err="1" smtClean="0"/>
              <a:t>doctoraten</a:t>
            </a:r>
            <a:r>
              <a:rPr lang="en-US" dirty="0" smtClean="0"/>
              <a:t> – </a:t>
            </a:r>
            <a:r>
              <a:rPr lang="en-US" dirty="0" err="1" smtClean="0"/>
              <a:t>stagnatie</a:t>
            </a:r>
            <a:r>
              <a:rPr lang="en-US" dirty="0" smtClean="0"/>
              <a:t> </a:t>
            </a:r>
            <a:r>
              <a:rPr lang="en-US" dirty="0" err="1" smtClean="0"/>
              <a:t>professorenposities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Diversiteit</a:t>
            </a:r>
            <a:r>
              <a:rPr lang="en-US" dirty="0" smtClean="0"/>
              <a:t> in </a:t>
            </a:r>
            <a:r>
              <a:rPr lang="en-US" dirty="0" err="1" smtClean="0"/>
              <a:t>carrièrepaden</a:t>
            </a:r>
            <a:endParaRPr lang="en-US" dirty="0" smtClean="0"/>
          </a:p>
          <a:p>
            <a:r>
              <a:rPr lang="en-US" dirty="0" smtClean="0"/>
              <a:t>After 5 years: pretty much similar</a:t>
            </a:r>
            <a:r>
              <a:rPr lang="en-US" baseline="0" dirty="0" smtClean="0"/>
              <a:t> results, but less in university, slightly more in industry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‘</a:t>
            </a:r>
            <a:r>
              <a:rPr lang="en-US" dirty="0" err="1" smtClean="0"/>
              <a:t>overschot</a:t>
            </a:r>
            <a:r>
              <a:rPr lang="en-US" dirty="0" smtClean="0"/>
              <a:t>’ </a:t>
            </a:r>
            <a:r>
              <a:rPr lang="en-US" dirty="0" err="1" smtClean="0"/>
              <a:t>uit</a:t>
            </a:r>
            <a:r>
              <a:rPr lang="en-US" dirty="0" smtClean="0"/>
              <a:t> </a:t>
            </a:r>
            <a:r>
              <a:rPr lang="en-US" dirty="0" err="1" smtClean="0"/>
              <a:t>academische</a:t>
            </a:r>
            <a:r>
              <a:rPr lang="en-US" dirty="0" smtClean="0"/>
              <a:t> </a:t>
            </a:r>
            <a:r>
              <a:rPr lang="en-US" dirty="0" err="1" smtClean="0"/>
              <a:t>arbeidsmarkt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wordt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gecompenseerd</a:t>
            </a:r>
            <a:r>
              <a:rPr lang="en-US" baseline="0" dirty="0" smtClean="0"/>
              <a:t> door </a:t>
            </a:r>
            <a:r>
              <a:rPr lang="en-US" baseline="0" dirty="0" err="1" smtClean="0"/>
              <a:t>nood</a:t>
            </a:r>
            <a:r>
              <a:rPr lang="en-US" baseline="0" dirty="0" smtClean="0"/>
              <a:t> in private sector: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carrièrepaden</a:t>
            </a:r>
            <a:r>
              <a:rPr lang="en-US" dirty="0" smtClean="0"/>
              <a:t>=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sterke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opportuniteit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voor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kenniseconomie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nl-NL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sz="1200" b="0" i="1" u="none" strike="noStrike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78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Between obtaining the PhD degree and</a:t>
            </a:r>
            <a:r>
              <a:rPr lang="en-US" baseline="0" dirty="0" smtClean="0"/>
              <a:t> carrying out a job </a:t>
            </a:r>
            <a:r>
              <a:rPr lang="en-US" baseline="0" dirty="0" err="1" smtClean="0"/>
              <a:t>succesfully</a:t>
            </a:r>
            <a:r>
              <a:rPr lang="en-US" baseline="0" dirty="0" smtClean="0"/>
              <a:t>, lies another learning </a:t>
            </a:r>
            <a:r>
              <a:rPr lang="en-US" baseline="0" dirty="0" err="1" smtClean="0"/>
              <a:t>proces</a:t>
            </a:r>
            <a:r>
              <a:rPr lang="en-US" baseline="0" dirty="0" smtClean="0"/>
              <a:t>…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470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l-NL" sz="1200" dirty="0" smtClean="0"/>
              <a:t>Polarisering in perspectieven: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l-NL" sz="1200" dirty="0" smtClean="0"/>
              <a:t>Werkgevers die reeds doctoraathouders tewerkstellen, schatten de sterktes van doctoraathouders hoger in, maar zijn kritischer </a:t>
            </a:r>
            <a:r>
              <a:rPr lang="nl-NL" sz="1200" dirty="0" err="1" smtClean="0"/>
              <a:t>tov</a:t>
            </a:r>
            <a:r>
              <a:rPr lang="nl-NL" sz="1200" dirty="0" smtClean="0"/>
              <a:t> hun zwaktes.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l-NL" sz="1200" dirty="0" smtClean="0"/>
              <a:t>Polarisering in perspectieven: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l-NL" sz="1200" dirty="0" smtClean="0"/>
              <a:t>Werkgevers die reeds doctoraathouders tewerkstellen, schatten de sterktes van doctoraathouders hoger in, maar zijn kritischer </a:t>
            </a:r>
            <a:r>
              <a:rPr lang="nl-NL" sz="1200" dirty="0" err="1" smtClean="0"/>
              <a:t>tov</a:t>
            </a:r>
            <a:r>
              <a:rPr lang="nl-NL" sz="1200" dirty="0" smtClean="0"/>
              <a:t> hun zwaktes.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l-NL" sz="1200" dirty="0" smtClean="0"/>
              <a:t>Polarisering in perspectieven: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l-NL" sz="1200" dirty="0" smtClean="0"/>
              <a:t>Werkgevers die reeds doctoraathouders tewerkstellen, schatten de competenties van doctoraathouders hoger in.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l-NL" sz="1200" dirty="0" smtClean="0"/>
              <a:t>In de skills die sterk aanwezig zijn bij doctoraathouders, scoren werkgevers die al doctoraathouders tewerkstellen, hen nog hoger.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nl-NL" sz="1200" dirty="0" smtClean="0"/>
              <a:t>In die skills waar doctoraathouders tekort schieten, scoren werkgevers die nog geen doctoraathouders tewerkstellen, hen nog lager.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76CF0-917C-411A-9B7D-E966AB47FE7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90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1824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12957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53227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26289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031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122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4288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273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2174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91415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068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9E625-A9F3-494A-9E99-E5433EBBAAD9}" type="datetimeFigureOut">
              <a:rPr lang="nl-BE" smtClean="0"/>
              <a:pPr/>
              <a:t>21/06/2012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BF0C9-EBF6-443F-A409-A3B2EE13AD04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776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5.png"/><Relationship Id="rId7" Type="http://schemas.openxmlformats.org/officeDocument/2006/relationships/diagramData" Target="../diagrams/data1.xml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diagramDrawing" Target="../diagrams/drawing1.xml"/><Relationship Id="rId5" Type="http://schemas.openxmlformats.org/officeDocument/2006/relationships/image" Target="../media/image7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6.gif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jpe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chart" Target="../charts/char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Karen.Vandevelde@UGent.be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hyperlink" Target="http://www.ecoom.be/doctoralcareers" TargetMode="External"/><Relationship Id="rId4" Type="http://schemas.openxmlformats.org/officeDocument/2006/relationships/hyperlink" Target="mailto:Karl.Boosten@belspo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7862245" cy="107077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1070779"/>
            <a:ext cx="9144000" cy="1513308"/>
          </a:xfrm>
          <a:solidFill>
            <a:srgbClr val="1E3860"/>
          </a:solidFill>
        </p:spPr>
        <p:txBody>
          <a:bodyPr>
            <a:normAutofit/>
          </a:bodyPr>
          <a:lstStyle/>
          <a:p>
            <a:r>
              <a:rPr lang="nl-NL" sz="3600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Doctoraathouders op de arbeidsmarkt</a:t>
            </a:r>
            <a:endParaRPr lang="nl-BE" sz="36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802" y="1"/>
            <a:ext cx="1483198" cy="1070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ndertitel 2"/>
          <p:cNvSpPr txBox="1">
            <a:spLocks/>
          </p:cNvSpPr>
          <p:nvPr/>
        </p:nvSpPr>
        <p:spPr>
          <a:xfrm>
            <a:off x="5796136" y="3212976"/>
            <a:ext cx="3124806" cy="3051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sz="1600" b="1" dirty="0" smtClean="0">
                <a:solidFill>
                  <a:srgbClr val="1E3860"/>
                </a:solidFill>
              </a:rPr>
              <a:t>Karen Vandevelde</a:t>
            </a:r>
          </a:p>
          <a:p>
            <a:pPr algn="r"/>
            <a:r>
              <a:rPr lang="nl-NL" sz="1600" b="1" dirty="0" smtClean="0">
                <a:solidFill>
                  <a:srgbClr val="1E3860"/>
                </a:solidFill>
              </a:rPr>
              <a:t>Universiteit Gent &amp;</a:t>
            </a:r>
          </a:p>
          <a:p>
            <a:pPr algn="r"/>
            <a:r>
              <a:rPr lang="nl-NL" sz="1600" b="1" dirty="0" smtClean="0">
                <a:solidFill>
                  <a:srgbClr val="1E3860"/>
                </a:solidFill>
              </a:rPr>
              <a:t>ECOOM</a:t>
            </a:r>
          </a:p>
          <a:p>
            <a:pPr algn="r"/>
            <a:endParaRPr lang="nl-NL" sz="1600" b="1" dirty="0">
              <a:solidFill>
                <a:srgbClr val="1E3860"/>
              </a:solidFill>
            </a:endParaRPr>
          </a:p>
          <a:p>
            <a:pPr algn="r"/>
            <a:r>
              <a:rPr lang="nl-NL" sz="1600" dirty="0" smtClean="0">
                <a:solidFill>
                  <a:srgbClr val="1E3860"/>
                </a:solidFill>
              </a:rPr>
              <a:t>Onderzoeksresultaten ECOOM:</a:t>
            </a:r>
          </a:p>
          <a:p>
            <a:pPr algn="r"/>
            <a:r>
              <a:rPr lang="nl-NL" sz="1600" dirty="0" smtClean="0">
                <a:solidFill>
                  <a:srgbClr val="1E3860"/>
                </a:solidFill>
              </a:rPr>
              <a:t>Annik Leyman</a:t>
            </a:r>
          </a:p>
          <a:p>
            <a:pPr algn="r"/>
            <a:r>
              <a:rPr lang="nl-NL" sz="1600" dirty="0" smtClean="0">
                <a:solidFill>
                  <a:srgbClr val="1E3860"/>
                </a:solidFill>
              </a:rPr>
              <a:t>Hanne Derycke</a:t>
            </a:r>
          </a:p>
          <a:p>
            <a:pPr algn="r"/>
            <a:r>
              <a:rPr lang="nl-NL" sz="1600" dirty="0" smtClean="0">
                <a:solidFill>
                  <a:srgbClr val="1E3860"/>
                </a:solidFill>
              </a:rPr>
              <a:t>Aukje te Kaat</a:t>
            </a:r>
          </a:p>
          <a:p>
            <a:pPr algn="r"/>
            <a:r>
              <a:rPr lang="nl-NL" sz="1600" dirty="0" smtClean="0">
                <a:solidFill>
                  <a:srgbClr val="1E3860"/>
                </a:solidFill>
              </a:rPr>
              <a:t>Hans Groenvynck</a:t>
            </a:r>
            <a:endParaRPr lang="nl-NL" sz="1600" dirty="0">
              <a:solidFill>
                <a:srgbClr val="1E3860"/>
              </a:solidFill>
            </a:endParaRPr>
          </a:p>
          <a:p>
            <a:pPr algn="r"/>
            <a:endParaRPr lang="nl-BE" sz="1600" b="1" dirty="0">
              <a:solidFill>
                <a:srgbClr val="1E3860"/>
              </a:solidFill>
            </a:endParaRPr>
          </a:p>
        </p:txBody>
      </p:sp>
      <p:pic>
        <p:nvPicPr>
          <p:cNvPr id="9" name="Afbeelding 4" descr="ECOOM2 (4).wm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460352"/>
            <a:ext cx="3960440" cy="697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ndertitel 2"/>
          <p:cNvSpPr txBox="1">
            <a:spLocks/>
          </p:cNvSpPr>
          <p:nvPr/>
        </p:nvSpPr>
        <p:spPr>
          <a:xfrm>
            <a:off x="526422" y="3365375"/>
            <a:ext cx="3124806" cy="3051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600" b="1" dirty="0" smtClean="0">
                <a:solidFill>
                  <a:srgbClr val="1E3860"/>
                </a:solidFill>
              </a:rPr>
              <a:t>Karl Boosten</a:t>
            </a:r>
          </a:p>
          <a:p>
            <a:pPr algn="l"/>
            <a:r>
              <a:rPr lang="nl-BE" sz="1600" b="1" dirty="0">
                <a:solidFill>
                  <a:srgbClr val="1E3860"/>
                </a:solidFill>
              </a:rPr>
              <a:t>Dienst productie en analyse van </a:t>
            </a:r>
            <a:r>
              <a:rPr lang="nl-BE" sz="1600" b="1" dirty="0" smtClean="0">
                <a:solidFill>
                  <a:srgbClr val="1E3860"/>
                </a:solidFill>
              </a:rPr>
              <a:t>O&amp;O-indicatoren</a:t>
            </a:r>
          </a:p>
          <a:p>
            <a:pPr algn="l"/>
            <a:r>
              <a:rPr lang="nl-NL" sz="1600" b="1" dirty="0" smtClean="0">
                <a:solidFill>
                  <a:srgbClr val="1E3860"/>
                </a:solidFill>
              </a:rPr>
              <a:t>BELSPO</a:t>
            </a:r>
            <a:endParaRPr lang="nl-BE" sz="1600" b="1" dirty="0">
              <a:solidFill>
                <a:srgbClr val="1E3860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67238"/>
            <a:ext cx="2514600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058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92896"/>
            <a:ext cx="2816151" cy="186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l-NL" b="1" dirty="0" smtClean="0">
                <a:solidFill>
                  <a:srgbClr val="1E3860"/>
                </a:solidFill>
              </a:rPr>
              <a:t>Het doctoraat is niet meer wat het geweest is …</a:t>
            </a:r>
            <a:endParaRPr lang="nl-NL" dirty="0">
              <a:solidFill>
                <a:srgbClr val="1E3860"/>
              </a:solidFill>
            </a:endParaRPr>
          </a:p>
        </p:txBody>
      </p:sp>
      <p:pic>
        <p:nvPicPr>
          <p:cNvPr id="4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450495" cy="1069258"/>
          </a:xfrm>
          <a:prstGeom prst="rect">
            <a:avLst/>
          </a:prstGeom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361245"/>
            <a:ext cx="22860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149080"/>
            <a:ext cx="2292846" cy="2292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01331306"/>
              </p:ext>
            </p:extLst>
          </p:nvPr>
        </p:nvGraphicFramePr>
        <p:xfrm>
          <a:off x="2828364" y="2250079"/>
          <a:ext cx="3472666" cy="2354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8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78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243599" cy="1069258"/>
          </a:xfrm>
          <a:prstGeom prst="rect">
            <a:avLst/>
          </a:prstGeom>
        </p:spPr>
      </p:pic>
      <p:graphicFrame>
        <p:nvGraphicFramePr>
          <p:cNvPr id="6" name="Grafiek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622780"/>
              </p:ext>
            </p:extLst>
          </p:nvPr>
        </p:nvGraphicFramePr>
        <p:xfrm>
          <a:off x="899592" y="1268760"/>
          <a:ext cx="7704856" cy="5200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5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65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603639" cy="1069258"/>
          </a:xfrm>
          <a:prstGeom prst="rect">
            <a:avLst/>
          </a:prstGeom>
        </p:spPr>
      </p:pic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2051720" y="1700808"/>
            <a:ext cx="6480720" cy="961030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nl-NL" sz="3600" b="1" dirty="0" smtClean="0">
                <a:solidFill>
                  <a:srgbClr val="334A86"/>
                </a:solidFill>
              </a:rPr>
              <a:t>Carrièrepaden van doctoraathouders</a:t>
            </a:r>
            <a:endParaRPr lang="nl-BE" sz="3600" b="1" dirty="0">
              <a:solidFill>
                <a:srgbClr val="334A86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755576" y="2852936"/>
            <a:ext cx="7848872" cy="34101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nl-NL" sz="2400" dirty="0" smtClean="0"/>
              <a:t>Waar </a:t>
            </a:r>
            <a:r>
              <a:rPr lang="nl-NL" sz="2400" dirty="0" smtClean="0"/>
              <a:t>komen doctoraathouders terecht op de arbeidsmarkt?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nl-NL" sz="2400" dirty="0" smtClean="0"/>
              <a:t>Hoe is de situatie van België in vergelijking met andere OESO-landen</a:t>
            </a:r>
            <a:r>
              <a:rPr lang="nl-NL" sz="2400" dirty="0" smtClean="0"/>
              <a:t>?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nl-NL" sz="2400" dirty="0" smtClean="0"/>
              <a:t>Werken doctoraathouders nog als onderzoeker?</a:t>
            </a:r>
            <a:endParaRPr lang="nl-BE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1293366" cy="1293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1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387615" cy="1069258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7092280" y="6262573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i="1" dirty="0" smtClean="0"/>
              <a:t>Bron: </a:t>
            </a:r>
            <a:r>
              <a:rPr lang="nl-NL" sz="1600" i="1" dirty="0" smtClean="0"/>
              <a:t>CDH 2010</a:t>
            </a:r>
            <a:endParaRPr lang="nl-BE" sz="1600" i="1" dirty="0"/>
          </a:p>
        </p:txBody>
      </p:sp>
      <p:graphicFrame>
        <p:nvGraphicFramePr>
          <p:cNvPr id="5" name="Grafiek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7043735"/>
              </p:ext>
            </p:extLst>
          </p:nvPr>
        </p:nvGraphicFramePr>
        <p:xfrm>
          <a:off x="251520" y="1185891"/>
          <a:ext cx="8568952" cy="524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60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387615" cy="106925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2011228"/>
            <a:ext cx="6211042" cy="4822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vak 1"/>
          <p:cNvSpPr txBox="1"/>
          <p:nvPr/>
        </p:nvSpPr>
        <p:spPr>
          <a:xfrm>
            <a:off x="1562014" y="1303343"/>
            <a:ext cx="60053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smtClean="0">
                <a:solidFill>
                  <a:schemeClr val="accent1">
                    <a:lumMod val="75000"/>
                  </a:schemeClr>
                </a:solidFill>
              </a:rPr>
              <a:t>Doctoraathouders op de arbeidsmarkt: internationale vergelijking (OESO, 2009)</a:t>
            </a:r>
            <a:endParaRPr lang="nl-BE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Ovaal 2"/>
          <p:cNvSpPr/>
          <p:nvPr/>
        </p:nvSpPr>
        <p:spPr>
          <a:xfrm>
            <a:off x="2150121" y="2132856"/>
            <a:ext cx="2287041" cy="122413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31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2" y="116632"/>
            <a:ext cx="7332510" cy="10692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19610" y="1556792"/>
            <a:ext cx="5112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 smtClean="0">
                <a:solidFill>
                  <a:schemeClr val="accent1">
                    <a:lumMod val="75000"/>
                  </a:schemeClr>
                </a:solidFill>
              </a:rPr>
              <a:t>Percentage onderzoekers per sector</a:t>
            </a:r>
            <a:endParaRPr lang="en-GB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16216" y="602128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mtClean="0"/>
              <a:t>Bron: CDH 2010</a:t>
            </a:r>
            <a:endParaRPr lang="en-GB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514560663"/>
              </p:ext>
            </p:extLst>
          </p:nvPr>
        </p:nvGraphicFramePr>
        <p:xfrm>
          <a:off x="921473" y="1566084"/>
          <a:ext cx="7397723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87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315607" cy="106925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1520" y="1217384"/>
            <a:ext cx="8229600" cy="648072"/>
          </a:xfrm>
        </p:spPr>
        <p:txBody>
          <a:bodyPr>
            <a:normAutofit/>
          </a:bodyPr>
          <a:lstStyle/>
          <a:p>
            <a:r>
              <a:rPr lang="nl-NL" sz="2400" b="1" dirty="0" smtClean="0">
                <a:solidFill>
                  <a:srgbClr val="1E3860"/>
                </a:solidFill>
              </a:rPr>
              <a:t>Heeft de huidige job nog enig verband met het doctoraat?</a:t>
            </a:r>
            <a:endParaRPr lang="nl-NL" sz="2400" dirty="0">
              <a:solidFill>
                <a:srgbClr val="1E3860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7020272" y="6428176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i="1" dirty="0" smtClean="0"/>
              <a:t>Bron: CDH 2010</a:t>
            </a:r>
            <a:endParaRPr lang="nl-BE" sz="1600" i="1" dirty="0"/>
          </a:p>
        </p:txBody>
      </p:sp>
      <p:graphicFrame>
        <p:nvGraphicFramePr>
          <p:cNvPr id="7" name="Chart 3"/>
          <p:cNvGraphicFramePr/>
          <p:nvPr>
            <p:extLst>
              <p:ext uri="{D42A27DB-BD31-4B8C-83A1-F6EECF244321}">
                <p14:modId xmlns:p14="http://schemas.microsoft.com/office/powerpoint/2010/main" val="1228902520"/>
              </p:ext>
            </p:extLst>
          </p:nvPr>
        </p:nvGraphicFramePr>
        <p:xfrm>
          <a:off x="755576" y="1844824"/>
          <a:ext cx="7776864" cy="4583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29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243599" cy="1069258"/>
          </a:xfrm>
          <a:prstGeom prst="rect">
            <a:avLst/>
          </a:prstGeom>
        </p:spPr>
      </p:pic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2051720" y="1700808"/>
            <a:ext cx="5976665" cy="961030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nl-NL" sz="3600" b="1" dirty="0" err="1" smtClean="0">
                <a:solidFill>
                  <a:srgbClr val="334A86"/>
                </a:solidFill>
              </a:rPr>
              <a:t>Jobmobiliteit</a:t>
            </a:r>
            <a:r>
              <a:rPr lang="nl-NL" sz="3600" b="1" dirty="0" smtClean="0">
                <a:solidFill>
                  <a:srgbClr val="334A86"/>
                </a:solidFill>
              </a:rPr>
              <a:t> </a:t>
            </a:r>
            <a:r>
              <a:rPr lang="nl-NL" sz="3600" b="1" dirty="0" smtClean="0">
                <a:solidFill>
                  <a:srgbClr val="334A86"/>
                </a:solidFill>
              </a:rPr>
              <a:t>tussen droom en werkelijkheid…</a:t>
            </a:r>
            <a:endParaRPr lang="nl-BE" sz="3600" b="1" dirty="0">
              <a:solidFill>
                <a:srgbClr val="334A86"/>
              </a:solidFill>
            </a:endParaRPr>
          </a:p>
        </p:txBody>
      </p:sp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>
          <a:xfrm>
            <a:off x="640261" y="3501008"/>
            <a:ext cx="7848872" cy="298092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nl-NL" sz="2400" dirty="0" smtClean="0"/>
              <a:t>Hoe kijken doctoraathouders zelf naar hun toekomst ?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nl-NL" sz="2400" dirty="0"/>
              <a:t>Hoe ervaren werknemers de transitie van academische naar niet-academische sector</a:t>
            </a:r>
            <a:r>
              <a:rPr lang="nl-NL" sz="2400" dirty="0" smtClean="0"/>
              <a:t>?</a:t>
            </a:r>
            <a:endParaRPr lang="nl-BE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1293366" cy="1293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49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315607" cy="1069258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23528" y="1628800"/>
            <a:ext cx="8229600" cy="648072"/>
          </a:xfrm>
        </p:spPr>
        <p:txBody>
          <a:bodyPr>
            <a:normAutofit/>
          </a:bodyPr>
          <a:lstStyle/>
          <a:p>
            <a:r>
              <a:rPr lang="nl-NL" sz="2400" b="1" dirty="0" smtClean="0">
                <a:solidFill>
                  <a:srgbClr val="1E3860"/>
                </a:solidFill>
              </a:rPr>
              <a:t>Verwachtingen van doctorandi</a:t>
            </a:r>
            <a:endParaRPr lang="nl-NL" sz="2400" dirty="0">
              <a:solidFill>
                <a:srgbClr val="1E3860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7020272" y="6428176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i="1" dirty="0" smtClean="0"/>
              <a:t>Bron: SJR 2009</a:t>
            </a:r>
            <a:endParaRPr lang="nl-BE" sz="1600" i="1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585072"/>
              </p:ext>
            </p:extLst>
          </p:nvPr>
        </p:nvGraphicFramePr>
        <p:xfrm>
          <a:off x="565881" y="2600998"/>
          <a:ext cx="7928184" cy="349229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60455"/>
                <a:gridCol w="6467729"/>
              </a:tblGrid>
              <a:tr h="891210">
                <a:tc>
                  <a:txBody>
                    <a:bodyPr/>
                    <a:lstStyle/>
                    <a:p>
                      <a:pPr algn="ctr"/>
                      <a:r>
                        <a:rPr lang="nl-NL" b="0" dirty="0" smtClean="0"/>
                        <a:t>55%</a:t>
                      </a:r>
                      <a:endParaRPr lang="nl-BE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b="0" dirty="0" smtClean="0"/>
                        <a:t>van de doctorandi in Vlaanderen geven aan dat ze ambities hebben</a:t>
                      </a:r>
                      <a:r>
                        <a:rPr lang="nl-NL" b="0" baseline="0" dirty="0" smtClean="0"/>
                        <a:t> om een </a:t>
                      </a:r>
                      <a:r>
                        <a:rPr lang="nl-NL" b="1" baseline="0" dirty="0" smtClean="0"/>
                        <a:t>academische carrière </a:t>
                      </a:r>
                      <a:r>
                        <a:rPr lang="nl-NL" b="0" baseline="0" dirty="0" smtClean="0"/>
                        <a:t>uit te bouwen</a:t>
                      </a:r>
                      <a:endParaRPr lang="nl-BE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06458"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75% </a:t>
                      </a:r>
                      <a:endParaRPr lang="nl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baseline="0" dirty="0" smtClean="0"/>
                        <a:t>wil graag aan de </a:t>
                      </a:r>
                      <a:r>
                        <a:rPr lang="nl-NL" b="1" baseline="0" dirty="0" smtClean="0"/>
                        <a:t>universiteit</a:t>
                      </a:r>
                      <a:r>
                        <a:rPr lang="nl-NL" baseline="0" dirty="0" smtClean="0"/>
                        <a:t> blijven werken </a:t>
                      </a:r>
                    </a:p>
                    <a:p>
                      <a:r>
                        <a:rPr lang="nl-NL" baseline="0" dirty="0" smtClean="0"/>
                        <a:t>(toegepaste wetenschappen 70%; humane wetenschappen 84%)</a:t>
                      </a:r>
                      <a:endParaRPr lang="nl-BE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806458"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25%</a:t>
                      </a:r>
                      <a:endParaRPr lang="nl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wil graag in de </a:t>
                      </a:r>
                      <a:r>
                        <a:rPr lang="nl-NL" b="1" dirty="0" smtClean="0"/>
                        <a:t>dienstensector</a:t>
                      </a:r>
                      <a:r>
                        <a:rPr lang="nl-NL" dirty="0" smtClean="0"/>
                        <a:t> werken </a:t>
                      </a:r>
                    </a:p>
                    <a:p>
                      <a:r>
                        <a:rPr lang="nl-NL" dirty="0" smtClean="0"/>
                        <a:t>(toegepaste wetenschappen</a:t>
                      </a:r>
                      <a:r>
                        <a:rPr lang="nl-NL" baseline="0" dirty="0" smtClean="0"/>
                        <a:t> </a:t>
                      </a:r>
                      <a:r>
                        <a:rPr lang="nl-NL" dirty="0" smtClean="0"/>
                        <a:t>39%)</a:t>
                      </a:r>
                      <a:endParaRPr lang="nl-BE" dirty="0"/>
                    </a:p>
                  </a:txBody>
                  <a:tcPr anchor="ctr"/>
                </a:tc>
              </a:tr>
              <a:tr h="988172">
                <a:tc>
                  <a:txBody>
                    <a:bodyPr/>
                    <a:lstStyle/>
                    <a:p>
                      <a:pPr algn="ctr"/>
                      <a:r>
                        <a:rPr lang="nl-NL" dirty="0" smtClean="0"/>
                        <a:t>24,5%</a:t>
                      </a:r>
                      <a:endParaRPr lang="nl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wil graag in de </a:t>
                      </a:r>
                      <a:r>
                        <a:rPr lang="nl-NL" b="1" dirty="0" smtClean="0"/>
                        <a:t>industrie</a:t>
                      </a:r>
                      <a:r>
                        <a:rPr lang="nl-NL" dirty="0" smtClean="0"/>
                        <a:t> werken </a:t>
                      </a:r>
                    </a:p>
                    <a:p>
                      <a:r>
                        <a:rPr lang="nl-NL" dirty="0" smtClean="0"/>
                        <a:t>(toegepaste wetenschappen 54%; exacte wetenschappen 33%)</a:t>
                      </a:r>
                      <a:endParaRPr lang="nl-BE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03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332510" cy="1069258"/>
          </a:xfrm>
          <a:prstGeom prst="rect">
            <a:avLst/>
          </a:prstGeom>
        </p:spPr>
      </p:pic>
      <p:sp>
        <p:nvSpPr>
          <p:cNvPr id="9" name="Tekstvak 1"/>
          <p:cNvSpPr txBox="1"/>
          <p:nvPr/>
        </p:nvSpPr>
        <p:spPr>
          <a:xfrm>
            <a:off x="6660231" y="6453336"/>
            <a:ext cx="2476465" cy="40466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l-BE" sz="1600" i="1" dirty="0" smtClean="0">
                <a:solidFill>
                  <a:srgbClr val="1E3860"/>
                </a:solidFill>
              </a:rPr>
              <a:t>Bron: CDH</a:t>
            </a:r>
            <a:r>
              <a:rPr lang="nl-BE" sz="1600" i="1" baseline="0" dirty="0" smtClean="0">
                <a:solidFill>
                  <a:srgbClr val="1E3860"/>
                </a:solidFill>
              </a:rPr>
              <a:t> </a:t>
            </a:r>
            <a:r>
              <a:rPr lang="nl-BE" sz="1600" i="1" baseline="0" dirty="0">
                <a:solidFill>
                  <a:srgbClr val="1E3860"/>
                </a:solidFill>
              </a:rPr>
              <a:t>(2010)</a:t>
            </a:r>
            <a:r>
              <a:rPr lang="nl-BE" sz="1600" i="1" dirty="0">
                <a:solidFill>
                  <a:srgbClr val="1E3860"/>
                </a:solidFill>
              </a:rPr>
              <a:t> </a:t>
            </a:r>
            <a:endParaRPr lang="nl-BE" sz="1600" i="1" dirty="0" smtClean="0">
              <a:solidFill>
                <a:srgbClr val="1E3860"/>
              </a:solidFill>
            </a:endParaRP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49897" y="1183995"/>
            <a:ext cx="8229600" cy="961030"/>
          </a:xfrm>
          <a:noFill/>
        </p:spPr>
        <p:txBody>
          <a:bodyPr>
            <a:normAutofit/>
          </a:bodyPr>
          <a:lstStyle/>
          <a:p>
            <a:r>
              <a:rPr lang="nl-NL" sz="2400" b="1" dirty="0" smtClean="0">
                <a:solidFill>
                  <a:schemeClr val="accent1">
                    <a:lumMod val="75000"/>
                  </a:schemeClr>
                </a:solidFill>
              </a:rPr>
              <a:t>Van de universiteit naar andere sectoren</a:t>
            </a:r>
            <a:endParaRPr lang="nl-BE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Grafie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517816"/>
              </p:ext>
            </p:extLst>
          </p:nvPr>
        </p:nvGraphicFramePr>
        <p:xfrm>
          <a:off x="424237" y="1907929"/>
          <a:ext cx="8280920" cy="4522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5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1707158"/>
            <a:ext cx="6141368" cy="926976"/>
          </a:xfrm>
        </p:spPr>
        <p:txBody>
          <a:bodyPr>
            <a:normAutofit/>
          </a:bodyPr>
          <a:lstStyle/>
          <a:p>
            <a:pPr algn="l"/>
            <a:r>
              <a:rPr lang="nl-NL" sz="2400" b="1" dirty="0" smtClean="0">
                <a:solidFill>
                  <a:srgbClr val="1E3860"/>
                </a:solidFill>
              </a:rPr>
              <a:t>Skills en competenties: </a:t>
            </a:r>
            <a:br>
              <a:rPr lang="nl-NL" sz="2400" b="1" dirty="0" smtClean="0">
                <a:solidFill>
                  <a:srgbClr val="1E3860"/>
                </a:solidFill>
              </a:rPr>
            </a:br>
            <a:r>
              <a:rPr lang="nl-NL" sz="2400" b="1" dirty="0" smtClean="0">
                <a:solidFill>
                  <a:srgbClr val="1E3860"/>
                </a:solidFill>
              </a:rPr>
              <a:t>sleutels voor </a:t>
            </a:r>
            <a:r>
              <a:rPr lang="nl-NL" sz="2400" b="1" dirty="0" smtClean="0">
                <a:solidFill>
                  <a:srgbClr val="1E3860"/>
                </a:solidFill>
              </a:rPr>
              <a:t>kennistransfer</a:t>
            </a:r>
            <a:endParaRPr lang="nl-NL" sz="2400" dirty="0">
              <a:solidFill>
                <a:srgbClr val="1E3860"/>
              </a:solidFill>
            </a:endParaRPr>
          </a:p>
        </p:txBody>
      </p:sp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332510" cy="1069258"/>
          </a:xfrm>
          <a:prstGeom prst="rect">
            <a:avLst/>
          </a:prstGeom>
        </p:spPr>
      </p:pic>
      <p:sp>
        <p:nvSpPr>
          <p:cNvPr id="7" name="Tijdelijke aanduiding voor inhoud 1"/>
          <p:cNvSpPr>
            <a:spLocks noGrp="1"/>
          </p:cNvSpPr>
          <p:nvPr>
            <p:ph idx="1"/>
          </p:nvPr>
        </p:nvSpPr>
        <p:spPr>
          <a:xfrm>
            <a:off x="1024506" y="2996952"/>
            <a:ext cx="7200801" cy="254610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l-NL" sz="2400" dirty="0" smtClean="0"/>
              <a:t>Onderzoekers behoren tot de ‘</a:t>
            </a:r>
            <a:r>
              <a:rPr lang="nl-NL" sz="2400" dirty="0" err="1" smtClean="0"/>
              <a:t>highly</a:t>
            </a:r>
            <a:r>
              <a:rPr lang="nl-NL" sz="2400" dirty="0" smtClean="0"/>
              <a:t> </a:t>
            </a:r>
            <a:r>
              <a:rPr lang="nl-NL" sz="2400" dirty="0" err="1" smtClean="0"/>
              <a:t>skilled</a:t>
            </a:r>
            <a:r>
              <a:rPr lang="nl-NL" sz="2400" dirty="0" smtClean="0"/>
              <a:t>’, maar…</a:t>
            </a:r>
          </a:p>
          <a:p>
            <a:pPr marL="0" indent="0">
              <a:lnSpc>
                <a:spcPct val="120000"/>
              </a:lnSpc>
              <a:buNone/>
            </a:pPr>
            <a:endParaRPr lang="nl-NL" sz="2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nl-NL" sz="2400" dirty="0" smtClean="0"/>
              <a:t>…zijn dit de competenties die de arbeidsmarkt nodig heeft</a:t>
            </a:r>
            <a:r>
              <a:rPr lang="nl-NL" sz="2400" dirty="0" smtClean="0"/>
              <a:t>?</a:t>
            </a:r>
          </a:p>
          <a:p>
            <a:pPr marL="0" indent="0">
              <a:lnSpc>
                <a:spcPct val="120000"/>
              </a:lnSpc>
              <a:buNone/>
            </a:pPr>
            <a:endParaRPr lang="nl-NL" sz="2400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1293366" cy="1293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869160"/>
            <a:ext cx="3509044" cy="184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950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045797"/>
            <a:ext cx="6912768" cy="4966908"/>
          </a:xfrm>
          <a:solidFill>
            <a:schemeClr val="accent3">
              <a:lumMod val="60000"/>
              <a:lumOff val="40000"/>
            </a:schemeClr>
          </a:solidFill>
          <a:ln w="28575" cap="rnd">
            <a:noFill/>
            <a:bevel/>
          </a:ln>
          <a:effectLst>
            <a:glow rad="228600">
              <a:schemeClr val="bg1">
                <a:alpha val="40000"/>
              </a:schemeClr>
            </a:glow>
          </a:effectLst>
        </p:spPr>
      </p:pic>
      <p:sp>
        <p:nvSpPr>
          <p:cNvPr id="5" name="Tekstvak 4"/>
          <p:cNvSpPr txBox="1"/>
          <p:nvPr/>
        </p:nvSpPr>
        <p:spPr>
          <a:xfrm>
            <a:off x="1547664" y="6079507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1E3860"/>
                </a:solidFill>
              </a:rPr>
              <a:t>Which</a:t>
            </a:r>
            <a:r>
              <a:rPr lang="nl-NL" b="1" dirty="0" smtClean="0">
                <a:solidFill>
                  <a:srgbClr val="1E3860"/>
                </a:solidFill>
              </a:rPr>
              <a:t> skills do </a:t>
            </a:r>
            <a:r>
              <a:rPr lang="nl-NL" b="1" dirty="0" err="1" smtClean="0">
                <a:solidFill>
                  <a:srgbClr val="1E3860"/>
                </a:solidFill>
              </a:rPr>
              <a:t>you</a:t>
            </a:r>
            <a:r>
              <a:rPr lang="nl-NL" b="1" dirty="0" smtClean="0">
                <a:solidFill>
                  <a:srgbClr val="1E3860"/>
                </a:solidFill>
              </a:rPr>
              <a:t> </a:t>
            </a:r>
            <a:r>
              <a:rPr lang="nl-NL" b="1" dirty="0" err="1" smtClean="0">
                <a:solidFill>
                  <a:srgbClr val="1E3860"/>
                </a:solidFill>
              </a:rPr>
              <a:t>need</a:t>
            </a:r>
            <a:r>
              <a:rPr lang="nl-NL" b="1" dirty="0" smtClean="0">
                <a:solidFill>
                  <a:srgbClr val="1E3860"/>
                </a:solidFill>
              </a:rPr>
              <a:t> in </a:t>
            </a:r>
            <a:r>
              <a:rPr lang="nl-NL" b="1" dirty="0" err="1" smtClean="0">
                <a:solidFill>
                  <a:srgbClr val="1E3860"/>
                </a:solidFill>
              </a:rPr>
              <a:t>your</a:t>
            </a:r>
            <a:r>
              <a:rPr lang="nl-NL" b="1" dirty="0" smtClean="0">
                <a:solidFill>
                  <a:srgbClr val="1E3860"/>
                </a:solidFill>
              </a:rPr>
              <a:t> </a:t>
            </a:r>
            <a:r>
              <a:rPr lang="nl-NL" b="1" dirty="0" err="1" smtClean="0">
                <a:solidFill>
                  <a:srgbClr val="1E3860"/>
                </a:solidFill>
              </a:rPr>
              <a:t>current</a:t>
            </a:r>
            <a:r>
              <a:rPr lang="nl-NL" b="1" dirty="0" smtClean="0">
                <a:solidFill>
                  <a:srgbClr val="1E3860"/>
                </a:solidFill>
              </a:rPr>
              <a:t> job?</a:t>
            </a:r>
            <a:endParaRPr lang="nl-BE" b="1" dirty="0">
              <a:solidFill>
                <a:srgbClr val="1E3860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 rot="16200000">
            <a:off x="-2027270" y="2922800"/>
            <a:ext cx="5261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1E3860"/>
                </a:solidFill>
              </a:rPr>
              <a:t>Which</a:t>
            </a:r>
            <a:r>
              <a:rPr lang="nl-NL" b="1" dirty="0" smtClean="0">
                <a:solidFill>
                  <a:srgbClr val="1E3860"/>
                </a:solidFill>
              </a:rPr>
              <a:t> skills </a:t>
            </a:r>
            <a:r>
              <a:rPr lang="nl-NL" b="1" dirty="0" err="1" smtClean="0">
                <a:solidFill>
                  <a:srgbClr val="1E3860"/>
                </a:solidFill>
              </a:rPr>
              <a:t>did</a:t>
            </a:r>
            <a:r>
              <a:rPr lang="nl-NL" b="1" dirty="0" smtClean="0">
                <a:solidFill>
                  <a:srgbClr val="1E3860"/>
                </a:solidFill>
              </a:rPr>
              <a:t> </a:t>
            </a:r>
            <a:r>
              <a:rPr lang="nl-NL" b="1" dirty="0" err="1" smtClean="0">
                <a:solidFill>
                  <a:srgbClr val="1E3860"/>
                </a:solidFill>
              </a:rPr>
              <a:t>you</a:t>
            </a:r>
            <a:r>
              <a:rPr lang="nl-NL" b="1" dirty="0" smtClean="0">
                <a:solidFill>
                  <a:srgbClr val="1E3860"/>
                </a:solidFill>
              </a:rPr>
              <a:t> </a:t>
            </a:r>
            <a:r>
              <a:rPr lang="nl-NL" b="1" dirty="0" err="1" smtClean="0">
                <a:solidFill>
                  <a:srgbClr val="1E3860"/>
                </a:solidFill>
              </a:rPr>
              <a:t>acquire</a:t>
            </a:r>
            <a:r>
              <a:rPr lang="nl-NL" b="1" dirty="0" smtClean="0">
                <a:solidFill>
                  <a:srgbClr val="1E3860"/>
                </a:solidFill>
              </a:rPr>
              <a:t> </a:t>
            </a:r>
            <a:r>
              <a:rPr lang="nl-NL" b="1" dirty="0" err="1" smtClean="0">
                <a:solidFill>
                  <a:srgbClr val="1E3860"/>
                </a:solidFill>
              </a:rPr>
              <a:t>during</a:t>
            </a:r>
            <a:r>
              <a:rPr lang="nl-NL" b="1" dirty="0" smtClean="0">
                <a:solidFill>
                  <a:srgbClr val="1E3860"/>
                </a:solidFill>
              </a:rPr>
              <a:t> </a:t>
            </a:r>
            <a:r>
              <a:rPr lang="nl-NL" b="1" dirty="0" err="1" smtClean="0">
                <a:solidFill>
                  <a:srgbClr val="1E3860"/>
                </a:solidFill>
              </a:rPr>
              <a:t>your</a:t>
            </a:r>
            <a:r>
              <a:rPr lang="nl-NL" b="1" dirty="0" smtClean="0">
                <a:solidFill>
                  <a:srgbClr val="1E3860"/>
                </a:solidFill>
              </a:rPr>
              <a:t> </a:t>
            </a:r>
            <a:r>
              <a:rPr lang="nl-NL" b="1" dirty="0" err="1" smtClean="0">
                <a:solidFill>
                  <a:srgbClr val="1E3860"/>
                </a:solidFill>
              </a:rPr>
              <a:t>Ph.D</a:t>
            </a:r>
            <a:r>
              <a:rPr lang="nl-NL" b="1" dirty="0" smtClean="0">
                <a:solidFill>
                  <a:srgbClr val="1E3860"/>
                </a:solidFill>
              </a:rPr>
              <a:t>.?</a:t>
            </a:r>
            <a:endParaRPr lang="nl-BE" b="1" dirty="0">
              <a:solidFill>
                <a:srgbClr val="1E3860"/>
              </a:solidFill>
            </a:endParaRPr>
          </a:p>
        </p:txBody>
      </p:sp>
      <p:sp>
        <p:nvSpPr>
          <p:cNvPr id="9" name="Tekstvak 1"/>
          <p:cNvSpPr txBox="1"/>
          <p:nvPr/>
        </p:nvSpPr>
        <p:spPr>
          <a:xfrm>
            <a:off x="5747050" y="6328868"/>
            <a:ext cx="3240389" cy="57604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l-BE" sz="1300" i="1" dirty="0" smtClean="0">
                <a:solidFill>
                  <a:srgbClr val="1E3860"/>
                </a:solidFill>
              </a:rPr>
              <a:t>N= 4190, Source: CDH</a:t>
            </a:r>
            <a:r>
              <a:rPr lang="nl-BE" sz="1300" i="1" baseline="0" dirty="0" smtClean="0">
                <a:solidFill>
                  <a:srgbClr val="1E3860"/>
                </a:solidFill>
              </a:rPr>
              <a:t> </a:t>
            </a:r>
            <a:r>
              <a:rPr lang="nl-BE" sz="1300" i="1" baseline="0" dirty="0">
                <a:solidFill>
                  <a:srgbClr val="1E3860"/>
                </a:solidFill>
              </a:rPr>
              <a:t>(2010)</a:t>
            </a:r>
            <a:r>
              <a:rPr lang="nl-BE" sz="1300" i="1" dirty="0">
                <a:solidFill>
                  <a:srgbClr val="1E3860"/>
                </a:solidFill>
              </a:rPr>
              <a:t> </a:t>
            </a:r>
            <a:r>
              <a:rPr lang="nl-BE" sz="1300" i="1" dirty="0" smtClean="0">
                <a:solidFill>
                  <a:srgbClr val="1E3860"/>
                </a:solidFill>
              </a:rPr>
              <a:t>Belgium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8857" y="188640"/>
            <a:ext cx="8041575" cy="926976"/>
          </a:xfrm>
        </p:spPr>
        <p:txBody>
          <a:bodyPr>
            <a:normAutofit/>
          </a:bodyPr>
          <a:lstStyle/>
          <a:p>
            <a:pPr algn="l"/>
            <a:r>
              <a:rPr lang="nl-NL" sz="2400" b="1" dirty="0" smtClean="0">
                <a:solidFill>
                  <a:srgbClr val="1E3860"/>
                </a:solidFill>
              </a:rPr>
              <a:t>Wat hebben onderzoekers geleerd? Wat hebben ze nodig?</a:t>
            </a:r>
            <a:endParaRPr lang="nl-NL" sz="2400" dirty="0">
              <a:solidFill>
                <a:srgbClr val="1E3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27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315607" cy="1069258"/>
          </a:xfrm>
          <a:prstGeom prst="rect">
            <a:avLst/>
          </a:prstGeom>
        </p:spPr>
      </p:pic>
      <p:sp>
        <p:nvSpPr>
          <p:cNvPr id="10" name="Tekstvak 1"/>
          <p:cNvSpPr txBox="1"/>
          <p:nvPr/>
        </p:nvSpPr>
        <p:spPr>
          <a:xfrm>
            <a:off x="107504" y="6165304"/>
            <a:ext cx="1895159" cy="57604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l-NL" sz="1300" i="1" dirty="0" smtClean="0">
                <a:solidFill>
                  <a:srgbClr val="1E3860"/>
                </a:solidFill>
              </a:rPr>
              <a:t>N= 335</a:t>
            </a:r>
            <a:endParaRPr lang="nl-BE" sz="1300" i="1" dirty="0" smtClean="0">
              <a:solidFill>
                <a:srgbClr val="1E3860"/>
              </a:solidFill>
            </a:endParaRPr>
          </a:p>
          <a:p>
            <a:r>
              <a:rPr lang="nl-BE" sz="1300" i="1" dirty="0" smtClean="0">
                <a:solidFill>
                  <a:srgbClr val="1E3860"/>
                </a:solidFill>
              </a:rPr>
              <a:t>Bron: R&amp;D survey 2010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895" y="1185890"/>
            <a:ext cx="9151303" cy="75384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400" b="1" dirty="0" smtClean="0">
                <a:solidFill>
                  <a:srgbClr val="1E3860"/>
                </a:solidFill>
              </a:rPr>
              <a:t>Hoe denken werkgevers over doctoraathouders ?</a:t>
            </a:r>
            <a:endParaRPr lang="nl-NL" sz="2400" dirty="0">
              <a:solidFill>
                <a:srgbClr val="1E3860"/>
              </a:solidFill>
            </a:endParaRPr>
          </a:p>
        </p:txBody>
      </p:sp>
      <p:cxnSp>
        <p:nvCxnSpPr>
          <p:cNvPr id="3" name="Rechte verbindingslijn 2"/>
          <p:cNvCxnSpPr/>
          <p:nvPr/>
        </p:nvCxnSpPr>
        <p:spPr>
          <a:xfrm>
            <a:off x="6444208" y="1939732"/>
            <a:ext cx="0" cy="4101113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Grafiek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1465515"/>
              </p:ext>
            </p:extLst>
          </p:nvPr>
        </p:nvGraphicFramePr>
        <p:xfrm>
          <a:off x="-324544" y="1772816"/>
          <a:ext cx="928903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hthoek 11"/>
          <p:cNvSpPr/>
          <p:nvPr/>
        </p:nvSpPr>
        <p:spPr>
          <a:xfrm>
            <a:off x="5004048" y="2690753"/>
            <a:ext cx="2463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sterktes</a:t>
            </a:r>
            <a:endParaRPr lang="nl-NL" sz="5400" b="1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fgeronde rechthoek 4"/>
          <p:cNvSpPr/>
          <p:nvPr/>
        </p:nvSpPr>
        <p:spPr>
          <a:xfrm>
            <a:off x="395536" y="1844824"/>
            <a:ext cx="3672408" cy="2520280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3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0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1"/>
          <p:cNvSpPr txBox="1"/>
          <p:nvPr/>
        </p:nvSpPr>
        <p:spPr>
          <a:xfrm>
            <a:off x="7128" y="6234463"/>
            <a:ext cx="1895159" cy="576045"/>
          </a:xfrm>
          <a:prstGeom prst="rect">
            <a:avLst/>
          </a:prstGeom>
          <a:solidFill>
            <a:schemeClr val="bg1"/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l-NL" sz="1300" i="1" dirty="0" smtClean="0">
                <a:solidFill>
                  <a:srgbClr val="1E3860"/>
                </a:solidFill>
              </a:rPr>
              <a:t>N= 335</a:t>
            </a:r>
            <a:endParaRPr lang="nl-BE" sz="1300" i="1" dirty="0" smtClean="0">
              <a:solidFill>
                <a:srgbClr val="1E3860"/>
              </a:solidFill>
            </a:endParaRPr>
          </a:p>
          <a:p>
            <a:r>
              <a:rPr lang="nl-BE" sz="1300" i="1" dirty="0" smtClean="0">
                <a:solidFill>
                  <a:srgbClr val="1E3860"/>
                </a:solidFill>
              </a:rPr>
              <a:t>Bron: R&amp;D survey 2010</a:t>
            </a:r>
          </a:p>
        </p:txBody>
      </p:sp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531631" cy="1069258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-14607" y="1185890"/>
            <a:ext cx="9151303" cy="75384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400" b="1" dirty="0" smtClean="0">
                <a:solidFill>
                  <a:srgbClr val="1E3860"/>
                </a:solidFill>
              </a:rPr>
              <a:t>Hoe denken werkgevers over doctoraathouders ?</a:t>
            </a:r>
            <a:endParaRPr lang="nl-NL" sz="2400" dirty="0">
              <a:solidFill>
                <a:srgbClr val="1E3860"/>
              </a:solidFill>
            </a:endParaRPr>
          </a:p>
        </p:txBody>
      </p:sp>
      <p:cxnSp>
        <p:nvCxnSpPr>
          <p:cNvPr id="3" name="Rechte verbindingslijn 2"/>
          <p:cNvCxnSpPr/>
          <p:nvPr/>
        </p:nvCxnSpPr>
        <p:spPr>
          <a:xfrm>
            <a:off x="6516216" y="1939732"/>
            <a:ext cx="0" cy="427468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fgeronde rechthoek 4"/>
          <p:cNvSpPr/>
          <p:nvPr/>
        </p:nvSpPr>
        <p:spPr>
          <a:xfrm>
            <a:off x="1331640" y="4221088"/>
            <a:ext cx="3067358" cy="19933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aphicFrame>
        <p:nvGraphicFramePr>
          <p:cNvPr id="13" name="Grafiek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346978"/>
              </p:ext>
            </p:extLst>
          </p:nvPr>
        </p:nvGraphicFramePr>
        <p:xfrm>
          <a:off x="384580" y="1847459"/>
          <a:ext cx="8363884" cy="4749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hthoek 11"/>
          <p:cNvSpPr/>
          <p:nvPr/>
        </p:nvSpPr>
        <p:spPr>
          <a:xfrm>
            <a:off x="6447836" y="4756085"/>
            <a:ext cx="2488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nl-NL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zwaktes</a:t>
            </a:r>
            <a:endParaRPr lang="nl-NL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29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7374547" cy="10692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-14607" y="1185890"/>
            <a:ext cx="9151303" cy="75384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2400" b="1" dirty="0" smtClean="0">
                <a:solidFill>
                  <a:srgbClr val="1E3860"/>
                </a:solidFill>
              </a:rPr>
              <a:t>Hoe denken werkgevers over doctoraathouders ?</a:t>
            </a:r>
            <a:endParaRPr lang="nl-NL" sz="2400" dirty="0">
              <a:solidFill>
                <a:srgbClr val="1E3860"/>
              </a:solidFill>
            </a:endParaRPr>
          </a:p>
        </p:txBody>
      </p:sp>
      <p:sp>
        <p:nvSpPr>
          <p:cNvPr id="9" name="Tijdelijke aanduiding voor inhoud 1"/>
          <p:cNvSpPr>
            <a:spLocks noGrp="1"/>
          </p:cNvSpPr>
          <p:nvPr>
            <p:ph idx="1"/>
          </p:nvPr>
        </p:nvSpPr>
        <p:spPr>
          <a:xfrm>
            <a:off x="964296" y="1947966"/>
            <a:ext cx="7200801" cy="3556992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l-NL" sz="2400" dirty="0" smtClean="0"/>
              <a:t>Gepolariseerde perspectieven:</a:t>
            </a:r>
          </a:p>
          <a:p>
            <a:pPr marL="0" indent="0">
              <a:lnSpc>
                <a:spcPct val="120000"/>
              </a:lnSpc>
              <a:buNone/>
            </a:pPr>
            <a:endParaRPr lang="nl-NL" sz="2400" dirty="0" smtClean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785880"/>
              </p:ext>
            </p:extLst>
          </p:nvPr>
        </p:nvGraphicFramePr>
        <p:xfrm>
          <a:off x="827584" y="2636911"/>
          <a:ext cx="7229501" cy="34039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8747"/>
                <a:gridCol w="2249313"/>
                <a:gridCol w="2591441"/>
              </a:tblGrid>
              <a:tr h="1372538">
                <a:tc>
                  <a:txBody>
                    <a:bodyPr/>
                    <a:lstStyle/>
                    <a:p>
                      <a:pPr algn="ctr" fontAlgn="b"/>
                      <a:endParaRPr lang="nl-BE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u="none" strike="noStrike" dirty="0" smtClean="0">
                          <a:effectLst/>
                          <a:latin typeface="+mj-lt"/>
                        </a:rPr>
                        <a:t>Werkgevers MET</a:t>
                      </a:r>
                      <a:r>
                        <a:rPr lang="nl-BE" sz="1800" b="1" u="none" strike="noStrike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nl-BE" sz="1800" b="1" u="none" strike="noStrike" dirty="0" smtClean="0">
                          <a:effectLst/>
                          <a:latin typeface="+mj-lt"/>
                        </a:rPr>
                        <a:t>doctoraathouders onder personeel</a:t>
                      </a:r>
                      <a:endParaRPr lang="nl-BE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Werkgevers ZONDER doctoraathouders onder personeel</a:t>
                      </a:r>
                      <a:endParaRPr lang="nl-BE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</a:tr>
              <a:tr h="986511">
                <a:tc>
                  <a:txBody>
                    <a:bodyPr/>
                    <a:lstStyle/>
                    <a:p>
                      <a:pPr algn="ctr" fontAlgn="b"/>
                      <a:endParaRPr lang="nl-BE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u="none" strike="noStrike">
                          <a:effectLst/>
                          <a:latin typeface="+mj-lt"/>
                        </a:rPr>
                        <a:t>36,40%</a:t>
                      </a:r>
                      <a:endParaRPr lang="nl-BE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u="none" strike="noStrike">
                          <a:effectLst/>
                          <a:latin typeface="+mj-lt"/>
                        </a:rPr>
                        <a:t>63,60%</a:t>
                      </a:r>
                      <a:endParaRPr lang="nl-BE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</a:tr>
              <a:tr h="10448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 smtClean="0">
                          <a:effectLst/>
                          <a:latin typeface="+mj-lt"/>
                        </a:rPr>
                        <a:t>Gemiddelde</a:t>
                      </a:r>
                      <a:r>
                        <a:rPr lang="en-US" sz="1800" u="none" strike="noStrike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en-US" sz="1800" u="none" strike="noStrike" baseline="0" dirty="0" err="1" smtClean="0">
                          <a:effectLst/>
                          <a:latin typeface="+mj-lt"/>
                        </a:rPr>
                        <a:t>competentiescore</a:t>
                      </a:r>
                      <a:r>
                        <a:rPr lang="en-US" sz="1800" u="none" strike="noStrike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en-US" sz="1800" u="none" strike="noStrike" baseline="0" dirty="0" err="1" smtClean="0">
                          <a:effectLst/>
                          <a:latin typeface="+mj-lt"/>
                        </a:rPr>
                        <a:t>voor</a:t>
                      </a:r>
                      <a:r>
                        <a:rPr lang="en-US" sz="1800" u="none" strike="noStrike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en-US" sz="1800" u="none" strike="noStrike" baseline="0" dirty="0" err="1" smtClean="0">
                          <a:effectLst/>
                          <a:latin typeface="+mj-lt"/>
                        </a:rPr>
                        <a:t>doctoraathouders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u="none" strike="noStrike" dirty="0" smtClean="0">
                          <a:effectLst/>
                          <a:latin typeface="+mj-lt"/>
                        </a:rPr>
                        <a:t>6,52</a:t>
                      </a:r>
                      <a:endParaRPr lang="nl-BE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1" u="none" strike="noStrike" dirty="0" smtClean="0">
                          <a:effectLst/>
                          <a:latin typeface="+mj-lt"/>
                        </a:rPr>
                        <a:t>6,20</a:t>
                      </a:r>
                      <a:endParaRPr lang="nl-BE" sz="1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sp>
        <p:nvSpPr>
          <p:cNvPr id="10" name="Tekstvak 1"/>
          <p:cNvSpPr txBox="1"/>
          <p:nvPr/>
        </p:nvSpPr>
        <p:spPr>
          <a:xfrm>
            <a:off x="5747050" y="6165304"/>
            <a:ext cx="3240389" cy="57604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nl-NL" sz="1300" i="1" dirty="0" smtClean="0">
                <a:solidFill>
                  <a:srgbClr val="1E3860"/>
                </a:solidFill>
              </a:rPr>
              <a:t>N= 335</a:t>
            </a:r>
            <a:endParaRPr lang="nl-BE" sz="1300" i="1" dirty="0" smtClean="0">
              <a:solidFill>
                <a:srgbClr val="1E3860"/>
              </a:solidFill>
            </a:endParaRPr>
          </a:p>
          <a:p>
            <a:r>
              <a:rPr lang="nl-BE" sz="1300" i="1" dirty="0" smtClean="0">
                <a:solidFill>
                  <a:srgbClr val="1E3860"/>
                </a:solidFill>
              </a:rPr>
              <a:t>Bron: R&amp;D survey 2010</a:t>
            </a:r>
          </a:p>
        </p:txBody>
      </p:sp>
      <p:pic>
        <p:nvPicPr>
          <p:cNvPr id="7" name="Picture 2" descr="http://www.belspo.be/download/logo/BELSPO_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207" y="208331"/>
            <a:ext cx="1800200" cy="801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16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6055" y="1336065"/>
            <a:ext cx="3603441" cy="2164943"/>
          </a:xfrm>
        </p:spPr>
        <p:txBody>
          <a:bodyPr/>
          <a:lstStyle/>
          <a:p>
            <a:pPr algn="r"/>
            <a:r>
              <a:rPr lang="en-US" dirty="0" err="1" smtClean="0">
                <a:solidFill>
                  <a:srgbClr val="1E3860"/>
                </a:solidFill>
              </a:rPr>
              <a:t>Verdere</a:t>
            </a:r>
            <a:r>
              <a:rPr lang="en-US" dirty="0" smtClean="0">
                <a:solidFill>
                  <a:srgbClr val="1E3860"/>
                </a:solidFill>
              </a:rPr>
              <a:t> </a:t>
            </a:r>
            <a:r>
              <a:rPr lang="en-US" dirty="0" err="1" smtClean="0">
                <a:solidFill>
                  <a:srgbClr val="1E3860"/>
                </a:solidFill>
              </a:rPr>
              <a:t>vragen</a:t>
            </a:r>
            <a:r>
              <a:rPr lang="en-US" dirty="0" smtClean="0">
                <a:solidFill>
                  <a:srgbClr val="1E3860"/>
                </a:solidFill>
              </a:rPr>
              <a:t>?</a:t>
            </a:r>
            <a:endParaRPr lang="en-US" dirty="0">
              <a:solidFill>
                <a:srgbClr val="1E38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2348880"/>
            <a:ext cx="7203841" cy="3661867"/>
          </a:xfrm>
        </p:spPr>
        <p:txBody>
          <a:bodyPr>
            <a:normAutofit fontScale="92500" lnSpcReduction="20000"/>
          </a:bodyPr>
          <a:lstStyle/>
          <a:p>
            <a:pPr algn="r">
              <a:buFont typeface="Arial" charset="0"/>
              <a:buNone/>
            </a:pPr>
            <a:endParaRPr lang="nl-BE" sz="1800" i="1" dirty="0" smtClean="0">
              <a:solidFill>
                <a:srgbClr val="1E3860"/>
              </a:solidFill>
            </a:endParaRPr>
          </a:p>
          <a:p>
            <a:pPr algn="r">
              <a:buFont typeface="Arial" charset="0"/>
              <a:buNone/>
            </a:pPr>
            <a:endParaRPr lang="nl-BE" sz="1800" i="1" dirty="0" smtClean="0">
              <a:solidFill>
                <a:srgbClr val="1E3860"/>
              </a:solidFill>
            </a:endParaRPr>
          </a:p>
          <a:p>
            <a:pPr algn="r">
              <a:buFont typeface="Arial" charset="0"/>
              <a:buNone/>
            </a:pPr>
            <a:endParaRPr lang="nl-BE" sz="1800" i="1" dirty="0" smtClean="0">
              <a:solidFill>
                <a:srgbClr val="1E3860"/>
              </a:solidFill>
            </a:endParaRPr>
          </a:p>
          <a:p>
            <a:pPr algn="r">
              <a:buFont typeface="Arial" charset="0"/>
              <a:buNone/>
            </a:pPr>
            <a:endParaRPr lang="en-US" sz="1800" i="1" dirty="0" smtClean="0">
              <a:solidFill>
                <a:srgbClr val="1E3860"/>
              </a:solidFill>
            </a:endParaRPr>
          </a:p>
          <a:p>
            <a:pPr algn="r">
              <a:buFont typeface="Arial" charset="0"/>
              <a:buNone/>
            </a:pPr>
            <a:endParaRPr lang="en-US" sz="1800" i="1" dirty="0" smtClean="0">
              <a:solidFill>
                <a:srgbClr val="1E3860"/>
              </a:solidFill>
            </a:endParaRPr>
          </a:p>
          <a:p>
            <a:pPr algn="r">
              <a:buFont typeface="Arial" charset="0"/>
              <a:buNone/>
            </a:pPr>
            <a:endParaRPr lang="en-US" sz="1800" i="1" dirty="0" smtClean="0">
              <a:solidFill>
                <a:srgbClr val="1E3860"/>
              </a:solidFill>
            </a:endParaRPr>
          </a:p>
          <a:p>
            <a:pPr algn="r">
              <a:buFont typeface="Arial" charset="0"/>
              <a:buNone/>
            </a:pPr>
            <a:endParaRPr lang="en-US" sz="1800" i="1" dirty="0" smtClean="0">
              <a:solidFill>
                <a:srgbClr val="1E3860"/>
              </a:solidFill>
            </a:endParaRPr>
          </a:p>
          <a:p>
            <a:pPr algn="r">
              <a:buFont typeface="Arial" charset="0"/>
              <a:buNone/>
            </a:pPr>
            <a:r>
              <a:rPr lang="en-US" sz="1800" i="1" dirty="0" smtClean="0">
                <a:solidFill>
                  <a:srgbClr val="1E3860"/>
                </a:solidFill>
              </a:rPr>
              <a:t>Mail</a:t>
            </a:r>
            <a:r>
              <a:rPr lang="en-US" sz="1800" i="1" dirty="0">
                <a:solidFill>
                  <a:srgbClr val="1E3860"/>
                </a:solidFill>
              </a:rPr>
              <a:t>: </a:t>
            </a:r>
            <a:endParaRPr lang="en-US" sz="1800" i="1" dirty="0" smtClean="0">
              <a:solidFill>
                <a:srgbClr val="1E3860"/>
              </a:solidFill>
            </a:endParaRPr>
          </a:p>
          <a:p>
            <a:pPr algn="r">
              <a:buFont typeface="Arial" charset="0"/>
              <a:buNone/>
            </a:pPr>
            <a:r>
              <a:rPr lang="en-US" sz="1800" i="1" dirty="0" smtClean="0">
                <a:solidFill>
                  <a:srgbClr val="1E3860"/>
                </a:solidFill>
                <a:hlinkClick r:id="rId3"/>
              </a:rPr>
              <a:t>Karen.Vandevelde@UGent.be</a:t>
            </a:r>
            <a:endParaRPr lang="en-US" sz="1800" i="1" dirty="0" smtClean="0">
              <a:solidFill>
                <a:srgbClr val="1E3860"/>
              </a:solidFill>
            </a:endParaRPr>
          </a:p>
          <a:p>
            <a:pPr algn="r">
              <a:buFont typeface="Arial" charset="0"/>
              <a:buNone/>
            </a:pPr>
            <a:r>
              <a:rPr lang="en-US" sz="1800" i="1" dirty="0" smtClean="0">
                <a:solidFill>
                  <a:srgbClr val="1E3860"/>
                </a:solidFill>
                <a:hlinkClick r:id="rId4"/>
              </a:rPr>
              <a:t>Karl.Boosten@belspo.be</a:t>
            </a:r>
            <a:endParaRPr lang="en-US" sz="1800" i="1" dirty="0" smtClean="0">
              <a:solidFill>
                <a:srgbClr val="1E3860"/>
              </a:solidFill>
            </a:endParaRPr>
          </a:p>
          <a:p>
            <a:pPr algn="r">
              <a:buFont typeface="Arial" charset="0"/>
              <a:buNone/>
            </a:pPr>
            <a:r>
              <a:rPr lang="en-US" sz="1800" i="1" dirty="0" smtClean="0">
                <a:solidFill>
                  <a:srgbClr val="1E3860"/>
                </a:solidFill>
              </a:rPr>
              <a:t> </a:t>
            </a:r>
            <a:endParaRPr lang="en-US" sz="1800" i="1" dirty="0">
              <a:solidFill>
                <a:srgbClr val="1E3860"/>
              </a:solidFill>
            </a:endParaRPr>
          </a:p>
          <a:p>
            <a:pPr algn="r">
              <a:buFont typeface="Arial" charset="0"/>
              <a:buNone/>
            </a:pPr>
            <a:r>
              <a:rPr lang="en-US" sz="1800" i="1" dirty="0" smtClean="0">
                <a:solidFill>
                  <a:srgbClr val="1E3860"/>
                </a:solidFill>
              </a:rPr>
              <a:t>Website ECOOM:</a:t>
            </a:r>
          </a:p>
          <a:p>
            <a:pPr algn="r">
              <a:buFont typeface="Arial" charset="0"/>
              <a:buNone/>
            </a:pPr>
            <a:r>
              <a:rPr lang="en-US" sz="1800" i="1" dirty="0" smtClean="0">
                <a:solidFill>
                  <a:srgbClr val="1E3860"/>
                </a:solidFill>
                <a:hlinkClick r:id="rId5"/>
              </a:rPr>
              <a:t>www.ecoom.be/doctoralcareers</a:t>
            </a:r>
            <a:r>
              <a:rPr lang="en-US" sz="1800" i="1" dirty="0" smtClean="0">
                <a:solidFill>
                  <a:srgbClr val="1E3860"/>
                </a:solidFill>
              </a:rPr>
              <a:t> </a:t>
            </a:r>
          </a:p>
          <a:p>
            <a:pPr>
              <a:buFont typeface="Arial" charset="0"/>
              <a:buNone/>
            </a:pPr>
            <a:endParaRPr lang="en-US" sz="1800" dirty="0"/>
          </a:p>
        </p:txBody>
      </p:sp>
      <p:pic>
        <p:nvPicPr>
          <p:cNvPr id="4" name="Afbeelding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116632"/>
            <a:ext cx="9144000" cy="1069258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4809"/>
            <a:ext cx="5436096" cy="7002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101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4865</TotalTime>
  <Words>598</Words>
  <Application>Microsoft Office PowerPoint</Application>
  <PresentationFormat>Diavoorstelling (4:3)</PresentationFormat>
  <Paragraphs>121</Paragraphs>
  <Slides>17</Slides>
  <Notes>17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18" baseType="lpstr">
      <vt:lpstr>Kantoorthema</vt:lpstr>
      <vt:lpstr>Doctoraathouders op de arbeidsmarkt</vt:lpstr>
      <vt:lpstr>Het doctoraat is niet meer wat het geweest is …</vt:lpstr>
      <vt:lpstr>PowerPoint-presentatie</vt:lpstr>
      <vt:lpstr>Carrièrepaden van doctoraathouders</vt:lpstr>
      <vt:lpstr>PowerPoint-presentatie</vt:lpstr>
      <vt:lpstr>PowerPoint-presentatie</vt:lpstr>
      <vt:lpstr>PowerPoint-presentatie</vt:lpstr>
      <vt:lpstr>Heeft de huidige job nog enig verband met het doctoraat?</vt:lpstr>
      <vt:lpstr>Jobmobiliteit tussen droom en werkelijkheid…</vt:lpstr>
      <vt:lpstr>Verwachtingen van doctorandi</vt:lpstr>
      <vt:lpstr>Van de universiteit naar andere sectoren</vt:lpstr>
      <vt:lpstr>Skills en competenties:  sleutels voor kennistransfer</vt:lpstr>
      <vt:lpstr>Wat hebben onderzoekers geleerd? Wat hebben ze nodig?</vt:lpstr>
      <vt:lpstr>PowerPoint-presentatie</vt:lpstr>
      <vt:lpstr>PowerPoint-presentatie</vt:lpstr>
      <vt:lpstr>PowerPoint-presentatie</vt:lpstr>
      <vt:lpstr>Verdere vragen?</vt:lpstr>
    </vt:vector>
  </TitlesOfParts>
  <Company>UGent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we train  researchers for?</dc:title>
  <dc:creator>Karen Vandevelde</dc:creator>
  <cp:lastModifiedBy>Karen Vandevelde</cp:lastModifiedBy>
  <cp:revision>313</cp:revision>
  <cp:lastPrinted>2012-04-17T14:30:26Z</cp:lastPrinted>
  <dcterms:created xsi:type="dcterms:W3CDTF">2011-09-04T16:04:20Z</dcterms:created>
  <dcterms:modified xsi:type="dcterms:W3CDTF">2012-06-21T07:27:40Z</dcterms:modified>
</cp:coreProperties>
</file>