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76" r:id="rId4"/>
    <p:sldId id="277" r:id="rId5"/>
    <p:sldId id="278" r:id="rId6"/>
    <p:sldId id="280" r:id="rId7"/>
    <p:sldId id="285" r:id="rId8"/>
    <p:sldId id="286" r:id="rId9"/>
    <p:sldId id="279" r:id="rId10"/>
    <p:sldId id="284" r:id="rId11"/>
    <p:sldId id="258" r:id="rId12"/>
    <p:sldId id="287" r:id="rId13"/>
  </p:sldIdLst>
  <p:sldSz cx="9144000" cy="6858000" type="screen4x3"/>
  <p:notesSz cx="6858000" cy="9144000"/>
  <p:defaultTextStyle>
    <a:defPPr>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3" autoAdjust="0"/>
    <p:restoredTop sz="94670" autoAdjust="0"/>
  </p:normalViewPr>
  <p:slideViewPr>
    <p:cSldViewPr snapToGrid="0" snapToObjects="1">
      <p:cViewPr varScale="1">
        <p:scale>
          <a:sx n="62" d="100"/>
          <a:sy n="62" d="100"/>
        </p:scale>
        <p:origin x="-22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633413" y="1458913"/>
            <a:ext cx="7870825" cy="1524000"/>
          </a:xfrm>
        </p:spPr>
        <p:txBody>
          <a:bodyPr anchor="b"/>
          <a:lstStyle>
            <a:lvl1pPr algn="l">
              <a:defRPr sz="4500" b="1"/>
            </a:lvl1pPr>
          </a:lstStyle>
          <a:p>
            <a:r>
              <a:rPr lang="nl-BE" smtClean="0"/>
              <a:t>Click to edit Master title style</a:t>
            </a:r>
            <a:endParaRPr lang="en-US"/>
          </a:p>
        </p:txBody>
      </p:sp>
      <p:sp>
        <p:nvSpPr>
          <p:cNvPr id="18438" name="Rectangle 6"/>
          <p:cNvSpPr>
            <a:spLocks noGrp="1" noChangeArrowheads="1"/>
          </p:cNvSpPr>
          <p:nvPr>
            <p:ph type="subTitle" idx="1"/>
          </p:nvPr>
        </p:nvSpPr>
        <p:spPr>
          <a:xfrm>
            <a:off x="633413" y="3173413"/>
            <a:ext cx="7870825" cy="1270000"/>
          </a:xfrm>
        </p:spPr>
        <p:txBody>
          <a:bodyPr/>
          <a:lstStyle>
            <a:lvl1pPr marL="0" indent="0">
              <a:buFontTx/>
              <a:buNone/>
              <a:defRPr>
                <a:solidFill>
                  <a:srgbClr val="7E002F"/>
                </a:solidFill>
              </a:defRPr>
            </a:lvl1pPr>
          </a:lstStyle>
          <a:p>
            <a:r>
              <a:rPr lang="nl-BE" smtClean="0"/>
              <a:t>Click to edit Master subtitle style</a:t>
            </a:r>
            <a:endParaRPr lang="en-US"/>
          </a:p>
        </p:txBody>
      </p:sp>
      <p:pic>
        <p:nvPicPr>
          <p:cNvPr id="18490" name="Picture 58" descr="logo_u"/>
          <p:cNvPicPr>
            <a:picLocks noChangeAspect="1" noChangeArrowheads="1"/>
          </p:cNvPicPr>
          <p:nvPr/>
        </p:nvPicPr>
        <p:blipFill>
          <a:blip r:embed="rId2"/>
          <a:srcRect/>
          <a:stretch>
            <a:fillRect/>
          </a:stretch>
        </p:blipFill>
        <p:spPr bwMode="auto">
          <a:xfrm>
            <a:off x="633413" y="506413"/>
            <a:ext cx="793750" cy="635000"/>
          </a:xfrm>
          <a:prstGeom prst="rect">
            <a:avLst/>
          </a:prstGeom>
          <a:noFill/>
        </p:spPr>
      </p:pic>
      <p:pic>
        <p:nvPicPr>
          <p:cNvPr id="18491" name="Picture 59" descr="golf"/>
          <p:cNvPicPr>
            <a:picLocks noChangeAspect="1" noChangeArrowheads="1"/>
          </p:cNvPicPr>
          <p:nvPr/>
        </p:nvPicPr>
        <p:blipFill>
          <a:blip r:embed="rId3"/>
          <a:srcRect/>
          <a:stretch>
            <a:fillRect/>
          </a:stretch>
        </p:blipFill>
        <p:spPr bwMode="auto">
          <a:xfrm>
            <a:off x="828675" y="6286500"/>
            <a:ext cx="8315325" cy="571500"/>
          </a:xfrm>
          <a:prstGeom prst="rect">
            <a:avLst/>
          </a:prstGeom>
          <a:noFill/>
        </p:spPr>
      </p:pic>
      <p:pic>
        <p:nvPicPr>
          <p:cNvPr id="18492" name="Picture 60" descr="logo_ua"/>
          <p:cNvPicPr>
            <a:picLocks noChangeAspect="1" noChangeArrowheads="1"/>
          </p:cNvPicPr>
          <p:nvPr/>
        </p:nvPicPr>
        <p:blipFill>
          <a:blip r:embed="rId4"/>
          <a:srcRect/>
          <a:stretch>
            <a:fillRect/>
          </a:stretch>
        </p:blipFill>
        <p:spPr bwMode="auto">
          <a:xfrm>
            <a:off x="633413" y="6219825"/>
            <a:ext cx="2851150" cy="330200"/>
          </a:xfrm>
          <a:prstGeom prst="rect">
            <a:avLst/>
          </a:prstGeom>
          <a:noFill/>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smtClean="0"/>
              <a:t>Click to edit Master title style</a:t>
            </a:r>
            <a:endParaRPr lang="nl-NL"/>
          </a:p>
        </p:txBody>
      </p:sp>
      <p:sp>
        <p:nvSpPr>
          <p:cNvPr id="3" name="Content Placeholder 2"/>
          <p:cNvSpPr>
            <a:spLocks noGrp="1"/>
          </p:cNvSpPr>
          <p:nvPr>
            <p:ph idx="1"/>
          </p:nvPr>
        </p:nvSpPr>
        <p:spPr/>
        <p:txBody>
          <a:body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l-BE" smtClean="0"/>
              <a:t>Click to edit Master title style</a:t>
            </a:r>
            <a:endParaRPr lang="nl-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BE"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smtClean="0"/>
              <a:t>Click to edit Master title style</a:t>
            </a:r>
            <a:endParaRPr lang="nl-NL"/>
          </a:p>
        </p:txBody>
      </p:sp>
      <p:sp>
        <p:nvSpPr>
          <p:cNvPr id="3" name="Content Placeholder 2"/>
          <p:cNvSpPr>
            <a:spLocks noGrp="1"/>
          </p:cNvSpPr>
          <p:nvPr>
            <p:ph sz="half" idx="1"/>
          </p:nvPr>
        </p:nvSpPr>
        <p:spPr>
          <a:xfrm>
            <a:off x="633413" y="2411413"/>
            <a:ext cx="3859212" cy="3554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nl-NL"/>
          </a:p>
        </p:txBody>
      </p:sp>
      <p:sp>
        <p:nvSpPr>
          <p:cNvPr id="4" name="Content Placeholder 3"/>
          <p:cNvSpPr>
            <a:spLocks noGrp="1"/>
          </p:cNvSpPr>
          <p:nvPr>
            <p:ph sz="half" idx="2"/>
          </p:nvPr>
        </p:nvSpPr>
        <p:spPr>
          <a:xfrm>
            <a:off x="4645025" y="2411413"/>
            <a:ext cx="3859213" cy="3554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l-BE" smtClean="0"/>
              <a:t>Click to edit Master title style</a:t>
            </a:r>
            <a:endParaRPr lang="nl-N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nl-N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smtClean="0"/>
              <a:t>Click to edit Master title style</a:t>
            </a:r>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l-BE" smtClean="0"/>
              <a:t>Click to edit Master title style</a:t>
            </a:r>
            <a:endParaRPr lang="nl-N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nl-N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l-BE" smtClean="0"/>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BE" smtClean="0"/>
              <a:t>Drag picture to placeholder or click icon to add</a:t>
            </a:r>
            <a:endParaRPr lang="nl-N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smtClean="0"/>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7325" y="1395413"/>
            <a:ext cx="1966913" cy="4570412"/>
          </a:xfrm>
        </p:spPr>
        <p:txBody>
          <a:bodyPr vert="eaVert"/>
          <a:lstStyle/>
          <a:p>
            <a:r>
              <a:rPr lang="nl-BE" smtClean="0"/>
              <a:t>Click to edit Master title style</a:t>
            </a:r>
            <a:endParaRPr lang="nl-NL"/>
          </a:p>
        </p:txBody>
      </p:sp>
      <p:sp>
        <p:nvSpPr>
          <p:cNvPr id="3" name="Vertical Text Placeholder 2"/>
          <p:cNvSpPr>
            <a:spLocks noGrp="1"/>
          </p:cNvSpPr>
          <p:nvPr>
            <p:ph type="body" orient="vert" idx="1"/>
          </p:nvPr>
        </p:nvSpPr>
        <p:spPr>
          <a:xfrm>
            <a:off x="633413" y="1395413"/>
            <a:ext cx="5751512" cy="4570412"/>
          </a:xfrm>
        </p:spPr>
        <p:txBody>
          <a:bodyPr vert="eaVert"/>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nl-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33413" y="1395413"/>
            <a:ext cx="7870825" cy="635000"/>
          </a:xfrm>
        </p:spPr>
        <p:txBody>
          <a:bodyPr/>
          <a:lstStyle/>
          <a:p>
            <a:r>
              <a:rPr lang="nl-BE" smtClean="0"/>
              <a:t>Click to edit Master title style</a:t>
            </a:r>
            <a:endParaRPr lang="nl-NL"/>
          </a:p>
        </p:txBody>
      </p:sp>
      <p:sp>
        <p:nvSpPr>
          <p:cNvPr id="3" name="Chart Placeholder 2"/>
          <p:cNvSpPr>
            <a:spLocks noGrp="1"/>
          </p:cNvSpPr>
          <p:nvPr>
            <p:ph type="chart" idx="1"/>
          </p:nvPr>
        </p:nvSpPr>
        <p:spPr>
          <a:xfrm>
            <a:off x="633413" y="2411413"/>
            <a:ext cx="7870825" cy="3554412"/>
          </a:xfrm>
        </p:spPr>
        <p:txBody>
          <a:bodyPr/>
          <a:lstStyle/>
          <a:p>
            <a:r>
              <a:rPr lang="nl-BE" smtClean="0"/>
              <a:t>Click icon to add chart</a:t>
            </a:r>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01" name="Picture 77" descr="golf"/>
          <p:cNvPicPr>
            <a:picLocks noChangeAspect="1" noChangeArrowheads="1"/>
          </p:cNvPicPr>
          <p:nvPr/>
        </p:nvPicPr>
        <p:blipFill>
          <a:blip r:embed="rId14"/>
          <a:srcRect/>
          <a:stretch>
            <a:fillRect/>
          </a:stretch>
        </p:blipFill>
        <p:spPr bwMode="auto">
          <a:xfrm>
            <a:off x="836613" y="6286500"/>
            <a:ext cx="8315325" cy="571500"/>
          </a:xfrm>
          <a:prstGeom prst="rect">
            <a:avLst/>
          </a:prstGeom>
          <a:noFill/>
        </p:spPr>
      </p:pic>
      <p:sp>
        <p:nvSpPr>
          <p:cNvPr id="1026" name="Rectangle 2"/>
          <p:cNvSpPr>
            <a:spLocks noGrp="1" noChangeArrowheads="1"/>
          </p:cNvSpPr>
          <p:nvPr>
            <p:ph type="title"/>
          </p:nvPr>
        </p:nvSpPr>
        <p:spPr bwMode="auto">
          <a:xfrm>
            <a:off x="633413" y="1395413"/>
            <a:ext cx="7870825" cy="6350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nl-BE" smtClean="0"/>
              <a:t>Click to edit Master title style</a:t>
            </a:r>
            <a:endParaRPr lang="en-US"/>
          </a:p>
        </p:txBody>
      </p:sp>
      <p:sp>
        <p:nvSpPr>
          <p:cNvPr id="1035" name="Rectangle 11"/>
          <p:cNvSpPr>
            <a:spLocks noGrp="1" noChangeArrowheads="1"/>
          </p:cNvSpPr>
          <p:nvPr>
            <p:ph type="body" idx="1"/>
          </p:nvPr>
        </p:nvSpPr>
        <p:spPr bwMode="auto">
          <a:xfrm>
            <a:off x="633413" y="2411413"/>
            <a:ext cx="7870825" cy="355441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1098" name="Rectangle 74"/>
          <p:cNvSpPr>
            <a:spLocks noChangeArrowheads="1"/>
          </p:cNvSpPr>
          <p:nvPr/>
        </p:nvSpPr>
        <p:spPr bwMode="auto">
          <a:xfrm>
            <a:off x="9950450" y="6483350"/>
            <a:ext cx="184150" cy="336550"/>
          </a:xfrm>
          <a:prstGeom prst="rect">
            <a:avLst/>
          </a:prstGeom>
          <a:noFill/>
          <a:ln w="9525">
            <a:noFill/>
            <a:miter lim="800000"/>
            <a:headEnd/>
            <a:tailEnd/>
          </a:ln>
          <a:effectLst/>
        </p:spPr>
        <p:txBody>
          <a:bodyPr wrap="none">
            <a:prstTxWarp prst="textNoShape">
              <a:avLst/>
            </a:prstTxWarp>
            <a:spAutoFit/>
          </a:bodyPr>
          <a:lstStyle/>
          <a:p>
            <a:endParaRPr lang="en-US"/>
          </a:p>
        </p:txBody>
      </p:sp>
      <p:sp>
        <p:nvSpPr>
          <p:cNvPr id="1099" name="Text Box 75"/>
          <p:cNvSpPr txBox="1">
            <a:spLocks noChangeArrowheads="1"/>
          </p:cNvSpPr>
          <p:nvPr/>
        </p:nvSpPr>
        <p:spPr bwMode="auto">
          <a:xfrm>
            <a:off x="7616825" y="6372225"/>
            <a:ext cx="889000" cy="381000"/>
          </a:xfrm>
          <a:prstGeom prst="rect">
            <a:avLst/>
          </a:prstGeom>
          <a:noFill/>
          <a:ln w="9525">
            <a:noFill/>
            <a:miter lim="800000"/>
            <a:headEnd/>
            <a:tailEnd/>
          </a:ln>
          <a:effectLst/>
        </p:spPr>
        <p:txBody>
          <a:bodyPr lIns="0" tIns="0" rIns="0" bIns="0">
            <a:prstTxWarp prst="textNoShape">
              <a:avLst/>
            </a:prstTxWarp>
          </a:bodyPr>
          <a:lstStyle/>
          <a:p>
            <a:pPr algn="r">
              <a:spcBef>
                <a:spcPct val="50000"/>
              </a:spcBef>
            </a:pPr>
            <a:fld id="{09BA6DD1-7A2E-3243-A66D-D9DC073A4878}" type="slidenum">
              <a:rPr lang="en-US">
                <a:solidFill>
                  <a:schemeClr val="bg1"/>
                </a:solidFill>
                <a:latin typeface="Verdana" charset="0"/>
              </a:rPr>
              <a:pPr algn="r">
                <a:spcBef>
                  <a:spcPct val="50000"/>
                </a:spcBef>
              </a:pPr>
              <a:t>‹nr.›</a:t>
            </a:fld>
            <a:endParaRPr lang="en-US"/>
          </a:p>
        </p:txBody>
      </p:sp>
      <p:pic>
        <p:nvPicPr>
          <p:cNvPr id="1100" name="Picture 76" descr="logo_u"/>
          <p:cNvPicPr>
            <a:picLocks noChangeAspect="1" noChangeArrowheads="1"/>
          </p:cNvPicPr>
          <p:nvPr/>
        </p:nvPicPr>
        <p:blipFill>
          <a:blip r:embed="rId15"/>
          <a:srcRect/>
          <a:stretch>
            <a:fillRect/>
          </a:stretch>
        </p:blipFill>
        <p:spPr bwMode="auto">
          <a:xfrm>
            <a:off x="630238" y="506413"/>
            <a:ext cx="793750" cy="635000"/>
          </a:xfrm>
          <a:prstGeom prst="rect">
            <a:avLst/>
          </a:prstGeom>
          <a:noFill/>
        </p:spPr>
      </p:pic>
      <p:pic>
        <p:nvPicPr>
          <p:cNvPr id="1102" name="Picture 78" descr="logo_ua"/>
          <p:cNvPicPr>
            <a:picLocks noChangeAspect="1" noChangeArrowheads="1"/>
          </p:cNvPicPr>
          <p:nvPr/>
        </p:nvPicPr>
        <p:blipFill>
          <a:blip r:embed="rId16"/>
          <a:srcRect/>
          <a:stretch>
            <a:fillRect/>
          </a:stretch>
        </p:blipFill>
        <p:spPr bwMode="auto">
          <a:xfrm>
            <a:off x="630238" y="6219825"/>
            <a:ext cx="2851150" cy="330200"/>
          </a:xfrm>
          <a:prstGeom prst="rect">
            <a:avLst/>
          </a:prstGeom>
          <a:noFill/>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txStyles>
    <p:titleStyle>
      <a:lvl1pPr algn="r" rtl="0" eaLnBrk="1" fontAlgn="base" hangingPunct="1">
        <a:spcBef>
          <a:spcPct val="0"/>
        </a:spcBef>
        <a:spcAft>
          <a:spcPct val="0"/>
        </a:spcAft>
        <a:defRPr sz="3500">
          <a:solidFill>
            <a:srgbClr val="003D62"/>
          </a:solidFill>
          <a:latin typeface="+mj-lt"/>
          <a:ea typeface="+mj-ea"/>
          <a:cs typeface="+mj-cs"/>
        </a:defRPr>
      </a:lvl1pPr>
      <a:lvl2pPr algn="r" rtl="0" eaLnBrk="1" fontAlgn="base" hangingPunct="1">
        <a:spcBef>
          <a:spcPct val="0"/>
        </a:spcBef>
        <a:spcAft>
          <a:spcPct val="0"/>
        </a:spcAft>
        <a:defRPr sz="3500">
          <a:solidFill>
            <a:srgbClr val="003D62"/>
          </a:solidFill>
          <a:latin typeface="Verdana" charset="0"/>
        </a:defRPr>
      </a:lvl2pPr>
      <a:lvl3pPr algn="r" rtl="0" eaLnBrk="1" fontAlgn="base" hangingPunct="1">
        <a:spcBef>
          <a:spcPct val="0"/>
        </a:spcBef>
        <a:spcAft>
          <a:spcPct val="0"/>
        </a:spcAft>
        <a:defRPr sz="3500">
          <a:solidFill>
            <a:srgbClr val="003D62"/>
          </a:solidFill>
          <a:latin typeface="Verdana" charset="0"/>
        </a:defRPr>
      </a:lvl3pPr>
      <a:lvl4pPr algn="r" rtl="0" eaLnBrk="1" fontAlgn="base" hangingPunct="1">
        <a:spcBef>
          <a:spcPct val="0"/>
        </a:spcBef>
        <a:spcAft>
          <a:spcPct val="0"/>
        </a:spcAft>
        <a:defRPr sz="3500">
          <a:solidFill>
            <a:srgbClr val="003D62"/>
          </a:solidFill>
          <a:latin typeface="Verdana" charset="0"/>
        </a:defRPr>
      </a:lvl4pPr>
      <a:lvl5pPr algn="r" rtl="0" eaLnBrk="1" fontAlgn="base" hangingPunct="1">
        <a:spcBef>
          <a:spcPct val="0"/>
        </a:spcBef>
        <a:spcAft>
          <a:spcPct val="0"/>
        </a:spcAft>
        <a:defRPr sz="3500">
          <a:solidFill>
            <a:srgbClr val="003D62"/>
          </a:solidFill>
          <a:latin typeface="Verdana" charset="0"/>
        </a:defRPr>
      </a:lvl5pPr>
      <a:lvl6pPr marL="457200" algn="r" rtl="0" eaLnBrk="1" fontAlgn="base" hangingPunct="1">
        <a:spcBef>
          <a:spcPct val="0"/>
        </a:spcBef>
        <a:spcAft>
          <a:spcPct val="0"/>
        </a:spcAft>
        <a:defRPr sz="3500">
          <a:solidFill>
            <a:srgbClr val="003D62"/>
          </a:solidFill>
          <a:latin typeface="Verdana" charset="0"/>
        </a:defRPr>
      </a:lvl6pPr>
      <a:lvl7pPr marL="914400" algn="r" rtl="0" eaLnBrk="1" fontAlgn="base" hangingPunct="1">
        <a:spcBef>
          <a:spcPct val="0"/>
        </a:spcBef>
        <a:spcAft>
          <a:spcPct val="0"/>
        </a:spcAft>
        <a:defRPr sz="3500">
          <a:solidFill>
            <a:srgbClr val="003D62"/>
          </a:solidFill>
          <a:latin typeface="Verdana" charset="0"/>
        </a:defRPr>
      </a:lvl7pPr>
      <a:lvl8pPr marL="1371600" algn="r" rtl="0" eaLnBrk="1" fontAlgn="base" hangingPunct="1">
        <a:spcBef>
          <a:spcPct val="0"/>
        </a:spcBef>
        <a:spcAft>
          <a:spcPct val="0"/>
        </a:spcAft>
        <a:defRPr sz="3500">
          <a:solidFill>
            <a:srgbClr val="003D62"/>
          </a:solidFill>
          <a:latin typeface="Verdana" charset="0"/>
        </a:defRPr>
      </a:lvl8pPr>
      <a:lvl9pPr marL="1828800" algn="r" rtl="0" eaLnBrk="1" fontAlgn="base" hangingPunct="1">
        <a:spcBef>
          <a:spcPct val="0"/>
        </a:spcBef>
        <a:spcAft>
          <a:spcPct val="0"/>
        </a:spcAft>
        <a:defRPr sz="3500">
          <a:solidFill>
            <a:srgbClr val="003D62"/>
          </a:solidFill>
          <a:latin typeface="Verdana" charset="0"/>
        </a:defRPr>
      </a:lvl9pPr>
    </p:titleStyle>
    <p:bodyStyle>
      <a:lvl1pPr marL="342900" indent="-342900" algn="l" rtl="0" eaLnBrk="1" fontAlgn="base" hangingPunct="1">
        <a:spcBef>
          <a:spcPct val="20000"/>
        </a:spcBef>
        <a:spcAft>
          <a:spcPct val="0"/>
        </a:spcAft>
        <a:buChar char="•"/>
        <a:defRPr sz="2500">
          <a:solidFill>
            <a:srgbClr val="003D62"/>
          </a:solidFill>
          <a:latin typeface="+mn-lt"/>
          <a:ea typeface="+mn-ea"/>
          <a:cs typeface="+mn-cs"/>
        </a:defRPr>
      </a:lvl1pPr>
      <a:lvl2pPr marL="742950" indent="-285750" algn="l" rtl="0" eaLnBrk="1" fontAlgn="base" hangingPunct="1">
        <a:spcBef>
          <a:spcPct val="20000"/>
        </a:spcBef>
        <a:spcAft>
          <a:spcPct val="0"/>
        </a:spcAft>
        <a:buChar char="-"/>
        <a:defRPr sz="2200">
          <a:solidFill>
            <a:srgbClr val="003D62"/>
          </a:solidFill>
          <a:latin typeface="+mn-lt"/>
          <a:ea typeface="ＭＳ Ｐゴシック" charset="-128"/>
        </a:defRPr>
      </a:lvl2pPr>
      <a:lvl3pPr marL="1143000" indent="-228600" algn="l" rtl="0" eaLnBrk="1" fontAlgn="base" hangingPunct="1">
        <a:spcBef>
          <a:spcPct val="20000"/>
        </a:spcBef>
        <a:spcAft>
          <a:spcPct val="0"/>
        </a:spcAft>
        <a:buChar char="•"/>
        <a:defRPr>
          <a:solidFill>
            <a:srgbClr val="003D62"/>
          </a:solidFill>
          <a:latin typeface="+mn-lt"/>
          <a:ea typeface="ＭＳ Ｐゴシック" charset="-128"/>
        </a:defRPr>
      </a:lvl3pPr>
      <a:lvl4pPr marL="1600200" indent="-228600" algn="l" rtl="0" eaLnBrk="1" fontAlgn="base" hangingPunct="1">
        <a:spcBef>
          <a:spcPct val="20000"/>
        </a:spcBef>
        <a:spcAft>
          <a:spcPct val="0"/>
        </a:spcAft>
        <a:buChar char="-"/>
        <a:defRPr sz="1600">
          <a:solidFill>
            <a:srgbClr val="003D62"/>
          </a:solidFill>
          <a:latin typeface="+mn-lt"/>
          <a:ea typeface="ＭＳ Ｐゴシック" charset="-128"/>
        </a:defRPr>
      </a:lvl4pPr>
      <a:lvl5pPr marL="2057400" indent="-228600" algn="l" rtl="0" eaLnBrk="1" fontAlgn="base" hangingPunct="1">
        <a:spcBef>
          <a:spcPct val="20000"/>
        </a:spcBef>
        <a:spcAft>
          <a:spcPct val="0"/>
        </a:spcAft>
        <a:buChar char="»"/>
        <a:defRPr sz="1600">
          <a:solidFill>
            <a:srgbClr val="003D62"/>
          </a:solidFill>
          <a:latin typeface="+mn-lt"/>
          <a:ea typeface="ＭＳ Ｐゴシック" charset="-128"/>
        </a:defRPr>
      </a:lvl5pPr>
      <a:lvl6pPr marL="2514600" indent="-228600" algn="l" rtl="0" eaLnBrk="1" fontAlgn="base" hangingPunct="1">
        <a:spcBef>
          <a:spcPct val="20000"/>
        </a:spcBef>
        <a:spcAft>
          <a:spcPct val="0"/>
        </a:spcAft>
        <a:buChar char="»"/>
        <a:defRPr sz="1600">
          <a:solidFill>
            <a:srgbClr val="003D62"/>
          </a:solidFill>
          <a:latin typeface="+mn-lt"/>
          <a:ea typeface="ＭＳ Ｐゴシック" charset="-128"/>
        </a:defRPr>
      </a:lvl6pPr>
      <a:lvl7pPr marL="2971800" indent="-228600" algn="l" rtl="0" eaLnBrk="1" fontAlgn="base" hangingPunct="1">
        <a:spcBef>
          <a:spcPct val="20000"/>
        </a:spcBef>
        <a:spcAft>
          <a:spcPct val="0"/>
        </a:spcAft>
        <a:buChar char="»"/>
        <a:defRPr sz="1600">
          <a:solidFill>
            <a:srgbClr val="003D62"/>
          </a:solidFill>
          <a:latin typeface="+mn-lt"/>
          <a:ea typeface="ＭＳ Ｐゴシック" charset="-128"/>
        </a:defRPr>
      </a:lvl7pPr>
      <a:lvl8pPr marL="3429000" indent="-228600" algn="l" rtl="0" eaLnBrk="1" fontAlgn="base" hangingPunct="1">
        <a:spcBef>
          <a:spcPct val="20000"/>
        </a:spcBef>
        <a:spcAft>
          <a:spcPct val="0"/>
        </a:spcAft>
        <a:buChar char="»"/>
        <a:defRPr sz="1600">
          <a:solidFill>
            <a:srgbClr val="003D62"/>
          </a:solidFill>
          <a:latin typeface="+mn-lt"/>
          <a:ea typeface="ＭＳ Ｐゴシック" charset="-128"/>
        </a:defRPr>
      </a:lvl8pPr>
      <a:lvl9pPr marL="3886200" indent="-228600" algn="l" rtl="0" eaLnBrk="1" fontAlgn="base" hangingPunct="1">
        <a:spcBef>
          <a:spcPct val="20000"/>
        </a:spcBef>
        <a:spcAft>
          <a:spcPct val="0"/>
        </a:spcAft>
        <a:buChar char="»"/>
        <a:defRPr sz="1600">
          <a:solidFill>
            <a:srgbClr val="003D62"/>
          </a:solidFill>
          <a:latin typeface="+mn-lt"/>
          <a:ea typeface="ＭＳ Ｐゴシック" charset="-128"/>
        </a:defRPr>
      </a:lvl9pPr>
    </p:bodyStyle>
    <p:otherStyle>
      <a:defPPr>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oases.b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33413" y="1331402"/>
            <a:ext cx="7870825" cy="1928265"/>
          </a:xfrm>
        </p:spPr>
        <p:txBody>
          <a:bodyPr/>
          <a:lstStyle/>
          <a:p>
            <a:pPr algn="ctr"/>
            <a:r>
              <a:rPr lang="nl-BE" sz="4800" dirty="0" smtClean="0">
                <a:solidFill>
                  <a:schemeClr val="tx2"/>
                </a:solidFill>
                <a:latin typeface="Calibri"/>
                <a:cs typeface="Calibri"/>
              </a:rPr>
              <a:t>ARMOEDE EN WETENSCHAP</a:t>
            </a:r>
            <a:r>
              <a:rPr lang="nl-BE" sz="4800" dirty="0">
                <a:solidFill>
                  <a:schemeClr val="tx2"/>
                </a:solidFill>
                <a:latin typeface="Calibri"/>
                <a:cs typeface="Calibri"/>
              </a:rPr>
              <a:t/>
            </a:r>
            <a:br>
              <a:rPr lang="nl-BE" sz="4800" dirty="0">
                <a:solidFill>
                  <a:schemeClr val="tx2"/>
                </a:solidFill>
                <a:latin typeface="Calibri"/>
                <a:cs typeface="Calibri"/>
              </a:rPr>
            </a:br>
            <a:r>
              <a:rPr lang="nl-BE" sz="3600" dirty="0" smtClean="0">
                <a:solidFill>
                  <a:schemeClr val="tx2"/>
                </a:solidFill>
                <a:latin typeface="Calibri"/>
                <a:cs typeface="Calibri"/>
              </a:rPr>
              <a:t>EWI-FOCUS 5 december 2011</a:t>
            </a:r>
            <a:endParaRPr lang="en-GB" sz="3600" dirty="0">
              <a:solidFill>
                <a:schemeClr val="tx2"/>
              </a:solidFill>
              <a:latin typeface="Calibri"/>
              <a:cs typeface="Calibri"/>
            </a:endParaRPr>
          </a:p>
        </p:txBody>
      </p:sp>
      <p:sp>
        <p:nvSpPr>
          <p:cNvPr id="3" name="Subtitle 2"/>
          <p:cNvSpPr>
            <a:spLocks noGrp="1"/>
          </p:cNvSpPr>
          <p:nvPr>
            <p:ph type="subTitle" idx="1"/>
          </p:nvPr>
        </p:nvSpPr>
        <p:spPr>
          <a:xfrm>
            <a:off x="633413" y="3173412"/>
            <a:ext cx="7870825" cy="2763837"/>
          </a:xfrm>
        </p:spPr>
        <p:txBody>
          <a:bodyPr/>
          <a:lstStyle/>
          <a:p>
            <a:endParaRPr lang="nl-NL" dirty="0" smtClean="0"/>
          </a:p>
          <a:p>
            <a:endParaRPr lang="nl-NL" dirty="0" smtClean="0"/>
          </a:p>
          <a:p>
            <a:pPr>
              <a:spcBef>
                <a:spcPts val="0"/>
              </a:spcBef>
            </a:pPr>
            <a:r>
              <a:rPr lang="nl-BE" sz="2400" dirty="0" smtClean="0">
                <a:latin typeface="Calibri"/>
                <a:cs typeface="Calibri"/>
              </a:rPr>
              <a:t>Jan Vranken</a:t>
            </a:r>
          </a:p>
          <a:p>
            <a:pPr>
              <a:spcBef>
                <a:spcPts val="0"/>
              </a:spcBef>
            </a:pPr>
            <a:r>
              <a:rPr lang="nl-BE" sz="2400" dirty="0" smtClean="0">
                <a:latin typeface="Calibri"/>
                <a:cs typeface="Calibri"/>
              </a:rPr>
              <a:t>Centrum OASeS</a:t>
            </a:r>
          </a:p>
          <a:p>
            <a:pPr>
              <a:spcBef>
                <a:spcPts val="0"/>
              </a:spcBef>
            </a:pPr>
            <a:r>
              <a:rPr lang="nl-BE" sz="2400" dirty="0" smtClean="0">
                <a:latin typeface="Calibri"/>
                <a:cs typeface="Calibri"/>
                <a:hlinkClick r:id="rId2"/>
              </a:rPr>
              <a:t>www.oases.be</a:t>
            </a:r>
            <a:endParaRPr lang="nl-BE" sz="2400" dirty="0" smtClean="0">
              <a:latin typeface="Calibri"/>
              <a:cs typeface="Calibri"/>
            </a:endParaRPr>
          </a:p>
          <a:p>
            <a:pPr>
              <a:spcBef>
                <a:spcPts val="0"/>
              </a:spcBef>
            </a:pPr>
            <a:r>
              <a:rPr lang="nl-BE" sz="2400" dirty="0" smtClean="0">
                <a:latin typeface="Calibri"/>
                <a:cs typeface="Calibri"/>
              </a:rPr>
              <a:t>Jan.vranken@ua.ac.be</a:t>
            </a:r>
          </a:p>
          <a:p>
            <a:pPr>
              <a:spcBef>
                <a:spcPts val="0"/>
              </a:spcBef>
            </a:pPr>
            <a:endParaRPr lang="nl-BE" sz="2400" dirty="0" smtClean="0">
              <a:latin typeface="Calibri"/>
              <a:cs typeface="Calibri"/>
            </a:endParaRPr>
          </a:p>
          <a:p>
            <a:pPr>
              <a:spcBef>
                <a:spcPts val="0"/>
              </a:spcBef>
            </a:pPr>
            <a:endParaRPr lang="nl-BE" sz="2400" dirty="0">
              <a:latin typeface="Calibri"/>
              <a:cs typeface="Calibri"/>
            </a:endParaRPr>
          </a:p>
        </p:txBody>
      </p:sp>
      <p:pic>
        <p:nvPicPr>
          <p:cNvPr id="4" name="Picture 6"/>
          <p:cNvPicPr>
            <a:picLocks noChangeAspect="1"/>
          </p:cNvPicPr>
          <p:nvPr/>
        </p:nvPicPr>
        <p:blipFill>
          <a:blip r:embed="rId3"/>
          <a:srcRect/>
          <a:stretch>
            <a:fillRect/>
          </a:stretch>
        </p:blipFill>
        <p:spPr bwMode="auto">
          <a:xfrm>
            <a:off x="6032500" y="4319353"/>
            <a:ext cx="3111500" cy="1325122"/>
          </a:xfrm>
          <a:prstGeom prst="rect">
            <a:avLst/>
          </a:prstGeom>
          <a:solidFill>
            <a:schemeClr val="bg1">
              <a:alpha val="0"/>
            </a:schemeClr>
          </a:solid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413" y="488500"/>
            <a:ext cx="7870825" cy="635000"/>
          </a:xfrm>
        </p:spPr>
        <p:txBody>
          <a:bodyPr/>
          <a:lstStyle/>
          <a:p>
            <a:r>
              <a:rPr lang="nl-NL" b="1" dirty="0" smtClean="0">
                <a:latin typeface="Calibri"/>
                <a:cs typeface="Calibri"/>
              </a:rPr>
              <a:t>Enige bekommernissen?</a:t>
            </a:r>
            <a:endParaRPr lang="nl-NL" b="1" dirty="0">
              <a:latin typeface="Calibri"/>
              <a:cs typeface="Calibri"/>
            </a:endParaRPr>
          </a:p>
        </p:txBody>
      </p:sp>
      <p:sp>
        <p:nvSpPr>
          <p:cNvPr id="3" name="Content Placeholder 2"/>
          <p:cNvSpPr>
            <a:spLocks noGrp="1"/>
          </p:cNvSpPr>
          <p:nvPr>
            <p:ph idx="1"/>
          </p:nvPr>
        </p:nvSpPr>
        <p:spPr>
          <a:xfrm>
            <a:off x="633413" y="1488148"/>
            <a:ext cx="7870825" cy="4646116"/>
          </a:xfrm>
        </p:spPr>
        <p:txBody>
          <a:bodyPr/>
          <a:lstStyle/>
          <a:p>
            <a:pPr lvl="0"/>
            <a:r>
              <a:rPr lang="nl-BE" sz="2000" dirty="0" smtClean="0">
                <a:latin typeface="Calibri"/>
                <a:cs typeface="Calibri"/>
              </a:rPr>
              <a:t>Het ontbreken van verbindingen tussen de verschillende samenlevingsniveaus waarop armoede bestaat</a:t>
            </a:r>
            <a:endParaRPr lang="nl-BE" sz="2000" dirty="0">
              <a:latin typeface="Calibri"/>
              <a:cs typeface="Calibri"/>
            </a:endParaRPr>
          </a:p>
          <a:p>
            <a:pPr lvl="0"/>
            <a:r>
              <a:rPr lang="nl-BE" sz="2000" dirty="0" smtClean="0">
                <a:latin typeface="Calibri"/>
                <a:cs typeface="Calibri"/>
              </a:rPr>
              <a:t>In termen van concentrische cirkels</a:t>
            </a:r>
          </a:p>
          <a:p>
            <a:pPr lvl="1"/>
            <a:r>
              <a:rPr lang="nl-BE" sz="1700" dirty="0" smtClean="0">
                <a:latin typeface="Calibri"/>
                <a:cs typeface="Calibri"/>
              </a:rPr>
              <a:t>De structuren (productieproces, stratificatie, markt) en processen (modernisering, van de ruimere samenleving</a:t>
            </a:r>
          </a:p>
          <a:p>
            <a:pPr lvl="1"/>
            <a:r>
              <a:rPr lang="nl-BE" sz="1700" dirty="0" smtClean="0">
                <a:latin typeface="Calibri"/>
                <a:cs typeface="Calibri"/>
              </a:rPr>
              <a:t>De conjuncturen (economische crisissen en groei, technologische en sociale veranderingen) </a:t>
            </a:r>
            <a:r>
              <a:rPr lang="nl-BE" sz="1700" dirty="0" smtClean="0">
                <a:latin typeface="Calibri"/>
                <a:cs typeface="Calibri"/>
                <a:sym typeface="Wingdings"/>
              </a:rPr>
              <a:t> </a:t>
            </a:r>
            <a:r>
              <a:rPr lang="nl-BE" sz="1700" dirty="0" smtClean="0">
                <a:latin typeface="Calibri"/>
                <a:cs typeface="Calibri"/>
              </a:rPr>
              <a:t>niet gelijk aan de processen</a:t>
            </a:r>
          </a:p>
          <a:p>
            <a:pPr lvl="1"/>
            <a:r>
              <a:rPr lang="nl-BE" sz="1700" dirty="0" smtClean="0">
                <a:latin typeface="Calibri"/>
                <a:cs typeface="Calibri"/>
              </a:rPr>
              <a:t>De instutionele ordening van de samenleving (OCMW, sociale bescherming)</a:t>
            </a:r>
          </a:p>
          <a:p>
            <a:pPr lvl="1"/>
            <a:r>
              <a:rPr lang="nl-BE" sz="1700" dirty="0" smtClean="0">
                <a:latin typeface="Calibri"/>
                <a:cs typeface="Calibri"/>
              </a:rPr>
              <a:t>Perceptie van die instituties door (delen van) die samenleving</a:t>
            </a:r>
          </a:p>
          <a:p>
            <a:pPr lvl="1"/>
            <a:r>
              <a:rPr lang="nl-BE" sz="1700" dirty="0" smtClean="0">
                <a:latin typeface="Calibri"/>
                <a:cs typeface="Calibri"/>
              </a:rPr>
              <a:t>De leef- en werkomgeving van de mensen (in armoede)</a:t>
            </a:r>
          </a:p>
          <a:p>
            <a:pPr lvl="1"/>
            <a:r>
              <a:rPr lang="nl-BE" sz="1700" dirty="0" smtClean="0">
                <a:latin typeface="Calibri"/>
                <a:cs typeface="Calibri"/>
              </a:rPr>
              <a:t>De weerslag van armoede op het gedrag en de persoonlijkheid van de mensen (in armoede) en hoe ze op hun omgevingsfactoren reageren.</a:t>
            </a:r>
          </a:p>
          <a:p>
            <a:r>
              <a:rPr lang="nl-BE" sz="2000" dirty="0" smtClean="0">
                <a:latin typeface="Calibri"/>
                <a:cs typeface="Calibri"/>
              </a:rPr>
              <a:t>Vooral: de interacties tussen deze niveaus</a:t>
            </a:r>
          </a:p>
          <a:p>
            <a:r>
              <a:rPr lang="nl-BE" sz="2000" dirty="0" smtClean="0">
                <a:latin typeface="Calibri"/>
                <a:cs typeface="Calibri"/>
              </a:rPr>
              <a:t>Problemen: hoe armoede te onderscheiden van ongelijkheid en andere vormen van verschillen: de vraag naar breuklijnen (Townsend)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413" y="488500"/>
            <a:ext cx="7870825" cy="635000"/>
          </a:xfrm>
        </p:spPr>
        <p:txBody>
          <a:bodyPr/>
          <a:lstStyle/>
          <a:p>
            <a:r>
              <a:rPr lang="nl-NL" sz="3200" b="1" dirty="0" smtClean="0">
                <a:latin typeface="Calibri"/>
                <a:cs typeface="Calibri"/>
              </a:rPr>
              <a:t>Wat weten we? Kwantitatief onderzoek</a:t>
            </a:r>
            <a:endParaRPr lang="nl-NL" sz="3200" b="1" dirty="0">
              <a:latin typeface="Calibri"/>
              <a:cs typeface="Calibri"/>
            </a:endParaRPr>
          </a:p>
        </p:txBody>
      </p:sp>
      <p:sp>
        <p:nvSpPr>
          <p:cNvPr id="3" name="Content Placeholder 2"/>
          <p:cNvSpPr>
            <a:spLocks noGrp="1"/>
          </p:cNvSpPr>
          <p:nvPr>
            <p:ph idx="1"/>
          </p:nvPr>
        </p:nvSpPr>
        <p:spPr>
          <a:xfrm>
            <a:off x="633413" y="1488148"/>
            <a:ext cx="7870825" cy="4646116"/>
          </a:xfrm>
        </p:spPr>
        <p:txBody>
          <a:bodyPr/>
          <a:lstStyle/>
          <a:p>
            <a:pPr lvl="0"/>
            <a:r>
              <a:rPr lang="nl-BE" sz="2000" dirty="0" smtClean="0">
                <a:latin typeface="Calibri"/>
                <a:cs typeface="Calibri"/>
              </a:rPr>
              <a:t>Heel veel, maar niet genoeg </a:t>
            </a:r>
          </a:p>
          <a:p>
            <a:pPr lvl="0"/>
            <a:r>
              <a:rPr lang="nl-BE" sz="2000" dirty="0" smtClean="0">
                <a:latin typeface="Calibri"/>
                <a:cs typeface="Calibri"/>
              </a:rPr>
              <a:t>In het klassieke kwantitatieve onderzoek</a:t>
            </a:r>
          </a:p>
          <a:p>
            <a:pPr lvl="1"/>
            <a:r>
              <a:rPr lang="nl-BE" sz="1700" dirty="0" smtClean="0">
                <a:latin typeface="Calibri"/>
                <a:cs typeface="Calibri"/>
              </a:rPr>
              <a:t>Veel beschrijvend onderzoek</a:t>
            </a:r>
          </a:p>
          <a:p>
            <a:pPr lvl="1"/>
            <a:r>
              <a:rPr lang="nl-BE" sz="1700" dirty="0" smtClean="0">
                <a:latin typeface="Calibri"/>
                <a:cs typeface="Calibri"/>
              </a:rPr>
              <a:t>Meer over de relatie tussen ongelijkheid/armoede en specifieke levensdomeinen</a:t>
            </a:r>
          </a:p>
          <a:p>
            <a:pPr lvl="0"/>
            <a:r>
              <a:rPr lang="nl-BE" sz="2000" dirty="0" smtClean="0">
                <a:latin typeface="Calibri"/>
                <a:cs typeface="Calibri"/>
              </a:rPr>
              <a:t>Armoede vooral geoperationaliseerd in inkomenstermen </a:t>
            </a:r>
          </a:p>
          <a:p>
            <a:pPr lvl="0"/>
            <a:r>
              <a:rPr lang="nl-BE" sz="2000" dirty="0" smtClean="0">
                <a:latin typeface="Calibri"/>
                <a:cs typeface="Calibri"/>
              </a:rPr>
              <a:t>Bij ongelijkheid: ruimere operationalisatie </a:t>
            </a:r>
            <a:r>
              <a:rPr lang="nl-BE" sz="2000" dirty="0" smtClean="0">
                <a:latin typeface="Calibri"/>
                <a:cs typeface="Calibri"/>
                <a:sym typeface="Wingdings"/>
              </a:rPr>
              <a:t> onderwijs, beroepspositie, SES (sociaaleconomische status)</a:t>
            </a:r>
          </a:p>
          <a:p>
            <a:pPr lvl="0"/>
            <a:r>
              <a:rPr lang="nl-BE" sz="2000" dirty="0" smtClean="0">
                <a:latin typeface="Calibri"/>
                <a:cs typeface="Calibri"/>
                <a:sym typeface="Wingdings"/>
              </a:rPr>
              <a:t>Terreinen: onderwijs, wonen, gezondheid(szorg), sociale dienstverlening,</a:t>
            </a:r>
          </a:p>
          <a:p>
            <a:pPr lvl="0"/>
            <a:r>
              <a:rPr lang="nl-BE" sz="2000" dirty="0" smtClean="0">
                <a:latin typeface="Calibri"/>
                <a:cs typeface="Calibri"/>
                <a:sym typeface="Wingdings"/>
              </a:rPr>
              <a:t>Deelgroepen: kinderen &amp; jongeren, ouderen, …</a:t>
            </a:r>
          </a:p>
          <a:p>
            <a:pPr lvl="0"/>
            <a:r>
              <a:rPr lang="nl-BE" sz="2000" dirty="0" smtClean="0">
                <a:latin typeface="Calibri"/>
                <a:cs typeface="Calibri"/>
                <a:sym typeface="Wingdings"/>
              </a:rPr>
              <a:t>Minder over cultuur, sport, recht,</a:t>
            </a:r>
          </a:p>
          <a:p>
            <a:pPr lvl="0"/>
            <a:r>
              <a:rPr lang="nl-BE" sz="2000" dirty="0" smtClean="0">
                <a:latin typeface="Calibri"/>
                <a:cs typeface="Calibri"/>
                <a:sym typeface="Wingdings"/>
              </a:rPr>
              <a:t>Minder over migranten/allochtonen </a:t>
            </a:r>
            <a:r>
              <a:rPr lang="nl-BE" sz="2000" u="sng" dirty="0" smtClean="0">
                <a:latin typeface="Calibri"/>
                <a:cs typeface="Calibri"/>
                <a:sym typeface="Wingdings"/>
              </a:rPr>
              <a:t>in armoede</a:t>
            </a:r>
            <a:endParaRPr lang="nl-BE" sz="2000" u="sng" dirty="0" smtClean="0">
              <a:latin typeface="Calibri"/>
              <a:cs typeface="Calibri"/>
            </a:endParaRPr>
          </a:p>
        </p:txBody>
      </p:sp>
    </p:spTree>
    <p:extLst>
      <p:ext uri="{BB962C8B-B14F-4D97-AF65-F5344CB8AC3E}">
        <p14:creationId xmlns:p14="http://schemas.microsoft.com/office/powerpoint/2010/main" val="2717305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413" y="488500"/>
            <a:ext cx="7870825" cy="635000"/>
          </a:xfrm>
        </p:spPr>
        <p:txBody>
          <a:bodyPr/>
          <a:lstStyle/>
          <a:p>
            <a:r>
              <a:rPr lang="nl-NL" sz="3200" b="1" dirty="0" smtClean="0">
                <a:latin typeface="Calibri"/>
                <a:cs typeface="Calibri"/>
              </a:rPr>
              <a:t>Wat weten we? Kwalitatief onderzoek</a:t>
            </a:r>
            <a:endParaRPr lang="nl-NL" sz="3200" b="1" dirty="0">
              <a:latin typeface="Calibri"/>
              <a:cs typeface="Calibri"/>
            </a:endParaRPr>
          </a:p>
        </p:txBody>
      </p:sp>
      <p:sp>
        <p:nvSpPr>
          <p:cNvPr id="3" name="Content Placeholder 2"/>
          <p:cNvSpPr>
            <a:spLocks noGrp="1"/>
          </p:cNvSpPr>
          <p:nvPr>
            <p:ph idx="1"/>
          </p:nvPr>
        </p:nvSpPr>
        <p:spPr>
          <a:xfrm>
            <a:off x="633413" y="1488148"/>
            <a:ext cx="7870825" cy="4646116"/>
          </a:xfrm>
        </p:spPr>
        <p:txBody>
          <a:bodyPr/>
          <a:lstStyle/>
          <a:p>
            <a:pPr lvl="0"/>
            <a:r>
              <a:rPr lang="nl-BE" sz="2000" dirty="0" smtClean="0">
                <a:latin typeface="Calibri"/>
                <a:cs typeface="Calibri"/>
              </a:rPr>
              <a:t>Belang van kwalitatieve methodieken</a:t>
            </a:r>
          </a:p>
          <a:p>
            <a:r>
              <a:rPr lang="nl-BE" sz="2000" dirty="0" smtClean="0">
                <a:latin typeface="Calibri"/>
                <a:cs typeface="Calibri"/>
              </a:rPr>
              <a:t>Vergelijking met geografisch/geologisch onderzoek</a:t>
            </a:r>
          </a:p>
          <a:p>
            <a:r>
              <a:rPr lang="nl-BE" sz="2000" dirty="0" smtClean="0">
                <a:latin typeface="Calibri"/>
                <a:cs typeface="Calibri"/>
              </a:rPr>
              <a:t>Dus: niet enkel om het woord aan mensen in armoede te laten</a:t>
            </a:r>
          </a:p>
          <a:p>
            <a:r>
              <a:rPr lang="nl-BE" sz="2000" dirty="0" smtClean="0">
                <a:latin typeface="Calibri"/>
                <a:cs typeface="Calibri"/>
              </a:rPr>
              <a:t>Of: plaatje bij een praatje</a:t>
            </a:r>
          </a:p>
          <a:p>
            <a:endParaRPr lang="nl-BE" sz="2000" dirty="0">
              <a:latin typeface="Calibri"/>
              <a:cs typeface="Calibri"/>
            </a:endParaRPr>
          </a:p>
          <a:p>
            <a:endParaRPr lang="nl-BE" sz="2000" dirty="0" smtClean="0">
              <a:latin typeface="Calibri"/>
              <a:cs typeface="Calibri"/>
            </a:endParaRPr>
          </a:p>
          <a:p>
            <a:pPr>
              <a:buFont typeface="Wingdings" charset="0"/>
              <a:buChar char="à"/>
            </a:pPr>
            <a:r>
              <a:rPr lang="nl-BE" sz="2000" dirty="0" smtClean="0">
                <a:solidFill>
                  <a:srgbClr val="800000"/>
                </a:solidFill>
                <a:latin typeface="Calibri"/>
                <a:cs typeface="Calibri"/>
                <a:sym typeface="Wingdings"/>
              </a:rPr>
              <a:t>Enkele illustraties uit de vele </a:t>
            </a:r>
          </a:p>
          <a:p>
            <a:pPr marL="685800" lvl="1"/>
            <a:r>
              <a:rPr lang="nl-BE" sz="1700" dirty="0" smtClean="0">
                <a:solidFill>
                  <a:srgbClr val="800000"/>
                </a:solidFill>
                <a:latin typeface="Calibri"/>
                <a:cs typeface="Calibri"/>
                <a:sym typeface="Wingdings"/>
              </a:rPr>
              <a:t>Arbeidsmarkt</a:t>
            </a:r>
          </a:p>
          <a:p>
            <a:pPr marL="685800" lvl="1"/>
            <a:r>
              <a:rPr lang="nl-BE" sz="1700" dirty="0" smtClean="0">
                <a:solidFill>
                  <a:srgbClr val="800000"/>
                </a:solidFill>
                <a:latin typeface="Calibri"/>
                <a:cs typeface="Calibri"/>
                <a:sym typeface="Wingdings"/>
              </a:rPr>
              <a:t>Sociale mobiliteit</a:t>
            </a:r>
          </a:p>
          <a:p>
            <a:pPr marL="685800" lvl="1"/>
            <a:r>
              <a:rPr lang="nl-BE" sz="1700" dirty="0" smtClean="0">
                <a:solidFill>
                  <a:srgbClr val="800000"/>
                </a:solidFill>
                <a:latin typeface="Calibri"/>
                <a:cs typeface="Calibri"/>
                <a:sym typeface="Wingdings"/>
              </a:rPr>
              <a:t>Gezondheid</a:t>
            </a:r>
          </a:p>
          <a:p>
            <a:pPr marL="685800" lvl="1"/>
            <a:r>
              <a:rPr lang="nl-BE" sz="1700" dirty="0" smtClean="0">
                <a:solidFill>
                  <a:srgbClr val="800000"/>
                </a:solidFill>
                <a:latin typeface="Calibri"/>
                <a:cs typeface="Calibri"/>
                <a:sym typeface="Wingdings"/>
              </a:rPr>
              <a:t>Milieuvervuiling</a:t>
            </a:r>
          </a:p>
          <a:p>
            <a:pPr marL="685800" lvl="1"/>
            <a:r>
              <a:rPr lang="nl-BE" sz="1700" dirty="0" smtClean="0">
                <a:solidFill>
                  <a:srgbClr val="800000"/>
                </a:solidFill>
                <a:latin typeface="Calibri"/>
                <a:cs typeface="Calibri"/>
                <a:sym typeface="Wingdings"/>
              </a:rPr>
              <a:t>Levensloop</a:t>
            </a:r>
          </a:p>
          <a:p>
            <a:pPr marL="285750"/>
            <a:r>
              <a:rPr lang="nl-BE" sz="2000" dirty="0" smtClean="0">
                <a:solidFill>
                  <a:srgbClr val="800000"/>
                </a:solidFill>
                <a:latin typeface="Calibri"/>
                <a:cs typeface="Calibri"/>
                <a:sym typeface="Wingdings"/>
              </a:rPr>
              <a:t>Voor meer informatie: 20 Vlaamse Jaarboeken (en www.oases.be)</a:t>
            </a:r>
          </a:p>
          <a:p>
            <a:pPr marL="685800" lvl="1"/>
            <a:endParaRPr lang="nl-BE" sz="1700" dirty="0" smtClean="0">
              <a:solidFill>
                <a:srgbClr val="800000"/>
              </a:solidFill>
              <a:latin typeface="Calibri"/>
              <a:cs typeface="Calibri"/>
            </a:endParaRPr>
          </a:p>
          <a:p>
            <a:endParaRPr lang="nl-BE" sz="2000" dirty="0" smtClean="0">
              <a:latin typeface="Calibri"/>
              <a:cs typeface="Calibri"/>
            </a:endParaRPr>
          </a:p>
          <a:p>
            <a:endParaRPr lang="nl-BE" sz="2000" dirty="0" smtClean="0">
              <a:latin typeface="Calibri"/>
              <a:cs typeface="Calibri"/>
            </a:endParaRPr>
          </a:p>
          <a:p>
            <a:pPr lvl="1"/>
            <a:endParaRPr lang="nl-BE" sz="1700" dirty="0" smtClean="0">
              <a:latin typeface="Calibri"/>
              <a:cs typeface="Calibri"/>
            </a:endParaRPr>
          </a:p>
          <a:p>
            <a:endParaRPr lang="nl-BE" sz="2000" dirty="0" smtClean="0">
              <a:latin typeface="Calibri"/>
              <a:cs typeface="Calibri"/>
            </a:endParaRPr>
          </a:p>
        </p:txBody>
      </p:sp>
    </p:spTree>
    <p:extLst>
      <p:ext uri="{BB962C8B-B14F-4D97-AF65-F5344CB8AC3E}">
        <p14:creationId xmlns:p14="http://schemas.microsoft.com/office/powerpoint/2010/main" val="760539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413" y="488500"/>
            <a:ext cx="7870825" cy="635000"/>
          </a:xfrm>
        </p:spPr>
        <p:txBody>
          <a:bodyPr/>
          <a:lstStyle/>
          <a:p>
            <a:r>
              <a:rPr lang="nl-NL" b="1" dirty="0" smtClean="0">
                <a:latin typeface="Calibri"/>
                <a:cs typeface="Calibri"/>
              </a:rPr>
              <a:t>Arbeidsmarkt</a:t>
            </a:r>
            <a:endParaRPr lang="nl-NL" b="1" dirty="0">
              <a:latin typeface="Calibri"/>
              <a:cs typeface="Calibri"/>
            </a:endParaRPr>
          </a:p>
        </p:txBody>
      </p:sp>
      <p:sp>
        <p:nvSpPr>
          <p:cNvPr id="3" name="Content Placeholder 2"/>
          <p:cNvSpPr>
            <a:spLocks noGrp="1"/>
          </p:cNvSpPr>
          <p:nvPr>
            <p:ph idx="1"/>
          </p:nvPr>
        </p:nvSpPr>
        <p:spPr>
          <a:xfrm>
            <a:off x="633413" y="1488148"/>
            <a:ext cx="7870825" cy="4646116"/>
          </a:xfrm>
        </p:spPr>
        <p:txBody>
          <a:bodyPr/>
          <a:lstStyle/>
          <a:p>
            <a:pPr lvl="0"/>
            <a:r>
              <a:rPr lang="nl-BE" sz="2000" dirty="0" smtClean="0">
                <a:latin typeface="Calibri"/>
                <a:cs typeface="Calibri"/>
              </a:rPr>
              <a:t>Buiten, binnen, aan de rand van de arbeidsmarkt</a:t>
            </a:r>
          </a:p>
          <a:p>
            <a:pPr lvl="0"/>
            <a:r>
              <a:rPr lang="nl-BE" sz="2000" dirty="0" smtClean="0">
                <a:latin typeface="Calibri"/>
                <a:cs typeface="Calibri"/>
              </a:rPr>
              <a:t>5% werkende armen in België </a:t>
            </a:r>
            <a:r>
              <a:rPr lang="nl-BE" sz="2000" dirty="0" smtClean="0">
                <a:latin typeface="Calibri"/>
                <a:ea typeface="ＭＳ Ｐゴシック" pitchFamily="34" charset="-128"/>
                <a:cs typeface="Calibri"/>
              </a:rPr>
              <a:t>(Marx</a:t>
            </a:r>
            <a:r>
              <a:rPr lang="nl-BE" sz="2000" dirty="0">
                <a:latin typeface="Calibri"/>
                <a:ea typeface="ＭＳ Ｐゴシック" pitchFamily="34" charset="-128"/>
                <a:cs typeface="Calibri"/>
              </a:rPr>
              <a:t> </a:t>
            </a:r>
            <a:r>
              <a:rPr lang="nl-BE" sz="2000" dirty="0" smtClean="0">
                <a:latin typeface="Calibri"/>
                <a:ea typeface="ＭＳ Ｐゴシック" pitchFamily="34" charset="-128"/>
                <a:cs typeface="Calibri"/>
              </a:rPr>
              <a:t>e.a., 2010)</a:t>
            </a:r>
            <a:endParaRPr lang="nl-BE" sz="2000" dirty="0">
              <a:latin typeface="Calibri"/>
              <a:ea typeface="ＭＳ Ｐゴシック" pitchFamily="34" charset="-128"/>
              <a:cs typeface="Calibri"/>
            </a:endParaRPr>
          </a:p>
          <a:p>
            <a:pPr lvl="1"/>
            <a:r>
              <a:rPr lang="nl-NL" sz="1800" dirty="0" smtClean="0">
                <a:latin typeface="Calibri"/>
                <a:cs typeface="Calibri"/>
              </a:rPr>
              <a:t>Diverse groep: omdat </a:t>
            </a:r>
            <a:r>
              <a:rPr lang="nl-NL" sz="1800" dirty="0">
                <a:latin typeface="Calibri"/>
                <a:cs typeface="Calibri"/>
              </a:rPr>
              <a:t>ze geen voltijdse job kunnen vinden of omdat ze geen voltijdse job kunnen aannemen wegens een zorg-werk-</a:t>
            </a:r>
            <a:r>
              <a:rPr lang="nl-NL" sz="1800" dirty="0" smtClean="0">
                <a:latin typeface="Calibri"/>
                <a:cs typeface="Calibri"/>
              </a:rPr>
              <a:t>conflict; omdat </a:t>
            </a:r>
            <a:r>
              <a:rPr lang="nl-NL" sz="1800" dirty="0">
                <a:latin typeface="Calibri"/>
                <a:cs typeface="Calibri"/>
              </a:rPr>
              <a:t>ze de enige kostwinner zijn in een gezin met meerdere afhankelijke kinderen. </a:t>
            </a:r>
            <a:endParaRPr lang="en-GB" sz="1800" dirty="0">
              <a:latin typeface="Calibri"/>
              <a:cs typeface="Calibri"/>
            </a:endParaRPr>
          </a:p>
          <a:p>
            <a:pPr lvl="1"/>
            <a:r>
              <a:rPr lang="nl-BE" sz="1800" dirty="0" smtClean="0">
                <a:latin typeface="Calibri"/>
                <a:cs typeface="Calibri"/>
              </a:rPr>
              <a:t>V</a:t>
            </a:r>
            <a:r>
              <a:rPr lang="nl-NL" sz="1800" dirty="0" smtClean="0">
                <a:latin typeface="Calibri"/>
                <a:cs typeface="Calibri"/>
              </a:rPr>
              <a:t>rij laag wegens: een relatief </a:t>
            </a:r>
            <a:r>
              <a:rPr lang="nl-NL" sz="1800" dirty="0">
                <a:latin typeface="Calibri"/>
                <a:cs typeface="Calibri"/>
              </a:rPr>
              <a:t>gunstige </a:t>
            </a:r>
            <a:r>
              <a:rPr lang="nl-NL" sz="1800" dirty="0" err="1">
                <a:latin typeface="Calibri"/>
                <a:cs typeface="Calibri"/>
              </a:rPr>
              <a:t>sociaaldemografische</a:t>
            </a:r>
            <a:r>
              <a:rPr lang="nl-NL" sz="1800" dirty="0">
                <a:latin typeface="Calibri"/>
                <a:cs typeface="Calibri"/>
              </a:rPr>
              <a:t> structuur (gemiddeld aandeel eenoudergezinnen), een relatief gecomprimeerde loonstructuur, een zekere ondersteuning van zowel kostwinnerschap als </a:t>
            </a:r>
            <a:r>
              <a:rPr lang="nl-NL" sz="1800" dirty="0" err="1">
                <a:latin typeface="Calibri"/>
                <a:cs typeface="Calibri"/>
              </a:rPr>
              <a:t>tweeverdienerschap</a:t>
            </a:r>
            <a:r>
              <a:rPr lang="nl-NL" sz="1800" dirty="0">
                <a:latin typeface="Calibri"/>
                <a:cs typeface="Calibri"/>
              </a:rPr>
              <a:t> (de relatief sterke uitbouw van kinderopvang), quasi-universele kindertoeslagen op een relatief hoog </a:t>
            </a:r>
            <a:r>
              <a:rPr lang="nl-NL" sz="1800" dirty="0" smtClean="0">
                <a:latin typeface="Calibri"/>
                <a:cs typeface="Calibri"/>
              </a:rPr>
              <a:t>niveau.</a:t>
            </a:r>
          </a:p>
          <a:p>
            <a:pPr lvl="0"/>
            <a:endParaRPr lang="nl-BE" sz="1800" dirty="0" smtClean="0">
              <a:latin typeface="Calibri"/>
              <a:cs typeface="Calibri"/>
            </a:endParaRPr>
          </a:p>
        </p:txBody>
      </p:sp>
    </p:spTree>
    <p:extLst>
      <p:ext uri="{BB962C8B-B14F-4D97-AF65-F5344CB8AC3E}">
        <p14:creationId xmlns:p14="http://schemas.microsoft.com/office/powerpoint/2010/main" val="2289422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413" y="488500"/>
            <a:ext cx="7870825" cy="635000"/>
          </a:xfrm>
        </p:spPr>
        <p:txBody>
          <a:bodyPr/>
          <a:lstStyle/>
          <a:p>
            <a:r>
              <a:rPr lang="nl-NL" b="1" dirty="0" smtClean="0">
                <a:latin typeface="Calibri"/>
                <a:cs typeface="Calibri"/>
              </a:rPr>
              <a:t>Sociale mobiliteit</a:t>
            </a:r>
            <a:endParaRPr lang="nl-NL" b="1" dirty="0">
              <a:latin typeface="Calibri"/>
              <a:cs typeface="Calibri"/>
            </a:endParaRPr>
          </a:p>
        </p:txBody>
      </p:sp>
      <p:sp>
        <p:nvSpPr>
          <p:cNvPr id="3" name="Content Placeholder 2"/>
          <p:cNvSpPr>
            <a:spLocks noGrp="1"/>
          </p:cNvSpPr>
          <p:nvPr>
            <p:ph idx="1"/>
          </p:nvPr>
        </p:nvSpPr>
        <p:spPr>
          <a:xfrm>
            <a:off x="633413" y="1488148"/>
            <a:ext cx="7870825" cy="4646116"/>
          </a:xfrm>
        </p:spPr>
        <p:txBody>
          <a:bodyPr/>
          <a:lstStyle/>
          <a:p>
            <a:pPr lvl="0"/>
            <a:r>
              <a:rPr lang="nl-BE" sz="2000" dirty="0" smtClean="0">
                <a:latin typeface="Calibri"/>
                <a:cs typeface="Calibri"/>
              </a:rPr>
              <a:t>Op basis van kwalitatief onderzoek (‘Bruggen over woelig water’)</a:t>
            </a:r>
          </a:p>
          <a:p>
            <a:pPr lvl="0"/>
            <a:r>
              <a:rPr lang="nl-BE" sz="2000" dirty="0" smtClean="0">
                <a:latin typeface="Calibri"/>
                <a:cs typeface="Calibri"/>
              </a:rPr>
              <a:t>Om uit de armoede te geraken, volstaan de </a:t>
            </a:r>
            <a:r>
              <a:rPr lang="nl-BE" sz="2000" i="1" dirty="0" smtClean="0">
                <a:latin typeface="Calibri"/>
                <a:cs typeface="Calibri"/>
              </a:rPr>
              <a:t>instrumentele</a:t>
            </a:r>
            <a:r>
              <a:rPr lang="nl-BE" sz="2000" dirty="0" smtClean="0">
                <a:latin typeface="Calibri"/>
                <a:cs typeface="Calibri"/>
              </a:rPr>
              <a:t> middelen niet, maar is er ook nood aan expressieve ondersteuning.</a:t>
            </a:r>
          </a:p>
          <a:p>
            <a:pPr lvl="0"/>
            <a:r>
              <a:rPr lang="nl-BE" sz="2000" dirty="0" smtClean="0">
                <a:latin typeface="Calibri"/>
                <a:cs typeface="Calibri"/>
              </a:rPr>
              <a:t>Instrumenteel: onderwijs, job</a:t>
            </a:r>
          </a:p>
          <a:p>
            <a:pPr lvl="0"/>
            <a:r>
              <a:rPr lang="nl-BE" sz="2000" dirty="0" smtClean="0">
                <a:latin typeface="Calibri"/>
                <a:cs typeface="Calibri"/>
              </a:rPr>
              <a:t>Expressief: emotionele ondersteuning, opname in nieuwe netwerken</a:t>
            </a:r>
          </a:p>
          <a:p>
            <a:pPr lvl="0"/>
            <a:r>
              <a:rPr lang="nl-BE" sz="2000" dirty="0" smtClean="0">
                <a:latin typeface="Calibri"/>
                <a:cs typeface="Calibri"/>
              </a:rPr>
              <a:t>Vooral omdat banden met vroegere netwerken dikwijls worden doorgesneden (door die vroegere netwerken of door de ‘sociale stijger’)</a:t>
            </a:r>
          </a:p>
          <a:p>
            <a:pPr marL="0" lvl="0" indent="0">
              <a:buNone/>
            </a:pPr>
            <a:endParaRPr lang="nl-BE" sz="2000" dirty="0" smtClean="0">
              <a:latin typeface="Calibri"/>
              <a:cs typeface="Calibri"/>
            </a:endParaRPr>
          </a:p>
          <a:p>
            <a:pPr lvl="0"/>
            <a:endParaRPr lang="nl-BE" sz="2000" dirty="0" smtClean="0">
              <a:latin typeface="Calibri"/>
              <a:cs typeface="Calibri"/>
            </a:endParaRPr>
          </a:p>
        </p:txBody>
      </p:sp>
    </p:spTree>
    <p:extLst>
      <p:ext uri="{BB962C8B-B14F-4D97-AF65-F5344CB8AC3E}">
        <p14:creationId xmlns:p14="http://schemas.microsoft.com/office/powerpoint/2010/main" val="2058081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413" y="488500"/>
            <a:ext cx="7870825" cy="635000"/>
          </a:xfrm>
        </p:spPr>
        <p:txBody>
          <a:bodyPr/>
          <a:lstStyle/>
          <a:p>
            <a:r>
              <a:rPr lang="nl-NL" b="1" dirty="0" smtClean="0">
                <a:latin typeface="Calibri"/>
                <a:cs typeface="Calibri"/>
              </a:rPr>
              <a:t>Gezondheid &amp; gezondheidszorg</a:t>
            </a:r>
            <a:endParaRPr lang="nl-NL" b="1" dirty="0">
              <a:latin typeface="Calibri"/>
              <a:cs typeface="Calibri"/>
            </a:endParaRPr>
          </a:p>
        </p:txBody>
      </p:sp>
      <p:sp>
        <p:nvSpPr>
          <p:cNvPr id="3" name="Content Placeholder 2"/>
          <p:cNvSpPr>
            <a:spLocks noGrp="1"/>
          </p:cNvSpPr>
          <p:nvPr>
            <p:ph idx="1"/>
          </p:nvPr>
        </p:nvSpPr>
        <p:spPr>
          <a:xfrm>
            <a:off x="633413" y="1488148"/>
            <a:ext cx="7870825" cy="4646116"/>
          </a:xfrm>
        </p:spPr>
        <p:txBody>
          <a:bodyPr/>
          <a:lstStyle/>
          <a:p>
            <a:r>
              <a:rPr lang="nl-BE" sz="1800" dirty="0" smtClean="0">
                <a:latin typeface="Calibri"/>
                <a:cs typeface="Calibri"/>
              </a:rPr>
              <a:t>Er is een </a:t>
            </a:r>
            <a:r>
              <a:rPr lang="nl-BE" sz="1800" dirty="0">
                <a:latin typeface="Calibri"/>
                <a:cs typeface="Calibri"/>
              </a:rPr>
              <a:t>duidelijke samenhang tussen de socio-economische positie van mensen en morbiditeit, (ongezonde) levensstijl en mortaliteit. M</a:t>
            </a:r>
            <a:r>
              <a:rPr lang="nl-BE" sz="1800" dirty="0" smtClean="0">
                <a:latin typeface="Calibri"/>
                <a:cs typeface="Calibri"/>
              </a:rPr>
              <a:t>ensen </a:t>
            </a:r>
            <a:r>
              <a:rPr lang="nl-BE" sz="1800" dirty="0">
                <a:latin typeface="Calibri"/>
                <a:cs typeface="Calibri"/>
              </a:rPr>
              <a:t>onderaan de sociale hiërarchie leven</a:t>
            </a:r>
            <a:r>
              <a:rPr lang="nl-BE" sz="1800" dirty="0" smtClean="0">
                <a:latin typeface="Calibri"/>
                <a:cs typeface="Calibri"/>
              </a:rPr>
              <a:t>in </a:t>
            </a:r>
            <a:r>
              <a:rPr lang="nl-BE" sz="1800" dirty="0">
                <a:latin typeface="Calibri"/>
                <a:cs typeface="Calibri"/>
              </a:rPr>
              <a:t>slechtere </a:t>
            </a:r>
            <a:r>
              <a:rPr lang="nl-BE" sz="1800" dirty="0" smtClean="0">
                <a:latin typeface="Calibri"/>
                <a:cs typeface="Calibri"/>
              </a:rPr>
              <a:t>gezondheid, houden er </a:t>
            </a:r>
            <a:r>
              <a:rPr lang="nl-BE" sz="1800" dirty="0">
                <a:latin typeface="Calibri"/>
                <a:cs typeface="Calibri"/>
              </a:rPr>
              <a:t>een </a:t>
            </a:r>
            <a:r>
              <a:rPr lang="nl-BE" sz="1800" dirty="0" smtClean="0">
                <a:latin typeface="Calibri"/>
                <a:cs typeface="Calibri"/>
              </a:rPr>
              <a:t>ongezondere </a:t>
            </a:r>
            <a:r>
              <a:rPr lang="nl-BE" sz="1800" dirty="0">
                <a:latin typeface="Calibri"/>
                <a:cs typeface="Calibri"/>
              </a:rPr>
              <a:t>levensstijl op </a:t>
            </a:r>
            <a:r>
              <a:rPr lang="nl-BE" sz="1800" dirty="0" smtClean="0">
                <a:latin typeface="Calibri"/>
                <a:cs typeface="Calibri"/>
              </a:rPr>
              <a:t>na, </a:t>
            </a:r>
            <a:r>
              <a:rPr lang="nl-BE" sz="1800" dirty="0">
                <a:latin typeface="Calibri"/>
                <a:cs typeface="Calibri"/>
              </a:rPr>
              <a:t>en leven </a:t>
            </a:r>
            <a:r>
              <a:rPr lang="nl-BE" sz="1800" dirty="0" smtClean="0">
                <a:latin typeface="Calibri"/>
                <a:cs typeface="Calibri"/>
              </a:rPr>
              <a:t>minder </a:t>
            </a:r>
            <a:r>
              <a:rPr lang="nl-BE" sz="1800" dirty="0">
                <a:latin typeface="Calibri"/>
                <a:cs typeface="Calibri"/>
              </a:rPr>
              <a:t>lang en minder lang in goede gezondheid </a:t>
            </a:r>
            <a:r>
              <a:rPr lang="nl-BE" sz="1800" dirty="0" smtClean="0">
                <a:latin typeface="Calibri"/>
                <a:cs typeface="Calibri"/>
              </a:rPr>
              <a:t>dan </a:t>
            </a:r>
            <a:r>
              <a:rPr lang="nl-BE" sz="1800" dirty="0">
                <a:latin typeface="Calibri"/>
                <a:cs typeface="Calibri"/>
              </a:rPr>
              <a:t>mensen bovenaan deze hiërarchie</a:t>
            </a:r>
            <a:r>
              <a:rPr lang="nl-BE" sz="1800" dirty="0" smtClean="0">
                <a:latin typeface="Calibri"/>
                <a:cs typeface="Calibri"/>
              </a:rPr>
              <a:t>.</a:t>
            </a:r>
            <a:endParaRPr lang="en-GB" sz="1800" dirty="0">
              <a:latin typeface="Calibri"/>
              <a:cs typeface="Calibri"/>
            </a:endParaRPr>
          </a:p>
          <a:p>
            <a:r>
              <a:rPr lang="nl-BE" sz="1800" dirty="0">
                <a:latin typeface="Calibri"/>
                <a:cs typeface="Calibri"/>
              </a:rPr>
              <a:t>Een vergelijking van de resultaten over de verschillende jaren heen toont, aan dat socio-economische ongelijkheden in gezondheid </a:t>
            </a:r>
            <a:r>
              <a:rPr lang="nl-BE" sz="1800" dirty="0" smtClean="0">
                <a:latin typeface="Calibri"/>
                <a:cs typeface="Calibri"/>
              </a:rPr>
              <a:t>een </a:t>
            </a:r>
            <a:r>
              <a:rPr lang="nl-BE" sz="1800" dirty="0">
                <a:latin typeface="Calibri"/>
                <a:cs typeface="Calibri"/>
              </a:rPr>
              <a:t>persistent karakter </a:t>
            </a:r>
            <a:r>
              <a:rPr lang="nl-BE" sz="1800" dirty="0" smtClean="0">
                <a:latin typeface="Calibri"/>
                <a:cs typeface="Calibri"/>
              </a:rPr>
              <a:t>hebben</a:t>
            </a:r>
            <a:r>
              <a:rPr lang="nl-BE" sz="1800" dirty="0">
                <a:latin typeface="Calibri"/>
                <a:cs typeface="Calibri"/>
              </a:rPr>
              <a:t> </a:t>
            </a:r>
            <a:r>
              <a:rPr lang="nl-BE" sz="1800" dirty="0" smtClean="0">
                <a:latin typeface="Calibri"/>
                <a:cs typeface="Calibri"/>
              </a:rPr>
              <a:t>(referentieperiodes </a:t>
            </a:r>
            <a:r>
              <a:rPr lang="nl-BE" sz="1800" dirty="0">
                <a:latin typeface="Calibri"/>
                <a:cs typeface="Calibri"/>
              </a:rPr>
              <a:t>van 7 jaar </a:t>
            </a:r>
            <a:r>
              <a:rPr lang="nl-BE" sz="1800" dirty="0" smtClean="0">
                <a:latin typeface="Calibri"/>
                <a:cs typeface="Calibri"/>
              </a:rPr>
              <a:t>of </a:t>
            </a:r>
            <a:r>
              <a:rPr lang="nl-BE" sz="1800" dirty="0">
                <a:latin typeface="Calibri"/>
                <a:cs typeface="Calibri"/>
              </a:rPr>
              <a:t>10 </a:t>
            </a:r>
            <a:r>
              <a:rPr lang="nl-BE" sz="1800" dirty="0" smtClean="0">
                <a:latin typeface="Calibri"/>
                <a:cs typeface="Calibri"/>
              </a:rPr>
              <a:t>jaar)</a:t>
            </a:r>
            <a:r>
              <a:rPr lang="nl-BE" sz="2000" dirty="0" smtClean="0"/>
              <a:t>. </a:t>
            </a:r>
          </a:p>
          <a:p>
            <a:r>
              <a:rPr lang="nl-BE" sz="1800" dirty="0" smtClean="0">
                <a:latin typeface="Calibri"/>
                <a:cs typeface="Calibri"/>
              </a:rPr>
              <a:t>Twee verklarende modellen: </a:t>
            </a:r>
            <a:endParaRPr lang="en-GB" sz="1800" dirty="0">
              <a:latin typeface="Calibri"/>
              <a:cs typeface="Calibri"/>
            </a:endParaRPr>
          </a:p>
        </p:txBody>
      </p:sp>
    </p:spTree>
    <p:extLst>
      <p:ext uri="{BB962C8B-B14F-4D97-AF65-F5344CB8AC3E}">
        <p14:creationId xmlns:p14="http://schemas.microsoft.com/office/powerpoint/2010/main" val="4089039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413" y="488500"/>
            <a:ext cx="7870825" cy="635000"/>
          </a:xfrm>
        </p:spPr>
        <p:txBody>
          <a:bodyPr/>
          <a:lstStyle/>
          <a:p>
            <a:r>
              <a:rPr lang="nl-NL" b="1" dirty="0" smtClean="0">
                <a:latin typeface="Calibri"/>
                <a:cs typeface="Calibri"/>
              </a:rPr>
              <a:t>Milieuvervuiling</a:t>
            </a:r>
            <a:endParaRPr lang="nl-NL" b="1" dirty="0">
              <a:latin typeface="Calibri"/>
              <a:cs typeface="Calibri"/>
            </a:endParaRPr>
          </a:p>
        </p:txBody>
      </p:sp>
      <p:sp>
        <p:nvSpPr>
          <p:cNvPr id="3" name="Content Placeholder 2"/>
          <p:cNvSpPr>
            <a:spLocks noGrp="1"/>
          </p:cNvSpPr>
          <p:nvPr>
            <p:ph idx="1"/>
          </p:nvPr>
        </p:nvSpPr>
        <p:spPr>
          <a:xfrm>
            <a:off x="633413" y="1488148"/>
            <a:ext cx="7870825" cy="4646116"/>
          </a:xfrm>
        </p:spPr>
        <p:txBody>
          <a:bodyPr/>
          <a:lstStyle/>
          <a:p>
            <a:r>
              <a:rPr lang="nl-NL" sz="1800" dirty="0">
                <a:latin typeface="Calibri"/>
                <a:cs typeface="Calibri"/>
              </a:rPr>
              <a:t>De internationale literatuur toont </a:t>
            </a:r>
            <a:r>
              <a:rPr lang="nl-NL" sz="1800" dirty="0" smtClean="0">
                <a:latin typeface="Calibri"/>
                <a:cs typeface="Calibri"/>
              </a:rPr>
              <a:t>aan </a:t>
            </a:r>
            <a:r>
              <a:rPr lang="nl-NL" sz="1800" dirty="0">
                <a:latin typeface="Calibri"/>
                <a:cs typeface="Calibri"/>
              </a:rPr>
              <a:t>dat mensen, groepen of buurten die sociaal kwetsbaar zijn, ook meer kwetsbaar zijn voor de blootstelling en de impact van milieuvervuiling: laaggeschoolden, groepen met kleinere inkomens of etnische minderheden lopen een grotere kans om in minder gunstige milieuomstandigheden te verblijven en hebben een kleinere kans om daaruit te </a:t>
            </a:r>
            <a:r>
              <a:rPr lang="nl-NL" sz="1800" dirty="0" smtClean="0">
                <a:latin typeface="Calibri"/>
                <a:cs typeface="Calibri"/>
              </a:rPr>
              <a:t>ontsnappen. </a:t>
            </a:r>
          </a:p>
          <a:p>
            <a:r>
              <a:rPr lang="nl-NL" sz="1800" dirty="0">
                <a:latin typeface="Calibri"/>
                <a:cs typeface="Calibri"/>
              </a:rPr>
              <a:t>De resultaten uit de steekproeven in diverse Vlaamse regio’s laten inzake de inwendige blootstelling zien dat laagopgeleiden soms een grotere en soms een kleinere kans hebben dan hooggeschoolden op verhoogde concentraties toxische stoffen in hun bloed. </a:t>
            </a:r>
            <a:endParaRPr lang="nl-NL" sz="1800" dirty="0" smtClean="0">
              <a:latin typeface="Calibri"/>
              <a:cs typeface="Calibri"/>
            </a:endParaRPr>
          </a:p>
          <a:p>
            <a:pPr marL="0" indent="0">
              <a:buNone/>
            </a:pPr>
            <a:r>
              <a:rPr lang="nl-NL" sz="1800" dirty="0" smtClean="0">
                <a:latin typeface="Calibri"/>
                <a:cs typeface="Calibri"/>
              </a:rPr>
              <a:t>(Morrens, </a:t>
            </a:r>
            <a:r>
              <a:rPr lang="nl-NL" sz="1800" dirty="0" err="1" smtClean="0">
                <a:latin typeface="Calibri"/>
                <a:cs typeface="Calibri"/>
              </a:rPr>
              <a:t>Loots</a:t>
            </a:r>
            <a:r>
              <a:rPr lang="nl-NL" sz="1800" dirty="0" smtClean="0">
                <a:latin typeface="Calibri"/>
                <a:cs typeface="Calibri"/>
              </a:rPr>
              <a:t> e.a., 2009)</a:t>
            </a:r>
          </a:p>
          <a:p>
            <a:endParaRPr lang="en-GB" sz="1800" dirty="0">
              <a:latin typeface="Calibri"/>
              <a:cs typeface="Calibri"/>
            </a:endParaRPr>
          </a:p>
        </p:txBody>
      </p:sp>
    </p:spTree>
    <p:extLst>
      <p:ext uri="{BB962C8B-B14F-4D97-AF65-F5344CB8AC3E}">
        <p14:creationId xmlns:p14="http://schemas.microsoft.com/office/powerpoint/2010/main" val="3694334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413" y="488500"/>
            <a:ext cx="7870825" cy="635000"/>
          </a:xfrm>
        </p:spPr>
        <p:txBody>
          <a:bodyPr/>
          <a:lstStyle/>
          <a:p>
            <a:r>
              <a:rPr lang="nl-NL" b="1" dirty="0" smtClean="0">
                <a:latin typeface="Calibri"/>
                <a:cs typeface="Calibri"/>
              </a:rPr>
              <a:t>Onderwijs</a:t>
            </a:r>
            <a:endParaRPr lang="nl-NL" b="1" dirty="0">
              <a:latin typeface="Calibri"/>
              <a:cs typeface="Calibri"/>
            </a:endParaRPr>
          </a:p>
        </p:txBody>
      </p:sp>
      <p:sp>
        <p:nvSpPr>
          <p:cNvPr id="3" name="Content Placeholder 2"/>
          <p:cNvSpPr>
            <a:spLocks noGrp="1"/>
          </p:cNvSpPr>
          <p:nvPr>
            <p:ph idx="1"/>
          </p:nvPr>
        </p:nvSpPr>
        <p:spPr>
          <a:xfrm>
            <a:off x="633413" y="1488148"/>
            <a:ext cx="7870825" cy="4646116"/>
          </a:xfrm>
        </p:spPr>
        <p:txBody>
          <a:bodyPr/>
          <a:lstStyle/>
          <a:p>
            <a:pPr lvl="0"/>
            <a:r>
              <a:rPr lang="nl-BE" sz="1800" dirty="0">
                <a:latin typeface="Calibri"/>
                <a:cs typeface="Calibri"/>
              </a:rPr>
              <a:t>L</a:t>
            </a:r>
            <a:r>
              <a:rPr lang="nl-BE" sz="1800" dirty="0" smtClean="0">
                <a:latin typeface="Calibri"/>
                <a:cs typeface="Calibri"/>
              </a:rPr>
              <a:t>agere participatiegraden &amp; de waterval</a:t>
            </a:r>
          </a:p>
          <a:p>
            <a:pPr lvl="0"/>
            <a:r>
              <a:rPr lang="nl-BE" sz="1800" dirty="0" smtClean="0">
                <a:latin typeface="Calibri"/>
                <a:cs typeface="Calibri"/>
              </a:rPr>
              <a:t>Einde derde kleuterklas: groot verschil tussen kansarme en kansrijke kinderen voor cognitieve prestaties en socio-emotionele vaardigheden. Oorzaken: het sociaaleconomisch vermogen van de ouders en het sociaaleducatief vermogen van het kind. (Vandeputte </a:t>
            </a:r>
            <a:r>
              <a:rPr lang="nl-BE" sz="1800" dirty="0">
                <a:latin typeface="Calibri"/>
                <a:cs typeface="Calibri"/>
              </a:rPr>
              <a:t>&amp; </a:t>
            </a:r>
            <a:r>
              <a:rPr lang="nl-BE" sz="1800" dirty="0" smtClean="0">
                <a:latin typeface="Calibri"/>
                <a:cs typeface="Calibri"/>
              </a:rPr>
              <a:t>Nicaise, 2008</a:t>
            </a:r>
            <a:r>
              <a:rPr lang="nl-BE" sz="1800" dirty="0">
                <a:latin typeface="Calibri"/>
                <a:cs typeface="Calibri"/>
              </a:rPr>
              <a:t>, 2010</a:t>
            </a:r>
            <a:r>
              <a:rPr lang="nl-BE" sz="1800" dirty="0" smtClean="0">
                <a:latin typeface="Calibri"/>
                <a:cs typeface="Calibri"/>
              </a:rPr>
              <a:t>)</a:t>
            </a:r>
          </a:p>
          <a:p>
            <a:pPr lvl="0"/>
            <a:r>
              <a:rPr lang="nl-BE" sz="1800" dirty="0" smtClean="0">
                <a:latin typeface="Calibri"/>
                <a:cs typeface="Calibri"/>
              </a:rPr>
              <a:t>Secundair onderwijs: keuze tussen A- en B-stroom wordt in de eerste graad nog voornamelijk bepaald door resultaten in basisonderwijs, maar tussen A-theoretisch en A-niet-theoretisch door socio-economische achtergrond. Ook belang van oriëntatie door leerkracht, kenmerken basisschool, samenstelling leerlingenpopulatie (Boone &amp; Van Houtte, 2010)</a:t>
            </a:r>
          </a:p>
          <a:p>
            <a:pPr lvl="0"/>
            <a:r>
              <a:rPr lang="nl-BE" sz="1800" dirty="0" smtClean="0">
                <a:latin typeface="Calibri"/>
                <a:cs typeface="Calibri"/>
              </a:rPr>
              <a:t>Vervolg schoolloopbaa:: kinderen van laagopgeleide ouders hebben grotere kans op B-attest dan kinderen van hoogopgeleide ouders (31,2% vs 19,9%). Laatstgenoemden kiezen vaker voor zittenblijven. (Spruyt e.a., 2009)</a:t>
            </a:r>
          </a:p>
          <a:p>
            <a:pPr lvl="0"/>
            <a:endParaRPr lang="nl-BE" sz="1800" dirty="0" smtClean="0">
              <a:latin typeface="Calibri"/>
              <a:cs typeface="Calibri"/>
            </a:endParaRPr>
          </a:p>
        </p:txBody>
      </p:sp>
    </p:spTree>
    <p:extLst>
      <p:ext uri="{BB962C8B-B14F-4D97-AF65-F5344CB8AC3E}">
        <p14:creationId xmlns:p14="http://schemas.microsoft.com/office/powerpoint/2010/main" val="1433055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413" y="488500"/>
            <a:ext cx="7870825" cy="635000"/>
          </a:xfrm>
        </p:spPr>
        <p:txBody>
          <a:bodyPr/>
          <a:lstStyle/>
          <a:p>
            <a:r>
              <a:rPr lang="nl-NL" b="1" dirty="0" smtClean="0">
                <a:latin typeface="Calibri"/>
                <a:cs typeface="Calibri"/>
              </a:rPr>
              <a:t>Levensloop</a:t>
            </a:r>
            <a:endParaRPr lang="nl-NL" b="1" dirty="0">
              <a:latin typeface="Calibri"/>
              <a:cs typeface="Calibri"/>
            </a:endParaRPr>
          </a:p>
        </p:txBody>
      </p:sp>
      <p:sp>
        <p:nvSpPr>
          <p:cNvPr id="3" name="Content Placeholder 2"/>
          <p:cNvSpPr>
            <a:spLocks noGrp="1"/>
          </p:cNvSpPr>
          <p:nvPr>
            <p:ph idx="1"/>
          </p:nvPr>
        </p:nvSpPr>
        <p:spPr>
          <a:xfrm>
            <a:off x="633413" y="1488148"/>
            <a:ext cx="7870825" cy="4646116"/>
          </a:xfrm>
        </p:spPr>
        <p:txBody>
          <a:bodyPr/>
          <a:lstStyle/>
          <a:p>
            <a:r>
              <a:rPr lang="nl-NL" sz="1800" dirty="0" smtClean="0">
                <a:latin typeface="Calibri"/>
                <a:cs typeface="Calibri"/>
              </a:rPr>
              <a:t>De </a:t>
            </a:r>
            <a:r>
              <a:rPr lang="nl-NL" sz="1800" dirty="0">
                <a:latin typeface="Calibri"/>
                <a:cs typeface="Calibri"/>
              </a:rPr>
              <a:t>samenhang tussen gezins- en loopbaantrajecten en de kans op armoede op </a:t>
            </a:r>
            <a:r>
              <a:rPr lang="nl-NL" sz="1800" dirty="0">
                <a:solidFill>
                  <a:srgbClr val="800000"/>
                </a:solidFill>
                <a:latin typeface="Calibri"/>
                <a:cs typeface="Calibri"/>
              </a:rPr>
              <a:t>oudere leeftijd</a:t>
            </a:r>
            <a:r>
              <a:rPr lang="nl-NL" sz="1800" dirty="0">
                <a:latin typeface="Calibri"/>
                <a:cs typeface="Calibri"/>
              </a:rPr>
              <a:t>, geoperationaliseerd in termen van het risico op inkomensarmoede, levensstijldeprivatie en het niet bezitten van een eigen woning. A</a:t>
            </a:r>
            <a:r>
              <a:rPr lang="nl-NL" sz="1800" dirty="0" smtClean="0">
                <a:latin typeface="Calibri"/>
                <a:cs typeface="Calibri"/>
              </a:rPr>
              <a:t>rmoede </a:t>
            </a:r>
            <a:r>
              <a:rPr lang="nl-NL" sz="1800" dirty="0">
                <a:latin typeface="Calibri"/>
                <a:cs typeface="Calibri"/>
              </a:rPr>
              <a:t>op oudere leeftijd wordt </a:t>
            </a:r>
            <a:r>
              <a:rPr lang="nl-NL" sz="1800" dirty="0" smtClean="0">
                <a:latin typeface="Calibri"/>
                <a:cs typeface="Calibri"/>
              </a:rPr>
              <a:t>minder </a:t>
            </a:r>
            <a:r>
              <a:rPr lang="nl-NL" sz="1800" dirty="0">
                <a:latin typeface="Calibri"/>
                <a:cs typeface="Calibri"/>
              </a:rPr>
              <a:t>sterk </a:t>
            </a:r>
            <a:r>
              <a:rPr lang="nl-NL" sz="1800" dirty="0" smtClean="0">
                <a:latin typeface="Calibri"/>
                <a:cs typeface="Calibri"/>
              </a:rPr>
              <a:t>bepaald </a:t>
            </a:r>
            <a:r>
              <a:rPr lang="nl-NL" sz="1800" dirty="0">
                <a:latin typeface="Calibri"/>
                <a:cs typeface="Calibri"/>
              </a:rPr>
              <a:t>door ‘typische’ levensloopverklaringen, zoals onderbrekingen door werkloosheid of ziekte, maar door de </a:t>
            </a:r>
            <a:r>
              <a:rPr lang="nl-NL" sz="1800" dirty="0" err="1">
                <a:latin typeface="Calibri"/>
                <a:cs typeface="Calibri"/>
              </a:rPr>
              <a:t>socialezekerheidscategorie</a:t>
            </a:r>
            <a:r>
              <a:rPr lang="nl-NL" sz="1800" dirty="0">
                <a:latin typeface="Calibri"/>
                <a:cs typeface="Calibri"/>
              </a:rPr>
              <a:t>, en met name het aantal gewerkte jaren als arbeider. Dit toont </a:t>
            </a:r>
            <a:r>
              <a:rPr lang="nl-NL" sz="1800" dirty="0" smtClean="0">
                <a:latin typeface="Calibri"/>
                <a:cs typeface="Calibri"/>
              </a:rPr>
              <a:t>aan </a:t>
            </a:r>
            <a:r>
              <a:rPr lang="nl-NL" sz="1800" dirty="0">
                <a:latin typeface="Calibri"/>
                <a:cs typeface="Calibri"/>
              </a:rPr>
              <a:t>dat onze sociale zekerheid een degelijk vangnet biedt waarbij zekere ‘afwijkingen’ zijn toegestaan, maar </a:t>
            </a:r>
            <a:r>
              <a:rPr lang="nl-NL" sz="1800" dirty="0" smtClean="0">
                <a:latin typeface="Calibri"/>
                <a:cs typeface="Calibri"/>
              </a:rPr>
              <a:t>toch </a:t>
            </a:r>
            <a:r>
              <a:rPr lang="nl-NL" sz="1800" dirty="0">
                <a:latin typeface="Calibri"/>
                <a:cs typeface="Calibri"/>
              </a:rPr>
              <a:t>ook een heel duidelijk effect heeft op de sociale stratificatie op oudere leeftijd. </a:t>
            </a:r>
            <a:endParaRPr lang="nl-NL" sz="1800" dirty="0" smtClean="0">
              <a:latin typeface="Calibri"/>
              <a:cs typeface="Calibri"/>
            </a:endParaRPr>
          </a:p>
          <a:p>
            <a:r>
              <a:rPr lang="nl-NL" sz="1800" dirty="0" smtClean="0">
                <a:latin typeface="Calibri"/>
                <a:cs typeface="Calibri"/>
              </a:rPr>
              <a:t>Wat </a:t>
            </a:r>
            <a:r>
              <a:rPr lang="nl-NL" sz="1800" dirty="0">
                <a:latin typeface="Calibri"/>
                <a:cs typeface="Calibri"/>
              </a:rPr>
              <a:t>betreft de evolutie van sociaaleconomische ongelijkheid over de </a:t>
            </a:r>
            <a:r>
              <a:rPr lang="nl-NL" sz="1800" dirty="0" smtClean="0">
                <a:latin typeface="Calibri"/>
                <a:cs typeface="Calibri"/>
              </a:rPr>
              <a:t>levensloop: er zijn aanwijzingen </a:t>
            </a:r>
            <a:r>
              <a:rPr lang="nl-NL" sz="1800" dirty="0">
                <a:latin typeface="Calibri"/>
                <a:cs typeface="Calibri"/>
              </a:rPr>
              <a:t>voor een proces waarbij diegenen die i</a:t>
            </a:r>
            <a:r>
              <a:rPr lang="nl-NL" sz="1800" dirty="0">
                <a:solidFill>
                  <a:srgbClr val="800000"/>
                </a:solidFill>
                <a:latin typeface="Calibri"/>
                <a:cs typeface="Calibri"/>
              </a:rPr>
              <a:t>nitieel minder bedeeld zijn, over de levensloop minder voordelen accumuleren</a:t>
            </a:r>
            <a:r>
              <a:rPr lang="nl-NL" sz="1800" dirty="0">
                <a:latin typeface="Calibri"/>
                <a:cs typeface="Calibri"/>
              </a:rPr>
              <a:t>. </a:t>
            </a:r>
            <a:r>
              <a:rPr lang="nl-NL" sz="1800" dirty="0" smtClean="0">
                <a:latin typeface="Calibri"/>
                <a:cs typeface="Calibri"/>
              </a:rPr>
              <a:t>Tevens leiden </a:t>
            </a:r>
            <a:r>
              <a:rPr lang="nl-NL" sz="1800" dirty="0">
                <a:latin typeface="Calibri"/>
                <a:cs typeface="Calibri"/>
              </a:rPr>
              <a:t>ook trajecten die minder in overeenstemming zijn met de initiële sociale positie, tot hogere armoederisico’s</a:t>
            </a:r>
            <a:r>
              <a:rPr lang="nl-NL" sz="1800" dirty="0" smtClean="0">
                <a:latin typeface="Calibri"/>
                <a:cs typeface="Calibri"/>
              </a:rPr>
              <a:t>.</a:t>
            </a:r>
          </a:p>
          <a:p>
            <a:pPr marL="0" indent="0">
              <a:buNone/>
            </a:pPr>
            <a:r>
              <a:rPr lang="nl-NL" sz="1800" dirty="0" smtClean="0">
                <a:latin typeface="Calibri"/>
                <a:cs typeface="Calibri"/>
              </a:rPr>
              <a:t>(</a:t>
            </a:r>
            <a:r>
              <a:rPr lang="nl-NL" sz="1800" dirty="0" err="1" smtClean="0">
                <a:latin typeface="Calibri"/>
                <a:cs typeface="Calibri"/>
              </a:rPr>
              <a:t>Dewilde</a:t>
            </a:r>
            <a:r>
              <a:rPr lang="nl-NL" sz="1800" dirty="0" smtClean="0">
                <a:latin typeface="Calibri"/>
                <a:cs typeface="Calibri"/>
              </a:rPr>
              <a:t>, 2008 en later)</a:t>
            </a:r>
            <a:endParaRPr lang="en-GB" sz="1800" dirty="0">
              <a:latin typeface="Calibri"/>
              <a:cs typeface="Calibri"/>
            </a:endParaRPr>
          </a:p>
          <a:p>
            <a:pPr lvl="0"/>
            <a:endParaRPr lang="nl-BE" sz="2000" dirty="0" smtClean="0">
              <a:latin typeface="Calibri"/>
              <a:cs typeface="Calibri"/>
            </a:endParaRPr>
          </a:p>
        </p:txBody>
      </p:sp>
    </p:spTree>
    <p:extLst>
      <p:ext uri="{BB962C8B-B14F-4D97-AF65-F5344CB8AC3E}">
        <p14:creationId xmlns:p14="http://schemas.microsoft.com/office/powerpoint/2010/main" val="3225026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413" y="488500"/>
            <a:ext cx="7870825" cy="635000"/>
          </a:xfrm>
        </p:spPr>
        <p:txBody>
          <a:bodyPr/>
          <a:lstStyle/>
          <a:p>
            <a:r>
              <a:rPr lang="nl-NL" b="1" dirty="0" smtClean="0">
                <a:latin typeface="Calibri"/>
                <a:cs typeface="Calibri"/>
              </a:rPr>
              <a:t>Beleid en onderzoek</a:t>
            </a:r>
            <a:endParaRPr lang="nl-NL" b="1" dirty="0">
              <a:latin typeface="Calibri"/>
              <a:cs typeface="Calibri"/>
            </a:endParaRPr>
          </a:p>
        </p:txBody>
      </p:sp>
      <p:sp>
        <p:nvSpPr>
          <p:cNvPr id="3" name="Content Placeholder 2"/>
          <p:cNvSpPr>
            <a:spLocks noGrp="1"/>
          </p:cNvSpPr>
          <p:nvPr>
            <p:ph idx="1"/>
          </p:nvPr>
        </p:nvSpPr>
        <p:spPr>
          <a:xfrm>
            <a:off x="633413" y="1595767"/>
            <a:ext cx="7870825" cy="4370058"/>
          </a:xfrm>
        </p:spPr>
        <p:txBody>
          <a:bodyPr/>
          <a:lstStyle/>
          <a:p>
            <a:pPr lvl="0"/>
            <a:r>
              <a:rPr lang="nl-BE" sz="2000" dirty="0" smtClean="0">
                <a:latin typeface="Calibri"/>
                <a:cs typeface="Calibri"/>
              </a:rPr>
              <a:t>Wederzijds respect voor de eigen logica</a:t>
            </a:r>
          </a:p>
          <a:p>
            <a:pPr lvl="0"/>
            <a:r>
              <a:rPr lang="nl-BE" sz="2000" dirty="0" smtClean="0">
                <a:latin typeface="Calibri"/>
                <a:cs typeface="Calibri"/>
              </a:rPr>
              <a:t>Maar die logica dreigt in het nadeel van beleidsbetrokken onderzoek uit te draaien</a:t>
            </a:r>
          </a:p>
          <a:p>
            <a:pPr lvl="0"/>
            <a:r>
              <a:rPr lang="nl-BE" sz="2000" dirty="0" smtClean="0">
                <a:latin typeface="Calibri"/>
                <a:cs typeface="Calibri"/>
              </a:rPr>
              <a:t>Identificeren van handvatten die beleidsmatig kunnen worden gehanteerd </a:t>
            </a:r>
            <a:r>
              <a:rPr lang="nl-BE" sz="2000" dirty="0" smtClean="0">
                <a:latin typeface="Calibri"/>
                <a:cs typeface="Calibri"/>
                <a:sym typeface="Wingdings"/>
              </a:rPr>
              <a:t> andere en machtigere spelers op het terrein</a:t>
            </a:r>
            <a:endParaRPr lang="nl-BE" sz="2000" dirty="0" smtClean="0">
              <a:latin typeface="Calibri"/>
              <a:cs typeface="Calibri"/>
            </a:endParaRPr>
          </a:p>
          <a:p>
            <a:pPr lvl="0"/>
            <a:r>
              <a:rPr lang="nl-BE" sz="2000" dirty="0" smtClean="0">
                <a:latin typeface="Calibri"/>
                <a:cs typeface="Calibri"/>
              </a:rPr>
              <a:t>Maar ook: de structurele context (de samenleving is niet volledig maakbaar </a:t>
            </a:r>
            <a:r>
              <a:rPr lang="nl-BE" sz="2000" dirty="0" smtClean="0">
                <a:latin typeface="Calibri"/>
                <a:cs typeface="Calibri"/>
                <a:sym typeface="Wingdings"/>
              </a:rPr>
              <a:t> complexiteit</a:t>
            </a:r>
            <a:r>
              <a:rPr lang="nl-BE" sz="2000" dirty="0" smtClean="0">
                <a:latin typeface="Calibri"/>
                <a:cs typeface="Calibri"/>
              </a:rPr>
              <a:t>)</a:t>
            </a:r>
            <a:endParaRPr lang="nl-BE" sz="1700" dirty="0" smtClean="0">
              <a:latin typeface="Calibri"/>
              <a:cs typeface="Calibri"/>
            </a:endParaRPr>
          </a:p>
          <a:p>
            <a:r>
              <a:rPr lang="nl-BE" sz="2100" dirty="0">
                <a:latin typeface="Calibri"/>
                <a:cs typeface="Calibri"/>
              </a:rPr>
              <a:t>Impactstudies (‘poverty proofing’</a:t>
            </a:r>
            <a:r>
              <a:rPr lang="nl-BE" sz="2100" dirty="0" smtClean="0">
                <a:latin typeface="Calibri"/>
                <a:cs typeface="Calibri"/>
              </a:rPr>
              <a:t>) </a:t>
            </a:r>
          </a:p>
          <a:p>
            <a:r>
              <a:rPr lang="nl-BE" sz="2100" dirty="0" smtClean="0">
                <a:latin typeface="Calibri"/>
                <a:cs typeface="Calibri"/>
              </a:rPr>
              <a:t>Actieonderzoek </a:t>
            </a:r>
            <a:endParaRPr lang="nl-BE" sz="2100" dirty="0">
              <a:latin typeface="Calibri"/>
              <a:cs typeface="Calibri"/>
            </a:endParaRPr>
          </a:p>
          <a:p>
            <a:pPr lvl="1"/>
            <a:endParaRPr lang="en-GB" sz="1700" dirty="0" smtClean="0">
              <a:latin typeface="Calibri"/>
              <a:cs typeface="Calibri"/>
            </a:endParaRPr>
          </a:p>
          <a:p>
            <a:pPr lvl="1"/>
            <a:endParaRPr lang="en-GB" sz="1700" dirty="0">
              <a:latin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413" y="488500"/>
            <a:ext cx="7870825" cy="635000"/>
          </a:xfrm>
        </p:spPr>
        <p:txBody>
          <a:bodyPr/>
          <a:lstStyle/>
          <a:p>
            <a:r>
              <a:rPr lang="nl-NL" b="1" dirty="0" smtClean="0">
                <a:latin typeface="Calibri"/>
                <a:cs typeface="Calibri"/>
              </a:rPr>
              <a:t>Sociale innovatie</a:t>
            </a:r>
            <a:endParaRPr lang="nl-NL" b="1" dirty="0">
              <a:latin typeface="Calibri"/>
              <a:cs typeface="Calibri"/>
            </a:endParaRPr>
          </a:p>
        </p:txBody>
      </p:sp>
      <p:sp>
        <p:nvSpPr>
          <p:cNvPr id="3" name="Content Placeholder 2"/>
          <p:cNvSpPr>
            <a:spLocks noGrp="1"/>
          </p:cNvSpPr>
          <p:nvPr>
            <p:ph idx="1"/>
          </p:nvPr>
        </p:nvSpPr>
        <p:spPr>
          <a:xfrm>
            <a:off x="633413" y="1595767"/>
            <a:ext cx="7870825" cy="4370058"/>
          </a:xfrm>
        </p:spPr>
        <p:txBody>
          <a:bodyPr/>
          <a:lstStyle/>
          <a:p>
            <a:pPr lvl="0"/>
            <a:r>
              <a:rPr lang="nl-BE" sz="2000" dirty="0" smtClean="0">
                <a:latin typeface="Calibri"/>
                <a:cs typeface="Calibri"/>
              </a:rPr>
              <a:t>Sociale innovatie is …</a:t>
            </a:r>
          </a:p>
          <a:p>
            <a:pPr lvl="0"/>
            <a:r>
              <a:rPr lang="nl-BE" sz="2000" dirty="0" smtClean="0">
                <a:latin typeface="Calibri"/>
                <a:cs typeface="Calibri"/>
              </a:rPr>
              <a:t>Focus op belangrijke maatschappelijke uitdagingen</a:t>
            </a:r>
          </a:p>
          <a:p>
            <a:pPr lvl="0"/>
            <a:r>
              <a:rPr lang="nl-BE" sz="2000" dirty="0" smtClean="0">
                <a:latin typeface="Calibri"/>
                <a:cs typeface="Calibri"/>
              </a:rPr>
              <a:t>Vooral bekommernis voor beleid &amp; actie?</a:t>
            </a:r>
          </a:p>
          <a:p>
            <a:pPr lvl="0"/>
            <a:r>
              <a:rPr lang="nl-BE" sz="2000" dirty="0" smtClean="0">
                <a:latin typeface="Calibri"/>
                <a:cs typeface="Calibri"/>
              </a:rPr>
              <a:t>Hoe daarmee omgaan in wetenschappelijk onderzoek?</a:t>
            </a:r>
          </a:p>
          <a:p>
            <a:pPr lvl="0"/>
            <a:r>
              <a:rPr lang="nl-BE" sz="2000" dirty="0" smtClean="0">
                <a:latin typeface="Calibri"/>
                <a:cs typeface="Calibri"/>
              </a:rPr>
              <a:t>Enkele ‘innovaties’ in mijn onderzoeksloopbaan over armoede en andere vormen van sociale uitsluiting</a:t>
            </a:r>
          </a:p>
          <a:p>
            <a:pPr lvl="1"/>
            <a:r>
              <a:rPr lang="nl-BE" sz="1700" dirty="0" smtClean="0">
                <a:latin typeface="Calibri"/>
                <a:cs typeface="Calibri"/>
              </a:rPr>
              <a:t>Kwalitatief onderzoek</a:t>
            </a:r>
          </a:p>
          <a:p>
            <a:pPr lvl="1"/>
            <a:r>
              <a:rPr lang="nl-BE" sz="1700" dirty="0" smtClean="0">
                <a:latin typeface="Calibri"/>
                <a:cs typeface="Calibri"/>
              </a:rPr>
              <a:t>Netwerkparadigma</a:t>
            </a:r>
          </a:p>
          <a:p>
            <a:pPr lvl="1"/>
            <a:r>
              <a:rPr lang="nl-BE" sz="1700" dirty="0" smtClean="0">
                <a:latin typeface="Calibri"/>
                <a:cs typeface="Calibri"/>
              </a:rPr>
              <a:t>De ruimtelijke dimensie</a:t>
            </a:r>
          </a:p>
          <a:p>
            <a:pPr lvl="1"/>
            <a:r>
              <a:rPr lang="nl-BE" sz="1700" dirty="0" smtClean="0">
                <a:latin typeface="Calibri"/>
                <a:cs typeface="Calibri"/>
              </a:rPr>
              <a:t>De dynamische dimensie van armoede (levensloop)</a:t>
            </a:r>
          </a:p>
          <a:p>
            <a:pPr lvl="1"/>
            <a:r>
              <a:rPr lang="nl-BE" sz="1700" dirty="0" smtClean="0">
                <a:latin typeface="Calibri"/>
                <a:cs typeface="Calibri"/>
              </a:rPr>
              <a:t>De verankering van ervaringen van armoede in de geest van de mensen</a:t>
            </a:r>
          </a:p>
          <a:p>
            <a:pPr lvl="1"/>
            <a:endParaRPr lang="nl-BE" sz="1700" dirty="0" smtClean="0">
              <a:latin typeface="Calibri"/>
              <a:cs typeface="Calibri"/>
            </a:endParaRPr>
          </a:p>
          <a:p>
            <a:pPr lvl="1"/>
            <a:endParaRPr lang="en-GB" sz="1700" dirty="0" smtClean="0">
              <a:latin typeface="Calibri"/>
              <a:cs typeface="Calibri"/>
            </a:endParaRPr>
          </a:p>
          <a:p>
            <a:pPr lvl="1"/>
            <a:endParaRPr lang="en-GB" sz="1700" dirty="0">
              <a:latin typeface="Calibri"/>
              <a:cs typeface="Calibri"/>
            </a:endParaRPr>
          </a:p>
        </p:txBody>
      </p:sp>
    </p:spTree>
    <p:extLst>
      <p:ext uri="{BB962C8B-B14F-4D97-AF65-F5344CB8AC3E}">
        <p14:creationId xmlns:p14="http://schemas.microsoft.com/office/powerpoint/2010/main" val="4136518185"/>
      </p:ext>
    </p:extLst>
  </p:cSld>
  <p:clrMapOvr>
    <a:masterClrMapping/>
  </p:clrMapOvr>
</p:sld>
</file>

<file path=ppt/theme/theme1.xml><?xml version="1.0" encoding="utf-8"?>
<a:theme xmlns:a="http://schemas.openxmlformats.org/drawingml/2006/main" name="Reference budgets">
  <a:themeElements>
    <a:clrScheme name="">
      <a:dk1>
        <a:srgbClr val="000000"/>
      </a:dk1>
      <a:lt1>
        <a:srgbClr val="FFFFFF"/>
      </a:lt1>
      <a:dk2>
        <a:srgbClr val="003D62"/>
      </a:dk2>
      <a:lt2>
        <a:srgbClr val="DDDDDD"/>
      </a:lt2>
      <a:accent1>
        <a:srgbClr val="B6C4D8"/>
      </a:accent1>
      <a:accent2>
        <a:srgbClr val="003D62"/>
      </a:accent2>
      <a:accent3>
        <a:srgbClr val="FFFFFF"/>
      </a:accent3>
      <a:accent4>
        <a:srgbClr val="000000"/>
      </a:accent4>
      <a:accent5>
        <a:srgbClr val="D7DEE9"/>
      </a:accent5>
      <a:accent6>
        <a:srgbClr val="003658"/>
      </a:accent6>
      <a:hlink>
        <a:srgbClr val="7E002F"/>
      </a:hlink>
      <a:folHlink>
        <a:srgbClr val="D9BDBD"/>
      </a:folHlink>
    </a:clrScheme>
    <a:fontScheme name="Office The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25000">
            <a:ln>
              <a:noFill/>
            </a:ln>
            <a:solidFill>
              <a:schemeClr val="tx1"/>
            </a:solidFill>
            <a:effectLst/>
            <a:latin typeface="Times New Roman"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Office Theme 8">
        <a:dk1>
          <a:srgbClr val="003D62"/>
        </a:dk1>
        <a:lt1>
          <a:srgbClr val="FFFFFF"/>
        </a:lt1>
        <a:dk2>
          <a:srgbClr val="003D62"/>
        </a:dk2>
        <a:lt2>
          <a:srgbClr val="DDDDDD"/>
        </a:lt2>
        <a:accent1>
          <a:srgbClr val="B6C4D8"/>
        </a:accent1>
        <a:accent2>
          <a:srgbClr val="003D62"/>
        </a:accent2>
        <a:accent3>
          <a:srgbClr val="FFFFFF"/>
        </a:accent3>
        <a:accent4>
          <a:srgbClr val="003353"/>
        </a:accent4>
        <a:accent5>
          <a:srgbClr val="D7DEE9"/>
        </a:accent5>
        <a:accent6>
          <a:srgbClr val="003658"/>
        </a:accent6>
        <a:hlink>
          <a:srgbClr val="7E002F"/>
        </a:hlink>
        <a:folHlink>
          <a:srgbClr val="D9BDBD"/>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Reference budgets.potx</Template>
  <TotalTime>551</TotalTime>
  <Words>1083</Words>
  <Application>Microsoft Office PowerPoint</Application>
  <PresentationFormat>Diavoorstelling (4:3)</PresentationFormat>
  <Paragraphs>93</Paragraphs>
  <Slides>12</Slides>
  <Notes>0</Notes>
  <HiddenSlides>0</HiddenSlides>
  <MMClips>0</MMClips>
  <ScaleCrop>false</ScaleCrop>
  <HeadingPairs>
    <vt:vector size="4" baseType="variant">
      <vt:variant>
        <vt:lpstr>Thema</vt:lpstr>
      </vt:variant>
      <vt:variant>
        <vt:i4>1</vt:i4>
      </vt:variant>
      <vt:variant>
        <vt:lpstr>Diatitels</vt:lpstr>
      </vt:variant>
      <vt:variant>
        <vt:i4>12</vt:i4>
      </vt:variant>
    </vt:vector>
  </HeadingPairs>
  <TitlesOfParts>
    <vt:vector size="13" baseType="lpstr">
      <vt:lpstr>Reference budgets</vt:lpstr>
      <vt:lpstr>ARMOEDE EN WETENSCHAP EWI-FOCUS 5 december 2011</vt:lpstr>
      <vt:lpstr>Enige bekommernissen?</vt:lpstr>
      <vt:lpstr>Wat weten we? Kwantitatief onderzoek</vt:lpstr>
      <vt:lpstr>Wat weten we? Kwalitatief onderzoek</vt:lpstr>
      <vt:lpstr>Arbeidsmarkt</vt:lpstr>
      <vt:lpstr>Sociale mobiliteit</vt:lpstr>
      <vt:lpstr>Gezondheid &amp; gezondheidszorg</vt:lpstr>
      <vt:lpstr>Milieuvervuiling</vt:lpstr>
      <vt:lpstr>Onderwijs</vt:lpstr>
      <vt:lpstr>Levensloop</vt:lpstr>
      <vt:lpstr>Beleid en onderzoek</vt:lpstr>
      <vt:lpstr>Sociale innovatie</vt:lpstr>
    </vt:vector>
  </TitlesOfParts>
  <Company>universiteit antwerpen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REFERENCE BUDGETS</dc:title>
  <dc:creator>jan vranken</dc:creator>
  <cp:lastModifiedBy>Michiels, Wouter</cp:lastModifiedBy>
  <cp:revision>74</cp:revision>
  <dcterms:created xsi:type="dcterms:W3CDTF">2010-11-26T13:29:05Z</dcterms:created>
  <dcterms:modified xsi:type="dcterms:W3CDTF">2011-12-05T12:09:20Z</dcterms:modified>
</cp:coreProperties>
</file>