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4" r:id="rId4"/>
    <p:sldId id="262" r:id="rId5"/>
    <p:sldId id="267" r:id="rId6"/>
    <p:sldId id="268" r:id="rId7"/>
    <p:sldId id="263" r:id="rId8"/>
    <p:sldId id="265" r:id="rId9"/>
    <p:sldId id="266" r:id="rId10"/>
    <p:sldId id="261" r:id="rId1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Times New Roman" pitchFamily="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808080"/>
    <a:srgbClr val="000000"/>
    <a:srgbClr val="141E64"/>
    <a:srgbClr val="DDDDDD"/>
    <a:srgbClr val="25256F"/>
    <a:srgbClr val="7E002F"/>
    <a:srgbClr val="003D6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 autoAdjust="0"/>
    <p:restoredTop sz="96978" autoAdjust="0"/>
  </p:normalViewPr>
  <p:slideViewPr>
    <p:cSldViewPr>
      <p:cViewPr varScale="1">
        <p:scale>
          <a:sx n="89" d="100"/>
          <a:sy n="89" d="100"/>
        </p:scale>
        <p:origin x="-8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C2737-F294-47B4-9287-FB1C24F5E067}" type="datetimeFigureOut">
              <a:rPr lang="nl-BE" smtClean="0"/>
              <a:pPr/>
              <a:t>18/06/2012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1C1C1-55AE-4CE8-BC3E-588A91A9BA07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7DFBB693-2AB8-452E-AFDE-D9EB2C45C212}" type="slidenum">
              <a:rPr lang="en-US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CEB070-9192-45AD-8465-4CC242577384}" type="slidenum">
              <a:rPr lang="en-US"/>
              <a:pPr/>
              <a:t>0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1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2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3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4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5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6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8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BF457-4A4E-469E-A660-95BC528A0FB9}" type="slidenum">
              <a:rPr lang="en-US"/>
              <a:pPr/>
              <a:t>9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3413" y="1458913"/>
            <a:ext cx="7870825" cy="1524000"/>
          </a:xfrm>
        </p:spPr>
        <p:txBody>
          <a:bodyPr anchor="b"/>
          <a:lstStyle>
            <a:lvl1pPr algn="l">
              <a:defRPr sz="45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33413" y="3173413"/>
            <a:ext cx="7870825" cy="1270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7E002F"/>
                </a:solidFill>
              </a:defRPr>
            </a:lvl1pPr>
          </a:lstStyle>
          <a:p>
            <a:r>
              <a:rPr lang="nl-NL" smtClean="0"/>
              <a:t>Klik om het opmaakprofiel van de modelondertitel te bewerken</a:t>
            </a:r>
            <a:endParaRPr lang="en-US"/>
          </a:p>
        </p:txBody>
      </p:sp>
      <p:pic>
        <p:nvPicPr>
          <p:cNvPr id="18490" name="Picture 58" descr="logo_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13" y="506413"/>
            <a:ext cx="793750" cy="635000"/>
          </a:xfrm>
          <a:prstGeom prst="rect">
            <a:avLst/>
          </a:prstGeom>
          <a:noFill/>
        </p:spPr>
      </p:pic>
      <p:pic>
        <p:nvPicPr>
          <p:cNvPr id="18491" name="Picture 59" descr="gol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5" y="6286500"/>
            <a:ext cx="8315325" cy="571500"/>
          </a:xfrm>
          <a:prstGeom prst="rect">
            <a:avLst/>
          </a:prstGeom>
          <a:noFill/>
        </p:spPr>
      </p:pic>
      <p:pic>
        <p:nvPicPr>
          <p:cNvPr id="18492" name="Picture 60" descr="logo_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413" y="6219825"/>
            <a:ext cx="2851150" cy="33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3413" y="2411413"/>
            <a:ext cx="3859212" cy="355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5025" y="2411413"/>
            <a:ext cx="3859213" cy="355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37325" y="1395413"/>
            <a:ext cx="1966913" cy="457041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33413" y="1395413"/>
            <a:ext cx="5751512" cy="457041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413" y="1395413"/>
            <a:ext cx="7870825" cy="635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633413" y="2411413"/>
            <a:ext cx="7870825" cy="3554412"/>
          </a:xfrm>
        </p:spPr>
        <p:txBody>
          <a:bodyPr/>
          <a:lstStyle/>
          <a:p>
            <a:r>
              <a:rPr lang="nl-NL" smtClean="0"/>
              <a:t>Klik op het pictogram als u een grafiek wilt toevoegen</a:t>
            </a:r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Picture 77" descr="gol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6613" y="6286500"/>
            <a:ext cx="8315325" cy="5715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3413" y="1395413"/>
            <a:ext cx="78708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en-US" smtClean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3413" y="2411413"/>
            <a:ext cx="7870825" cy="355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smtClean="0"/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9950450" y="648335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99" name="Text Box 75"/>
          <p:cNvSpPr txBox="1">
            <a:spLocks noChangeArrowheads="1"/>
          </p:cNvSpPr>
          <p:nvPr/>
        </p:nvSpPr>
        <p:spPr bwMode="auto">
          <a:xfrm>
            <a:off x="7616825" y="6372225"/>
            <a:ext cx="889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>
              <a:spcBef>
                <a:spcPct val="50000"/>
              </a:spcBef>
            </a:pPr>
            <a:fld id="{7B9BBC24-3F49-435B-BE9C-08E60C0D64CC}" type="slidenum">
              <a:rPr lang="en-US">
                <a:solidFill>
                  <a:schemeClr val="bg1"/>
                </a:solidFill>
                <a:latin typeface="Verdana" pitchFamily="1" charset="0"/>
              </a:rPr>
              <a:pPr algn="r">
                <a:spcBef>
                  <a:spcPct val="50000"/>
                </a:spcBef>
              </a:pPr>
              <a:t>‹nr.›</a:t>
            </a:fld>
            <a:endParaRPr lang="en-US"/>
          </a:p>
        </p:txBody>
      </p:sp>
      <p:pic>
        <p:nvPicPr>
          <p:cNvPr id="1100" name="Picture 76" descr="logo_u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0238" y="506413"/>
            <a:ext cx="793750" cy="635000"/>
          </a:xfrm>
          <a:prstGeom prst="rect">
            <a:avLst/>
          </a:prstGeom>
          <a:noFill/>
        </p:spPr>
      </p:pic>
      <p:pic>
        <p:nvPicPr>
          <p:cNvPr id="1102" name="Picture 78" descr="logo_ua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0238" y="6219825"/>
            <a:ext cx="2851150" cy="3302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500">
          <a:solidFill>
            <a:srgbClr val="003D62"/>
          </a:solidFill>
          <a:latin typeface="Verdana" pitchFamily="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500">
          <a:solidFill>
            <a:srgbClr val="003D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rgbClr val="003D6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3D6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1600">
          <a:solidFill>
            <a:srgbClr val="003D6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003D62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image" Target="../media/image8.emf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emf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19" Type="http://schemas.openxmlformats.org/officeDocument/2006/relationships/image" Target="../media/image25.gif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im.huyge@ua.ac.b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4.jpeg"/><Relationship Id="rId4" Type="http://schemas.openxmlformats.org/officeDocument/2006/relationships/hyperlink" Target="http://www.ua.ac.be/A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Antwerpse</a:t>
            </a:r>
            <a:r>
              <a:rPr lang="en-US" dirty="0" smtClean="0"/>
              <a:t> </a:t>
            </a:r>
            <a:r>
              <a:rPr lang="en-US" dirty="0" err="1" smtClean="0"/>
              <a:t>Doctoraatsschool</a:t>
            </a:r>
            <a:r>
              <a:rPr lang="en-US" dirty="0" smtClean="0"/>
              <a:t> (ADS)</a:t>
            </a:r>
            <a:endParaRPr lang="en-US" dirty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Doctoreren</a:t>
            </a:r>
            <a:r>
              <a:rPr lang="en-US" dirty="0" smtClean="0"/>
              <a:t> doe je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alleen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Afbeelding 3" descr="NB_doctoralschool (2)_Pagina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596" y="4005064"/>
            <a:ext cx="6165068" cy="18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524015"/>
            <a:ext cx="7870825" cy="635000"/>
          </a:xfrm>
        </p:spPr>
        <p:txBody>
          <a:bodyPr/>
          <a:lstStyle/>
          <a:p>
            <a:r>
              <a:rPr lang="en-US" dirty="0" err="1" smtClean="0"/>
              <a:t>Wat</a:t>
            </a:r>
            <a:r>
              <a:rPr lang="en-US" dirty="0" smtClean="0"/>
              <a:t> is de ADS? </a:t>
            </a:r>
            <a:endParaRPr lang="en-US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060848"/>
            <a:ext cx="7870825" cy="3554412"/>
          </a:xfrm>
        </p:spPr>
        <p:txBody>
          <a:bodyPr/>
          <a:lstStyle/>
          <a:p>
            <a:r>
              <a:rPr lang="en-US" dirty="0" err="1" smtClean="0"/>
              <a:t>Ondersteuning</a:t>
            </a:r>
            <a:r>
              <a:rPr lang="en-US" dirty="0" smtClean="0"/>
              <a:t> van </a:t>
            </a:r>
            <a:r>
              <a:rPr lang="en-US" dirty="0" err="1" smtClean="0"/>
              <a:t>doctorandi</a:t>
            </a:r>
            <a:r>
              <a:rPr lang="en-US" dirty="0" smtClean="0"/>
              <a:t> en </a:t>
            </a:r>
            <a:r>
              <a:rPr lang="en-US" dirty="0" err="1" smtClean="0"/>
              <a:t>promotoren</a:t>
            </a:r>
            <a:endParaRPr lang="en-US" dirty="0" smtClean="0"/>
          </a:p>
          <a:p>
            <a:r>
              <a:rPr lang="en-US" dirty="0" err="1" smtClean="0"/>
              <a:t>Verplichte</a:t>
            </a:r>
            <a:r>
              <a:rPr lang="en-US" dirty="0" smtClean="0"/>
              <a:t> (!) </a:t>
            </a:r>
            <a:r>
              <a:rPr lang="en-US" dirty="0" err="1" smtClean="0"/>
              <a:t>doctoraatsopleiding</a:t>
            </a:r>
            <a:endParaRPr lang="en-US" dirty="0" smtClean="0"/>
          </a:p>
          <a:p>
            <a:r>
              <a:rPr lang="en-US" dirty="0" err="1" smtClean="0"/>
              <a:t>Nieuw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Competentieprofiel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doctorandi</a:t>
            </a:r>
            <a:endParaRPr lang="en-US" dirty="0" smtClean="0"/>
          </a:p>
          <a:p>
            <a:pPr lvl="1"/>
            <a:r>
              <a:rPr lang="en-US" dirty="0" smtClean="0"/>
              <a:t>ADS </a:t>
            </a:r>
            <a:r>
              <a:rPr lang="en-US" dirty="0" err="1" smtClean="0"/>
              <a:t>Adviesraad</a:t>
            </a:r>
            <a:endParaRPr lang="en-US" dirty="0" smtClean="0"/>
          </a:p>
          <a:p>
            <a:pPr lvl="1"/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academische</a:t>
            </a:r>
            <a:r>
              <a:rPr lang="en-US" dirty="0" smtClean="0"/>
              <a:t> </a:t>
            </a:r>
            <a:r>
              <a:rPr lang="en-US" dirty="0" err="1" smtClean="0"/>
              <a:t>carrière</a:t>
            </a:r>
            <a:r>
              <a:rPr lang="en-US" dirty="0" smtClean="0"/>
              <a:t>: </a:t>
            </a:r>
            <a:r>
              <a:rPr lang="en-US" dirty="0" err="1" smtClean="0"/>
              <a:t>iets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jou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98188"/>
            <a:ext cx="7870825" cy="635000"/>
          </a:xfrm>
        </p:spPr>
        <p:txBody>
          <a:bodyPr/>
          <a:lstStyle/>
          <a:p>
            <a:r>
              <a:rPr lang="en-US" dirty="0" err="1" smtClean="0"/>
              <a:t>Bezorgdheid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Wat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het doctoraat?</a:t>
            </a:r>
            <a:endParaRPr lang="en-US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2052" y="1854718"/>
            <a:ext cx="7870825" cy="3554412"/>
          </a:xfrm>
        </p:spPr>
        <p:txBody>
          <a:bodyPr/>
          <a:lstStyle/>
          <a:p>
            <a:r>
              <a:rPr lang="en-US" dirty="0" err="1" smtClean="0"/>
              <a:t>Verwachtingen</a:t>
            </a:r>
            <a:r>
              <a:rPr lang="en-US" dirty="0" smtClean="0"/>
              <a:t> </a:t>
            </a:r>
            <a:r>
              <a:rPr lang="en-US" dirty="0" err="1" smtClean="0"/>
              <a:t>doctorandi</a:t>
            </a:r>
            <a:r>
              <a:rPr lang="en-US" dirty="0" smtClean="0"/>
              <a:t> (en </a:t>
            </a:r>
            <a:r>
              <a:rPr lang="en-US" dirty="0" err="1" smtClean="0"/>
              <a:t>promotoren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Realiteit</a:t>
            </a:r>
            <a:r>
              <a:rPr lang="en-US" dirty="0" smtClean="0"/>
              <a:t>: </a:t>
            </a:r>
          </a:p>
          <a:p>
            <a:pPr lvl="1"/>
            <a:r>
              <a:rPr lang="en-US" sz="2000" dirty="0" err="1" smtClean="0"/>
              <a:t>Slechts</a:t>
            </a:r>
            <a:r>
              <a:rPr lang="en-US" sz="2000" dirty="0" smtClean="0"/>
              <a:t> 20% </a:t>
            </a:r>
            <a:r>
              <a:rPr lang="en-US" sz="2000" dirty="0" err="1" smtClean="0"/>
              <a:t>doctoraathouders</a:t>
            </a:r>
            <a:r>
              <a:rPr lang="en-US" sz="2000" dirty="0" smtClean="0"/>
              <a:t> </a:t>
            </a:r>
            <a:r>
              <a:rPr lang="en-US" sz="2000" dirty="0" err="1" smtClean="0"/>
              <a:t>blijft</a:t>
            </a:r>
            <a:r>
              <a:rPr lang="en-US" sz="2000" dirty="0" smtClean="0"/>
              <a:t> in </a:t>
            </a:r>
            <a:r>
              <a:rPr lang="en-US" sz="2000" dirty="0" err="1" smtClean="0"/>
              <a:t>academische</a:t>
            </a:r>
            <a:r>
              <a:rPr lang="en-US" sz="2000" dirty="0" smtClean="0"/>
              <a:t> sector</a:t>
            </a:r>
          </a:p>
          <a:p>
            <a:pPr lvl="1"/>
            <a:r>
              <a:rPr lang="en-US" sz="2000" dirty="0" smtClean="0"/>
              <a:t>80%: </a:t>
            </a:r>
            <a:r>
              <a:rPr lang="en-US" sz="2000" dirty="0" err="1" smtClean="0"/>
              <a:t>industrie</a:t>
            </a:r>
            <a:r>
              <a:rPr lang="en-US" sz="2000" dirty="0" smtClean="0"/>
              <a:t>, </a:t>
            </a:r>
            <a:r>
              <a:rPr lang="en-US" sz="2000" dirty="0" err="1" smtClean="0"/>
              <a:t>kenniswerker</a:t>
            </a:r>
            <a:r>
              <a:rPr lang="en-US" sz="2000" dirty="0" smtClean="0"/>
              <a:t>, </a:t>
            </a:r>
            <a:r>
              <a:rPr lang="en-US" sz="2000" dirty="0" err="1" smtClean="0"/>
              <a:t>ondernemer</a:t>
            </a:r>
            <a:r>
              <a:rPr lang="en-US" sz="2000" dirty="0" smtClean="0"/>
              <a:t>, …</a:t>
            </a:r>
          </a:p>
          <a:p>
            <a:r>
              <a:rPr lang="en-US" dirty="0" err="1" smtClean="0"/>
              <a:t>Verantwoordelijkheid</a:t>
            </a:r>
            <a:r>
              <a:rPr lang="en-US" dirty="0" smtClean="0"/>
              <a:t> UA: </a:t>
            </a:r>
            <a:r>
              <a:rPr lang="en-US" dirty="0" err="1" smtClean="0"/>
              <a:t>doctorandi</a:t>
            </a:r>
            <a:r>
              <a:rPr lang="en-US" dirty="0" smtClean="0"/>
              <a:t> </a:t>
            </a:r>
            <a:r>
              <a:rPr lang="en-US" dirty="0" err="1" smtClean="0"/>
              <a:t>bewust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 en </a:t>
            </a:r>
            <a:r>
              <a:rPr lang="en-US" dirty="0" err="1" smtClean="0"/>
              <a:t>voorbereiden</a:t>
            </a:r>
            <a:r>
              <a:rPr lang="en-US" dirty="0" smtClean="0"/>
              <a:t> op </a:t>
            </a:r>
            <a:r>
              <a:rPr lang="en-US" dirty="0" err="1" smtClean="0"/>
              <a:t>verdere</a:t>
            </a:r>
            <a:r>
              <a:rPr lang="en-US" dirty="0" smtClean="0"/>
              <a:t> </a:t>
            </a:r>
            <a:r>
              <a:rPr lang="en-US" dirty="0" err="1" smtClean="0"/>
              <a:t>carrière</a:t>
            </a:r>
            <a:r>
              <a:rPr lang="en-US" dirty="0" smtClean="0"/>
              <a:t>:</a:t>
            </a:r>
          </a:p>
          <a:p>
            <a:pPr lvl="1"/>
            <a:r>
              <a:rPr lang="en-US" sz="2000" dirty="0" err="1" smtClean="0"/>
              <a:t>Competentieprofiel</a:t>
            </a:r>
            <a:endParaRPr lang="en-US" sz="2000" dirty="0" smtClean="0"/>
          </a:p>
          <a:p>
            <a:pPr lvl="1"/>
            <a:r>
              <a:rPr lang="en-US" sz="2000" dirty="0" err="1" smtClean="0"/>
              <a:t>Oprichting</a:t>
            </a:r>
            <a:r>
              <a:rPr lang="en-US" sz="2000" dirty="0" smtClean="0"/>
              <a:t> ADS </a:t>
            </a:r>
            <a:r>
              <a:rPr lang="en-US" sz="2000" dirty="0" err="1" smtClean="0"/>
              <a:t>Adviesraad</a:t>
            </a:r>
            <a:endParaRPr lang="en-US" sz="2000" dirty="0" smtClean="0"/>
          </a:p>
          <a:p>
            <a:pPr lvl="1"/>
            <a:r>
              <a:rPr lang="en-US" sz="2000" dirty="0" err="1" smtClean="0"/>
              <a:t>Een</a:t>
            </a:r>
            <a:r>
              <a:rPr lang="en-US" sz="2000" dirty="0" smtClean="0"/>
              <a:t> </a:t>
            </a:r>
            <a:r>
              <a:rPr lang="en-US" sz="2000" dirty="0" err="1" smtClean="0"/>
              <a:t>academische</a:t>
            </a:r>
            <a:r>
              <a:rPr lang="en-US" sz="2000" dirty="0" smtClean="0"/>
              <a:t> </a:t>
            </a:r>
            <a:r>
              <a:rPr lang="en-US" sz="2000" dirty="0" err="1" smtClean="0"/>
              <a:t>carrière</a:t>
            </a:r>
            <a:r>
              <a:rPr lang="en-US" sz="2000" dirty="0" smtClean="0"/>
              <a:t>: </a:t>
            </a:r>
            <a:r>
              <a:rPr lang="en-US" sz="2000" dirty="0" err="1" smtClean="0"/>
              <a:t>iets</a:t>
            </a:r>
            <a:r>
              <a:rPr lang="en-US" sz="2000" dirty="0" smtClean="0"/>
              <a:t> </a:t>
            </a:r>
            <a:r>
              <a:rPr lang="en-US" sz="2000" dirty="0" err="1" smtClean="0"/>
              <a:t>voor</a:t>
            </a:r>
            <a:r>
              <a:rPr lang="en-US" sz="2000" dirty="0" smtClean="0"/>
              <a:t> </a:t>
            </a:r>
            <a:r>
              <a:rPr lang="en-US" sz="2000" dirty="0" err="1" smtClean="0"/>
              <a:t>jou</a:t>
            </a:r>
            <a:r>
              <a:rPr lang="en-US" sz="2000" dirty="0" smtClean="0"/>
              <a:t>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502499"/>
            <a:ext cx="7870825" cy="635000"/>
          </a:xfrm>
        </p:spPr>
        <p:txBody>
          <a:bodyPr/>
          <a:lstStyle/>
          <a:p>
            <a:r>
              <a:rPr lang="en-US" dirty="0" err="1" smtClean="0"/>
              <a:t>Vernieuwing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1.Competentieprofiel </a:t>
            </a:r>
            <a:endParaRPr lang="en-US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916832"/>
            <a:ext cx="7870825" cy="3554412"/>
          </a:xfrm>
        </p:spPr>
        <p:txBody>
          <a:bodyPr/>
          <a:lstStyle/>
          <a:p>
            <a:r>
              <a:rPr lang="en-US" sz="2200" dirty="0" smtClean="0"/>
              <a:t>= </a:t>
            </a:r>
            <a:r>
              <a:rPr lang="en-US" sz="2200" dirty="0" err="1" smtClean="0"/>
              <a:t>Profiel</a:t>
            </a:r>
            <a:r>
              <a:rPr lang="en-US" sz="2200" dirty="0" smtClean="0"/>
              <a:t> met </a:t>
            </a:r>
            <a:r>
              <a:rPr lang="en-US" sz="2200" dirty="0" err="1" smtClean="0"/>
              <a:t>kennis</a:t>
            </a:r>
            <a:r>
              <a:rPr lang="en-US" sz="2200" dirty="0" smtClean="0"/>
              <a:t>, skills en attitudes die </a:t>
            </a:r>
            <a:r>
              <a:rPr lang="en-US" sz="2200" dirty="0" err="1" smtClean="0"/>
              <a:t>een</a:t>
            </a:r>
            <a:r>
              <a:rPr lang="en-US" sz="2200" dirty="0" smtClean="0"/>
              <a:t> </a:t>
            </a:r>
            <a:r>
              <a:rPr lang="en-US" sz="2200" dirty="0" err="1" smtClean="0"/>
              <a:t>doctorandus</a:t>
            </a:r>
            <a:r>
              <a:rPr lang="en-US" sz="2200" dirty="0" smtClean="0"/>
              <a:t> </a:t>
            </a:r>
            <a:r>
              <a:rPr lang="en-US" sz="2200" dirty="0" err="1" smtClean="0"/>
              <a:t>tijdens</a:t>
            </a:r>
            <a:r>
              <a:rPr lang="en-US" sz="2200" dirty="0" smtClean="0"/>
              <a:t> </a:t>
            </a:r>
            <a:r>
              <a:rPr lang="en-US" sz="2200" dirty="0" err="1" smtClean="0"/>
              <a:t>zijn</a:t>
            </a:r>
            <a:r>
              <a:rPr lang="en-US" sz="2200" dirty="0" smtClean="0"/>
              <a:t> </a:t>
            </a:r>
            <a:r>
              <a:rPr lang="en-US" sz="2200" dirty="0" err="1" smtClean="0"/>
              <a:t>traject</a:t>
            </a:r>
            <a:r>
              <a:rPr lang="en-US" sz="2200" dirty="0" smtClean="0"/>
              <a:t> </a:t>
            </a:r>
            <a:r>
              <a:rPr lang="en-US" sz="2200" dirty="0" err="1" smtClean="0"/>
              <a:t>moet</a:t>
            </a:r>
            <a:r>
              <a:rPr lang="en-US" sz="2200" dirty="0" smtClean="0"/>
              <a:t> </a:t>
            </a:r>
            <a:r>
              <a:rPr lang="en-US" sz="2200" dirty="0" err="1" smtClean="0"/>
              <a:t>aanscherpen</a:t>
            </a:r>
            <a:endParaRPr lang="en-US" sz="2200" dirty="0" smtClean="0"/>
          </a:p>
          <a:p>
            <a:r>
              <a:rPr lang="en-US" sz="2200" dirty="0" err="1" smtClean="0"/>
              <a:t>Doelstelling</a:t>
            </a:r>
            <a:r>
              <a:rPr lang="en-US" sz="2200" dirty="0" smtClean="0"/>
              <a:t>:</a:t>
            </a:r>
          </a:p>
          <a:p>
            <a:pPr lvl="1"/>
            <a:r>
              <a:rPr lang="en-US" sz="2000" dirty="0" err="1" smtClean="0"/>
              <a:t>Tijdens</a:t>
            </a:r>
            <a:r>
              <a:rPr lang="en-US" sz="2000" dirty="0" smtClean="0"/>
              <a:t> </a:t>
            </a:r>
            <a:r>
              <a:rPr lang="en-US" sz="2000" dirty="0" err="1" smtClean="0"/>
              <a:t>doctoraatstraject</a:t>
            </a:r>
            <a:r>
              <a:rPr lang="en-US" sz="2000" dirty="0" smtClean="0"/>
              <a:t>: </a:t>
            </a:r>
            <a:r>
              <a:rPr lang="en-US" sz="2000" dirty="0" err="1" smtClean="0"/>
              <a:t>doctorandi</a:t>
            </a:r>
            <a:r>
              <a:rPr lang="en-US" sz="2000" dirty="0" smtClean="0"/>
              <a:t> </a:t>
            </a:r>
            <a:r>
              <a:rPr lang="en-US" sz="2000" dirty="0" err="1" smtClean="0"/>
              <a:t>sturen</a:t>
            </a:r>
            <a:endParaRPr lang="en-US" sz="2000" dirty="0" smtClean="0"/>
          </a:p>
          <a:p>
            <a:pPr lvl="1"/>
            <a:r>
              <a:rPr lang="en-US" sz="2000" dirty="0" err="1" smtClean="0"/>
              <a:t>Voorbereiden</a:t>
            </a:r>
            <a:r>
              <a:rPr lang="en-US" sz="2000" dirty="0" smtClean="0"/>
              <a:t> op </a:t>
            </a:r>
            <a:r>
              <a:rPr lang="en-US" sz="2000" dirty="0" err="1" smtClean="0"/>
              <a:t>verdere</a:t>
            </a:r>
            <a:r>
              <a:rPr lang="en-US" sz="2000" dirty="0" smtClean="0"/>
              <a:t> </a:t>
            </a:r>
            <a:r>
              <a:rPr lang="en-US" sz="2000" dirty="0" err="1" smtClean="0"/>
              <a:t>carrière</a:t>
            </a:r>
            <a:r>
              <a:rPr lang="en-US" sz="2000" dirty="0" smtClean="0"/>
              <a:t>, </a:t>
            </a:r>
            <a:r>
              <a:rPr lang="en-US" sz="2000" dirty="0" err="1" smtClean="0"/>
              <a:t>binnen</a:t>
            </a:r>
            <a:r>
              <a:rPr lang="en-US" sz="2000" dirty="0" smtClean="0"/>
              <a:t> of </a:t>
            </a:r>
            <a:r>
              <a:rPr lang="en-US" sz="2000" dirty="0" err="1" smtClean="0"/>
              <a:t>buiten</a:t>
            </a:r>
            <a:r>
              <a:rPr lang="en-US" sz="2000" dirty="0" smtClean="0"/>
              <a:t> de </a:t>
            </a:r>
            <a:r>
              <a:rPr lang="en-US" sz="2000" dirty="0" err="1" smtClean="0"/>
              <a:t>academische</a:t>
            </a:r>
            <a:r>
              <a:rPr lang="en-US" sz="2000" dirty="0" smtClean="0"/>
              <a:t> </a:t>
            </a:r>
            <a:r>
              <a:rPr lang="en-US" sz="2000" dirty="0" err="1" smtClean="0"/>
              <a:t>wereld</a:t>
            </a:r>
            <a:endParaRPr lang="en-US" sz="2000" dirty="0" smtClean="0"/>
          </a:p>
          <a:p>
            <a:r>
              <a:rPr lang="en-US" sz="2200" dirty="0" err="1" smtClean="0"/>
              <a:t>Jaarlijkse</a:t>
            </a:r>
            <a:r>
              <a:rPr lang="en-US" sz="2200" dirty="0" smtClean="0"/>
              <a:t> </a:t>
            </a:r>
            <a:r>
              <a:rPr lang="en-US" sz="2200" dirty="0" err="1" smtClean="0"/>
              <a:t>evaluatie</a:t>
            </a:r>
            <a:r>
              <a:rPr lang="en-US" sz="2200" dirty="0" smtClean="0"/>
              <a:t> en feedback</a:t>
            </a: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502499"/>
            <a:ext cx="7870825" cy="635000"/>
          </a:xfrm>
        </p:spPr>
        <p:txBody>
          <a:bodyPr/>
          <a:lstStyle/>
          <a:p>
            <a:r>
              <a:rPr lang="en-US" dirty="0" err="1" smtClean="0"/>
              <a:t>Vernieuwing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1.Competentieprofiel </a:t>
            </a:r>
            <a:endParaRPr lang="en-US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916832"/>
            <a:ext cx="7870825" cy="3554412"/>
          </a:xfrm>
        </p:spPr>
        <p:txBody>
          <a:bodyPr/>
          <a:lstStyle/>
          <a:p>
            <a:r>
              <a:rPr lang="en-US" dirty="0" smtClean="0"/>
              <a:t>= </a:t>
            </a:r>
            <a:r>
              <a:rPr lang="en-US" dirty="0" err="1" smtClean="0"/>
              <a:t>Profiel</a:t>
            </a:r>
            <a:r>
              <a:rPr lang="en-US" dirty="0" smtClean="0"/>
              <a:t> met </a:t>
            </a:r>
            <a:r>
              <a:rPr lang="en-US" dirty="0" err="1" smtClean="0"/>
              <a:t>kennis</a:t>
            </a:r>
            <a:r>
              <a:rPr lang="en-US" dirty="0" smtClean="0"/>
              <a:t>, skills en attitudes die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doctorandus</a:t>
            </a:r>
            <a:r>
              <a:rPr lang="en-US" dirty="0" smtClean="0"/>
              <a:t> </a:t>
            </a:r>
            <a:r>
              <a:rPr lang="en-US" dirty="0" err="1" smtClean="0"/>
              <a:t>tijdens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traject</a:t>
            </a:r>
            <a:r>
              <a:rPr lang="en-US" dirty="0" smtClean="0"/>
              <a:t>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aanscherpen</a:t>
            </a:r>
            <a:endParaRPr lang="en-US" dirty="0" smtClean="0"/>
          </a:p>
          <a:p>
            <a:r>
              <a:rPr lang="en-US" dirty="0" err="1" smtClean="0"/>
              <a:t>Doelstelling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Doctorandi</a:t>
            </a:r>
            <a:r>
              <a:rPr lang="en-US" dirty="0" smtClean="0"/>
              <a:t> </a:t>
            </a:r>
            <a:r>
              <a:rPr lang="en-US" dirty="0" err="1" smtClean="0"/>
              <a:t>sturen</a:t>
            </a:r>
            <a:r>
              <a:rPr lang="en-US" dirty="0" smtClean="0"/>
              <a:t>/</a:t>
            </a:r>
            <a:r>
              <a:rPr lang="en-US" dirty="0" err="1" smtClean="0"/>
              <a:t>structuur</a:t>
            </a:r>
            <a:r>
              <a:rPr lang="en-US" dirty="0" smtClean="0"/>
              <a:t> </a:t>
            </a:r>
            <a:r>
              <a:rPr lang="en-US" dirty="0" err="1" smtClean="0"/>
              <a:t>bieden</a:t>
            </a:r>
            <a:r>
              <a:rPr lang="en-US" dirty="0" smtClean="0"/>
              <a:t> </a:t>
            </a:r>
            <a:r>
              <a:rPr lang="en-US" dirty="0" err="1" smtClean="0"/>
              <a:t>tijdens</a:t>
            </a:r>
            <a:r>
              <a:rPr lang="en-US" dirty="0" smtClean="0"/>
              <a:t> </a:t>
            </a:r>
            <a:r>
              <a:rPr lang="en-US" dirty="0" err="1" smtClean="0"/>
              <a:t>doctoraatstraject</a:t>
            </a:r>
            <a:endParaRPr lang="en-US" dirty="0" smtClean="0"/>
          </a:p>
          <a:p>
            <a:pPr lvl="1"/>
            <a:r>
              <a:rPr lang="en-US" dirty="0" err="1" smtClean="0"/>
              <a:t>Voorbereiden</a:t>
            </a:r>
            <a:r>
              <a:rPr lang="en-US" dirty="0" smtClean="0"/>
              <a:t> op post-</a:t>
            </a:r>
            <a:r>
              <a:rPr lang="en-US" dirty="0" err="1" smtClean="0"/>
              <a:t>doctorale</a:t>
            </a:r>
            <a:r>
              <a:rPr lang="en-US" dirty="0" smtClean="0"/>
              <a:t> </a:t>
            </a:r>
            <a:r>
              <a:rPr lang="en-US" dirty="0" err="1" smtClean="0"/>
              <a:t>carrière</a:t>
            </a:r>
            <a:r>
              <a:rPr lang="en-US" dirty="0" smtClean="0"/>
              <a:t>, </a:t>
            </a:r>
            <a:r>
              <a:rPr lang="en-US" dirty="0" err="1" smtClean="0"/>
              <a:t>binnen</a:t>
            </a:r>
            <a:r>
              <a:rPr lang="en-US" dirty="0" smtClean="0"/>
              <a:t> of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academische</a:t>
            </a:r>
            <a:r>
              <a:rPr lang="en-US" dirty="0" smtClean="0"/>
              <a:t> </a:t>
            </a:r>
            <a:r>
              <a:rPr lang="en-US" dirty="0" err="1" smtClean="0"/>
              <a:t>wereld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80728" y="-315416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502499"/>
            <a:ext cx="7870825" cy="635000"/>
          </a:xfrm>
        </p:spPr>
        <p:txBody>
          <a:bodyPr/>
          <a:lstStyle/>
          <a:p>
            <a:r>
              <a:rPr lang="en-US" dirty="0" err="1" smtClean="0"/>
              <a:t>Vernieuwing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1.Competentieprofiel </a:t>
            </a:r>
            <a:endParaRPr lang="en-US" dirty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916832"/>
            <a:ext cx="7870825" cy="3554412"/>
          </a:xfrm>
        </p:spPr>
        <p:txBody>
          <a:bodyPr/>
          <a:lstStyle/>
          <a:p>
            <a:r>
              <a:rPr lang="en-US" dirty="0" smtClean="0"/>
              <a:t>= </a:t>
            </a:r>
            <a:r>
              <a:rPr lang="en-US" dirty="0" err="1" smtClean="0"/>
              <a:t>Profiel</a:t>
            </a:r>
            <a:r>
              <a:rPr lang="en-US" dirty="0" smtClean="0"/>
              <a:t> met </a:t>
            </a:r>
            <a:r>
              <a:rPr lang="en-US" dirty="0" err="1" smtClean="0"/>
              <a:t>kennis</a:t>
            </a:r>
            <a:r>
              <a:rPr lang="en-US" dirty="0" smtClean="0"/>
              <a:t>, skills en attitudes die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doctorandus</a:t>
            </a:r>
            <a:r>
              <a:rPr lang="en-US" dirty="0" smtClean="0"/>
              <a:t> </a:t>
            </a:r>
            <a:r>
              <a:rPr lang="en-US" dirty="0" err="1" smtClean="0"/>
              <a:t>tijdens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traject</a:t>
            </a:r>
            <a:r>
              <a:rPr lang="en-US" dirty="0" smtClean="0"/>
              <a:t> </a:t>
            </a:r>
            <a:r>
              <a:rPr lang="en-US" dirty="0" err="1" smtClean="0"/>
              <a:t>moet</a:t>
            </a:r>
            <a:r>
              <a:rPr lang="en-US" dirty="0" smtClean="0"/>
              <a:t> </a:t>
            </a:r>
            <a:r>
              <a:rPr lang="en-US" dirty="0" err="1" smtClean="0"/>
              <a:t>aanscherpen</a:t>
            </a:r>
            <a:endParaRPr lang="en-US" dirty="0" smtClean="0"/>
          </a:p>
          <a:p>
            <a:r>
              <a:rPr lang="en-US" dirty="0" err="1" smtClean="0"/>
              <a:t>Doelstelling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Doctorandi</a:t>
            </a:r>
            <a:r>
              <a:rPr lang="en-US" dirty="0" smtClean="0"/>
              <a:t> </a:t>
            </a:r>
            <a:r>
              <a:rPr lang="en-US" dirty="0" err="1" smtClean="0"/>
              <a:t>sturen</a:t>
            </a:r>
            <a:r>
              <a:rPr lang="en-US" dirty="0" smtClean="0"/>
              <a:t>/</a:t>
            </a:r>
            <a:r>
              <a:rPr lang="en-US" dirty="0" err="1" smtClean="0"/>
              <a:t>structuur</a:t>
            </a:r>
            <a:r>
              <a:rPr lang="en-US" dirty="0" smtClean="0"/>
              <a:t> </a:t>
            </a:r>
            <a:r>
              <a:rPr lang="en-US" dirty="0" err="1" smtClean="0"/>
              <a:t>bieden</a:t>
            </a:r>
            <a:r>
              <a:rPr lang="en-US" dirty="0" smtClean="0"/>
              <a:t> </a:t>
            </a:r>
            <a:r>
              <a:rPr lang="en-US" dirty="0" err="1" smtClean="0"/>
              <a:t>tijdens</a:t>
            </a:r>
            <a:r>
              <a:rPr lang="en-US" dirty="0" smtClean="0"/>
              <a:t> </a:t>
            </a:r>
            <a:r>
              <a:rPr lang="en-US" dirty="0" err="1" smtClean="0"/>
              <a:t>doctoraatstraject</a:t>
            </a:r>
            <a:endParaRPr lang="en-US" dirty="0" smtClean="0"/>
          </a:p>
          <a:p>
            <a:pPr lvl="1"/>
            <a:r>
              <a:rPr lang="en-US" dirty="0" err="1" smtClean="0"/>
              <a:t>Voorbereiden</a:t>
            </a:r>
            <a:r>
              <a:rPr lang="en-US" dirty="0" smtClean="0"/>
              <a:t> op post-</a:t>
            </a:r>
            <a:r>
              <a:rPr lang="en-US" dirty="0" err="1" smtClean="0"/>
              <a:t>doctorale</a:t>
            </a:r>
            <a:r>
              <a:rPr lang="en-US" dirty="0" smtClean="0"/>
              <a:t> </a:t>
            </a:r>
            <a:r>
              <a:rPr lang="en-US" dirty="0" err="1" smtClean="0"/>
              <a:t>carrière</a:t>
            </a:r>
            <a:r>
              <a:rPr lang="en-US" dirty="0" smtClean="0"/>
              <a:t>, </a:t>
            </a:r>
            <a:r>
              <a:rPr lang="en-US" dirty="0" err="1" smtClean="0"/>
              <a:t>binnen</a:t>
            </a:r>
            <a:r>
              <a:rPr lang="en-US" dirty="0" smtClean="0"/>
              <a:t> of </a:t>
            </a:r>
            <a:r>
              <a:rPr lang="en-US" dirty="0" err="1" smtClean="0"/>
              <a:t>buiten</a:t>
            </a:r>
            <a:r>
              <a:rPr lang="en-US" dirty="0" smtClean="0"/>
              <a:t> de </a:t>
            </a:r>
            <a:r>
              <a:rPr lang="en-US" dirty="0" err="1" smtClean="0"/>
              <a:t>academische</a:t>
            </a:r>
            <a:r>
              <a:rPr lang="en-US" dirty="0" smtClean="0"/>
              <a:t> </a:t>
            </a:r>
            <a:r>
              <a:rPr lang="en-US" dirty="0" err="1" smtClean="0"/>
              <a:t>wereld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8720" y="-1107504"/>
            <a:ext cx="13716000" cy="828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dviesraad 16 apr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1400"/>
            <a:ext cx="2987824" cy="1991883"/>
          </a:xfrm>
          <a:prstGeom prst="rect">
            <a:avLst/>
          </a:prstGeom>
        </p:spPr>
      </p:pic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489744"/>
            <a:ext cx="7870825" cy="635000"/>
          </a:xfrm>
        </p:spPr>
        <p:txBody>
          <a:bodyPr/>
          <a:lstStyle/>
          <a:p>
            <a:pPr lvl="1"/>
            <a:r>
              <a:rPr lang="en-US" dirty="0" err="1" smtClean="0"/>
              <a:t>Vernieuwing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2.ADS </a:t>
            </a:r>
            <a:r>
              <a:rPr lang="en-US" dirty="0" err="1" smtClean="0"/>
              <a:t>Adviesraad</a:t>
            </a:r>
            <a:endParaRPr lang="en-US" dirty="0" smtClean="0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772816"/>
            <a:ext cx="7870825" cy="3554412"/>
          </a:xfrm>
        </p:spPr>
        <p:txBody>
          <a:bodyPr/>
          <a:lstStyle/>
          <a:p>
            <a:endParaRPr lang="en-US" dirty="0" smtClean="0"/>
          </a:p>
          <a:p>
            <a:r>
              <a:rPr lang="en-US" sz="2200" dirty="0" smtClean="0"/>
              <a:t>Link ADS met het </a:t>
            </a:r>
            <a:r>
              <a:rPr lang="en-US" sz="2200" dirty="0" err="1" smtClean="0"/>
              <a:t>werkveld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nl-BE" dirty="0" smtClean="0"/>
              <a:t>Leden uit organisaties/bedrijven die doctores te werk stellen</a:t>
            </a:r>
          </a:p>
          <a:p>
            <a:r>
              <a:rPr lang="en-US" sz="2200" dirty="0" err="1" smtClean="0"/>
              <a:t>Niet-academische</a:t>
            </a:r>
            <a:r>
              <a:rPr lang="en-US" sz="2200" dirty="0" smtClean="0"/>
              <a:t> </a:t>
            </a:r>
            <a:r>
              <a:rPr lang="en-US" sz="2200" dirty="0" err="1" smtClean="0"/>
              <a:t>kijk</a:t>
            </a:r>
            <a:r>
              <a:rPr lang="en-US" sz="2200" dirty="0" smtClean="0"/>
              <a:t> op </a:t>
            </a:r>
            <a:r>
              <a:rPr lang="en-US" sz="2200" dirty="0" err="1" smtClean="0"/>
              <a:t>doctores</a:t>
            </a:r>
            <a:endParaRPr lang="en-US" sz="2200" dirty="0" smtClean="0"/>
          </a:p>
          <a:p>
            <a:r>
              <a:rPr lang="en-US" sz="2200" dirty="0" err="1" smtClean="0"/>
              <a:t>Noden</a:t>
            </a:r>
            <a:r>
              <a:rPr lang="en-US" sz="2200" dirty="0" smtClean="0"/>
              <a:t>      </a:t>
            </a:r>
            <a:r>
              <a:rPr lang="en-US" sz="2200" dirty="0" err="1" smtClean="0"/>
              <a:t>aanpassing</a:t>
            </a:r>
            <a:r>
              <a:rPr lang="en-US" sz="2200" dirty="0" smtClean="0"/>
              <a:t> ADS </a:t>
            </a:r>
            <a:r>
              <a:rPr lang="en-US" sz="2200" dirty="0" err="1" smtClean="0"/>
              <a:t>cursusaanbod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	</a:t>
            </a:r>
            <a:r>
              <a:rPr lang="en-US" sz="1800" dirty="0" err="1" smtClean="0"/>
              <a:t>Bijv</a:t>
            </a:r>
            <a:r>
              <a:rPr lang="en-US" sz="1800" dirty="0" smtClean="0"/>
              <a:t>. Innovation management &amp; entrepreneurship</a:t>
            </a:r>
          </a:p>
          <a:p>
            <a:r>
              <a:rPr lang="en-US" sz="2200" dirty="0" err="1" smtClean="0"/>
              <a:t>Toekomst</a:t>
            </a:r>
            <a:r>
              <a:rPr lang="en-US" sz="2200" dirty="0" smtClean="0"/>
              <a:t>: </a:t>
            </a:r>
            <a:r>
              <a:rPr lang="en-US" sz="2200" dirty="0" err="1" smtClean="0"/>
              <a:t>samenwerking</a:t>
            </a:r>
            <a:r>
              <a:rPr lang="en-US" sz="2200" dirty="0" smtClean="0"/>
              <a:t> </a:t>
            </a:r>
            <a:r>
              <a:rPr lang="en-US" sz="2200" dirty="0" err="1" smtClean="0"/>
              <a:t>o.a</a:t>
            </a:r>
            <a:r>
              <a:rPr lang="en-US" sz="2200" dirty="0" smtClean="0"/>
              <a:t>. </a:t>
            </a:r>
            <a:r>
              <a:rPr lang="en-US" sz="2200" dirty="0" err="1" smtClean="0"/>
              <a:t>beleidsadvies</a:t>
            </a:r>
            <a:r>
              <a:rPr lang="en-US" sz="2200" dirty="0" smtClean="0"/>
              <a:t> ADS, stages, …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hthoek 3"/>
          <p:cNvSpPr/>
          <p:nvPr/>
        </p:nvSpPr>
        <p:spPr>
          <a:xfrm>
            <a:off x="2483768" y="5589240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l-BE" dirty="0"/>
          </a:p>
        </p:txBody>
      </p:sp>
      <p:sp>
        <p:nvSpPr>
          <p:cNvPr id="8" name="PIJL-RECHTS 7"/>
          <p:cNvSpPr/>
          <p:nvPr/>
        </p:nvSpPr>
        <p:spPr bwMode="auto">
          <a:xfrm>
            <a:off x="1979712" y="3789040"/>
            <a:ext cx="360040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CTRAMAR_CMYK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73016"/>
            <a:ext cx="2137152" cy="407342"/>
          </a:xfrm>
          <a:prstGeom prst="rect">
            <a:avLst/>
          </a:prstGeom>
        </p:spPr>
      </p:pic>
      <p:pic>
        <p:nvPicPr>
          <p:cNvPr id="5" name="Tijdelijke aanduiding voor inhoud 4" descr="buck consultants international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372200" y="1340768"/>
            <a:ext cx="2214511" cy="734346"/>
          </a:xfrm>
        </p:spPr>
      </p:pic>
      <p:pic>
        <p:nvPicPr>
          <p:cNvPr id="6" name="Tijdelijke aanduiding voor inhoud 3" descr="Bozar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8024" y="5191100"/>
            <a:ext cx="1512168" cy="111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Afbeelding 6" descr="Capco Logo.ep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957936"/>
            <a:ext cx="1023011" cy="1023011"/>
          </a:xfrm>
          <a:prstGeom prst="rect">
            <a:avLst/>
          </a:prstGeom>
        </p:spPr>
      </p:pic>
      <p:pic>
        <p:nvPicPr>
          <p:cNvPr id="8" name="Afbeelding 7" descr="DELOITTE_HR_RGB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429000"/>
            <a:ext cx="2304256" cy="430770"/>
          </a:xfrm>
          <a:prstGeom prst="rect">
            <a:avLst/>
          </a:prstGeom>
        </p:spPr>
      </p:pic>
      <p:pic>
        <p:nvPicPr>
          <p:cNvPr id="9" name="Tijdelijke aanduiding voor inhoud 3" descr="flanders engineers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572000" y="2564904"/>
            <a:ext cx="1584177" cy="53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Afbeelding 9" descr="concertgebouw brugge (van website)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1560" y="1988840"/>
            <a:ext cx="2016224" cy="449399"/>
          </a:xfrm>
          <a:prstGeom prst="rect">
            <a:avLst/>
          </a:prstGeom>
        </p:spPr>
      </p:pic>
      <p:pic>
        <p:nvPicPr>
          <p:cNvPr id="11" name="Afbeelding 10" descr="ING.eps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92622"/>
            <a:ext cx="2016224" cy="500674"/>
          </a:xfrm>
          <a:prstGeom prst="rect">
            <a:avLst/>
          </a:prstGeom>
        </p:spPr>
      </p:pic>
      <p:pic>
        <p:nvPicPr>
          <p:cNvPr id="12" name="Afbeelding 11" descr="umicoreStrapline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004816"/>
            <a:ext cx="1944216" cy="1148719"/>
          </a:xfrm>
          <a:prstGeom prst="rect">
            <a:avLst/>
          </a:prstGeom>
        </p:spPr>
      </p:pic>
      <p:pic>
        <p:nvPicPr>
          <p:cNvPr id="13" name="Afbeelding 12" descr="UZA_HR_RGB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024" y="4619228"/>
            <a:ext cx="1080120" cy="602709"/>
          </a:xfrm>
          <a:prstGeom prst="rect">
            <a:avLst/>
          </a:prstGeom>
        </p:spPr>
      </p:pic>
      <p:pic>
        <p:nvPicPr>
          <p:cNvPr id="14" name="Tijdelijke aanduiding voor inhoud 3" descr="ideaconsult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3419872" y="3429000"/>
            <a:ext cx="885029" cy="66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Tijdelijke aanduiding voor inhoud 3" descr="Holcim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4355976" y="1268760"/>
            <a:ext cx="1782458" cy="80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Tijdelijke aanduiding voor inhoud 3" descr="vit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1475656" y="2564904"/>
            <a:ext cx="2742063" cy="85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Tijdelijke aanduiding voor inhoud 3" descr="kmda2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6948264" y="2348880"/>
            <a:ext cx="1728192" cy="6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Afbeelding 17" descr="procter and gamble 003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771800" y="1484784"/>
            <a:ext cx="1076848" cy="504056"/>
          </a:xfrm>
          <a:prstGeom prst="rect">
            <a:avLst/>
          </a:prstGeom>
        </p:spPr>
      </p:pic>
      <p:pic>
        <p:nvPicPr>
          <p:cNvPr id="19" name="Tijdelijke aanduiding voor inhoud 3" descr="selor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2737892" y="5690716"/>
            <a:ext cx="1728192" cy="45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Tijdelijke aanduiding voor inhoud 3" descr="sonic healthcare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 bwMode="auto">
          <a:xfrm>
            <a:off x="4716016" y="4077072"/>
            <a:ext cx="1932669" cy="42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Tijdelijke aanduiding voor inhoud 3" descr="vioe-logo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 bwMode="auto">
          <a:xfrm>
            <a:off x="1043608" y="4149080"/>
            <a:ext cx="1152128" cy="60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4" cy="635000"/>
          </a:xfrm>
        </p:spPr>
        <p:txBody>
          <a:bodyPr/>
          <a:lstStyle/>
          <a:p>
            <a:pPr algn="ctr"/>
            <a:r>
              <a:rPr lang="nl-BE" sz="2400" b="1" smtClean="0"/>
              <a:t>Adviesraad </a:t>
            </a:r>
            <a:r>
              <a:rPr lang="nl-BE" sz="2400" b="1" dirty="0" smtClean="0"/>
              <a:t/>
            </a:r>
            <a:br>
              <a:rPr lang="nl-BE" sz="2400" b="1" dirty="0" smtClean="0"/>
            </a:br>
            <a:r>
              <a:rPr lang="nl-BE" sz="2400" b="1" dirty="0" smtClean="0"/>
              <a:t>Antwerpse Doctoraatsschool</a:t>
            </a:r>
            <a:endParaRPr lang="nl-BE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489744"/>
            <a:ext cx="7870825" cy="635000"/>
          </a:xfrm>
        </p:spPr>
        <p:txBody>
          <a:bodyPr/>
          <a:lstStyle/>
          <a:p>
            <a:pPr lvl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3. ‘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academische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carrière</a:t>
            </a:r>
            <a:r>
              <a:rPr lang="en-US" dirty="0" smtClean="0"/>
              <a:t>: </a:t>
            </a:r>
            <a:r>
              <a:rPr lang="en-US" dirty="0" err="1" smtClean="0"/>
              <a:t>iets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jou</a:t>
            </a:r>
            <a:r>
              <a:rPr lang="en-US" dirty="0" smtClean="0"/>
              <a:t>?'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3413" y="1772816"/>
            <a:ext cx="7870825" cy="3554412"/>
          </a:xfrm>
        </p:spPr>
        <p:txBody>
          <a:bodyPr/>
          <a:lstStyle/>
          <a:p>
            <a:endParaRPr lang="en-US" dirty="0" smtClean="0"/>
          </a:p>
          <a:p>
            <a:r>
              <a:rPr lang="en-US" sz="2200" dirty="0" err="1" smtClean="0"/>
              <a:t>Interactieve</a:t>
            </a:r>
            <a:r>
              <a:rPr lang="en-US" sz="2200" dirty="0" smtClean="0"/>
              <a:t> </a:t>
            </a:r>
            <a:r>
              <a:rPr lang="en-US" sz="2200" dirty="0" err="1" smtClean="0"/>
              <a:t>sessie</a:t>
            </a:r>
            <a:r>
              <a:rPr lang="en-US" sz="2200" dirty="0" smtClean="0"/>
              <a:t> </a:t>
            </a:r>
            <a:r>
              <a:rPr lang="en-US" sz="2200" dirty="0" err="1" smtClean="0"/>
              <a:t>voor</a:t>
            </a:r>
            <a:r>
              <a:rPr lang="en-US" sz="2200" dirty="0" smtClean="0"/>
              <a:t> </a:t>
            </a:r>
            <a:r>
              <a:rPr lang="en-US" sz="2200" dirty="0" err="1" smtClean="0"/>
              <a:t>doctorandi</a:t>
            </a:r>
            <a:endParaRPr lang="en-US" sz="2200" dirty="0" smtClean="0"/>
          </a:p>
          <a:p>
            <a:pPr marL="342900" lvl="1" indent="-342900">
              <a:buFontTx/>
              <a:buChar char="•"/>
            </a:pPr>
            <a:r>
              <a:rPr lang="nl-BE" dirty="0" smtClean="0"/>
              <a:t>Doel: bewuste en realistische carrièrekeuze</a:t>
            </a:r>
          </a:p>
          <a:p>
            <a:pPr marL="342900" lvl="1" indent="-342900">
              <a:buFontTx/>
              <a:buChar char="•"/>
            </a:pPr>
            <a:r>
              <a:rPr lang="nl-BE" dirty="0" smtClean="0"/>
              <a:t>Getuigenissen van doctoraatshouders</a:t>
            </a:r>
          </a:p>
          <a:p>
            <a:r>
              <a:rPr lang="en-US" sz="2200" dirty="0" err="1" smtClean="0"/>
              <a:t>Thema’s</a:t>
            </a:r>
            <a:r>
              <a:rPr lang="en-US" sz="2200" dirty="0" smtClean="0"/>
              <a:t>: </a:t>
            </a:r>
          </a:p>
          <a:p>
            <a:pPr lvl="1"/>
            <a:r>
              <a:rPr lang="en-US" sz="1800" dirty="0" err="1" smtClean="0"/>
              <a:t>academische</a:t>
            </a:r>
            <a:r>
              <a:rPr lang="en-US" sz="1800" dirty="0" smtClean="0"/>
              <a:t> sector/</a:t>
            </a:r>
            <a:r>
              <a:rPr lang="en-US" sz="1800" dirty="0" err="1" smtClean="0"/>
              <a:t>niet-academische</a:t>
            </a:r>
            <a:r>
              <a:rPr lang="en-US" sz="1800" dirty="0" smtClean="0"/>
              <a:t> sector</a:t>
            </a:r>
          </a:p>
          <a:p>
            <a:pPr lvl="1"/>
            <a:r>
              <a:rPr lang="en-US" sz="1800" dirty="0" err="1" smtClean="0"/>
              <a:t>Combinatie</a:t>
            </a:r>
            <a:r>
              <a:rPr lang="en-US" sz="1800" dirty="0" smtClean="0"/>
              <a:t> </a:t>
            </a:r>
            <a:r>
              <a:rPr lang="en-US" sz="1800" dirty="0" err="1" smtClean="0"/>
              <a:t>werk</a:t>
            </a:r>
            <a:r>
              <a:rPr lang="en-US" sz="1800" dirty="0" smtClean="0"/>
              <a:t>/</a:t>
            </a:r>
            <a:r>
              <a:rPr lang="en-US" sz="1800" dirty="0" err="1" smtClean="0"/>
              <a:t>gezin</a:t>
            </a:r>
            <a:endParaRPr lang="en-US" sz="1800" dirty="0" smtClean="0"/>
          </a:p>
          <a:p>
            <a:pPr lvl="1"/>
            <a:r>
              <a:rPr lang="en-US" sz="1800" dirty="0" smtClean="0"/>
              <a:t>…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hthoek 3"/>
          <p:cNvSpPr/>
          <p:nvPr/>
        </p:nvSpPr>
        <p:spPr>
          <a:xfrm>
            <a:off x="2483768" y="5589240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l-B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413" y="489744"/>
            <a:ext cx="7870825" cy="635000"/>
          </a:xfrm>
        </p:spPr>
        <p:txBody>
          <a:bodyPr/>
          <a:lstStyle/>
          <a:p>
            <a:pPr lvl="1"/>
            <a:r>
              <a:rPr lang="en-US" dirty="0" err="1" smtClean="0"/>
              <a:t>Vragen</a:t>
            </a:r>
            <a:r>
              <a:rPr lang="en-US" dirty="0" smtClean="0"/>
              <a:t>?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556792"/>
            <a:ext cx="7870825" cy="3554412"/>
          </a:xfrm>
        </p:spPr>
        <p:txBody>
          <a:bodyPr/>
          <a:lstStyle/>
          <a:p>
            <a:endParaRPr lang="nl-BE" dirty="0" smtClean="0"/>
          </a:p>
          <a:p>
            <a:endParaRPr lang="nl-BE" dirty="0" smtClean="0"/>
          </a:p>
          <a:p>
            <a:endParaRPr lang="nl-BE" sz="2200" dirty="0" smtClean="0"/>
          </a:p>
          <a:p>
            <a:r>
              <a:rPr lang="nl-BE" sz="2200" dirty="0" smtClean="0"/>
              <a:t>ADS Coördinator: Kim Huyge </a:t>
            </a:r>
            <a:r>
              <a:rPr lang="nl-BE" sz="2200" dirty="0" err="1" smtClean="0">
                <a:hlinkClick r:id="rId3"/>
              </a:rPr>
              <a:t>Kim.huyge</a:t>
            </a:r>
            <a:r>
              <a:rPr lang="nl-BE" sz="2200" dirty="0" smtClean="0">
                <a:hlinkClick r:id="rId3"/>
              </a:rPr>
              <a:t>@</a:t>
            </a:r>
            <a:r>
              <a:rPr lang="nl-BE" sz="2200" dirty="0" err="1" smtClean="0">
                <a:hlinkClick r:id="rId3"/>
              </a:rPr>
              <a:t>ua.ac.be</a:t>
            </a:r>
            <a:endParaRPr lang="nl-BE" sz="2200" dirty="0" smtClean="0"/>
          </a:p>
          <a:p>
            <a:r>
              <a:rPr lang="nl-BE" sz="2200" dirty="0" smtClean="0"/>
              <a:t>Website: </a:t>
            </a:r>
            <a:r>
              <a:rPr lang="nl-BE" sz="2200" dirty="0" err="1" smtClean="0">
                <a:hlinkClick r:id="rId4"/>
              </a:rPr>
              <a:t>www.ua.ac.be</a:t>
            </a:r>
            <a:r>
              <a:rPr lang="nl-BE" sz="2200" smtClean="0">
                <a:hlinkClick r:id="rId4"/>
              </a:rPr>
              <a:t>/ADS</a:t>
            </a:r>
            <a:r>
              <a:rPr lang="nl-BE" sz="2200" smtClean="0"/>
              <a:t> </a:t>
            </a:r>
            <a:endParaRPr lang="nl-BE" sz="2200" dirty="0" smtClean="0"/>
          </a:p>
          <a:p>
            <a:endParaRPr lang="en-US" sz="2200" dirty="0"/>
          </a:p>
        </p:txBody>
      </p:sp>
      <p:pic>
        <p:nvPicPr>
          <p:cNvPr id="4" name="Afbeelding 3" descr="NB_doctoralschool (2)_Pagina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4221088"/>
            <a:ext cx="6424840" cy="1876053"/>
          </a:xfrm>
          <a:prstGeom prst="rect">
            <a:avLst/>
          </a:prstGeom>
        </p:spPr>
      </p:pic>
      <p:pic>
        <p:nvPicPr>
          <p:cNvPr id="5" name="Picture 4" descr="http://www.helderester.nl/wp-content/uploads/vraagteken-groot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476672"/>
            <a:ext cx="260565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licht">
  <a:themeElements>
    <a:clrScheme name="">
      <a:dk1>
        <a:srgbClr val="000000"/>
      </a:dk1>
      <a:lt1>
        <a:srgbClr val="FFFFFF"/>
      </a:lt1>
      <a:dk2>
        <a:srgbClr val="003D62"/>
      </a:dk2>
      <a:lt2>
        <a:srgbClr val="DDDDDD"/>
      </a:lt2>
      <a:accent1>
        <a:srgbClr val="B6C4D8"/>
      </a:accent1>
      <a:accent2>
        <a:srgbClr val="003D62"/>
      </a:accent2>
      <a:accent3>
        <a:srgbClr val="FFFFFF"/>
      </a:accent3>
      <a:accent4>
        <a:srgbClr val="000000"/>
      </a:accent4>
      <a:accent5>
        <a:srgbClr val="D7DEE9"/>
      </a:accent5>
      <a:accent6>
        <a:srgbClr val="003658"/>
      </a:accent6>
      <a:hlink>
        <a:srgbClr val="7E002F"/>
      </a:hlink>
      <a:folHlink>
        <a:srgbClr val="D9BDBD"/>
      </a:folHlink>
    </a:clrScheme>
    <a:fontScheme name="Office-them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" charset="0"/>
          </a:defRPr>
        </a:defPPr>
      </a:lstStyle>
    </a:lnDef>
  </a:objectDefaults>
  <a:extraClrSchemeLst>
    <a:extraClrScheme>
      <a:clrScheme name="Office-th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h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hema 8">
        <a:dk1>
          <a:srgbClr val="003D62"/>
        </a:dk1>
        <a:lt1>
          <a:srgbClr val="FFFFFF"/>
        </a:lt1>
        <a:dk2>
          <a:srgbClr val="003D62"/>
        </a:dk2>
        <a:lt2>
          <a:srgbClr val="DDDDDD"/>
        </a:lt2>
        <a:accent1>
          <a:srgbClr val="B6C4D8"/>
        </a:accent1>
        <a:accent2>
          <a:srgbClr val="003D62"/>
        </a:accent2>
        <a:accent3>
          <a:srgbClr val="FFFFFF"/>
        </a:accent3>
        <a:accent4>
          <a:srgbClr val="003353"/>
        </a:accent4>
        <a:accent5>
          <a:srgbClr val="D7DEE9"/>
        </a:accent5>
        <a:accent6>
          <a:srgbClr val="003658"/>
        </a:accent6>
        <a:hlink>
          <a:srgbClr val="7E002F"/>
        </a:hlink>
        <a:folHlink>
          <a:srgbClr val="D9BDB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ppt_licht</Template>
  <TotalTime>4873</TotalTime>
  <Words>267</Words>
  <Application>Microsoft Office PowerPoint</Application>
  <PresentationFormat>Diavoorstelling (4:3)</PresentationFormat>
  <Paragraphs>68</Paragraphs>
  <Slides>10</Slides>
  <Notes>9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ppt_licht</vt:lpstr>
      <vt:lpstr>Antwerpse Doctoraatsschool (ADS)</vt:lpstr>
      <vt:lpstr>Wat is de ADS? </vt:lpstr>
      <vt:lpstr>Bezorgdheid:  Wat na het doctoraat?</vt:lpstr>
      <vt:lpstr>Vernieuwing: 1.Competentieprofiel </vt:lpstr>
      <vt:lpstr>Vernieuwing: 1.Competentieprofiel </vt:lpstr>
      <vt:lpstr>Vernieuwing: 1.Competentieprofiel </vt:lpstr>
      <vt:lpstr>Vernieuwing: 2.ADS Adviesraad</vt:lpstr>
      <vt:lpstr>Adviesraad  Antwerpse Doctoraatsschool</vt:lpstr>
      <vt:lpstr> 3. ‘Een academische  carrière: iets voor jou?'</vt:lpstr>
      <vt:lpstr>Vragen?</vt:lpstr>
    </vt:vector>
  </TitlesOfParts>
  <Company>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0</dc:title>
  <dc:subject>none</dc:subject>
  <dc:creator>Kim Huyge</dc:creator>
  <cp:lastModifiedBy>Kim Huyge</cp:lastModifiedBy>
  <cp:revision>46</cp:revision>
  <cp:lastPrinted>2002-08-19T07:41:52Z</cp:lastPrinted>
  <dcterms:created xsi:type="dcterms:W3CDTF">2011-06-20T10:54:53Z</dcterms:created>
  <dcterms:modified xsi:type="dcterms:W3CDTF">2012-06-18T19:57:33Z</dcterms:modified>
</cp:coreProperties>
</file>