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theme/theme4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0" r:id="rId2"/>
  </p:sldMasterIdLst>
  <p:notesMasterIdLst>
    <p:notesMasterId r:id="rId13"/>
  </p:notesMasterIdLst>
  <p:handoutMasterIdLst>
    <p:handoutMasterId r:id="rId14"/>
  </p:handoutMasterIdLst>
  <p:sldIdLst>
    <p:sldId id="256" r:id="rId3"/>
    <p:sldId id="316" r:id="rId4"/>
    <p:sldId id="310" r:id="rId5"/>
    <p:sldId id="349" r:id="rId6"/>
    <p:sldId id="358" r:id="rId7"/>
    <p:sldId id="350" r:id="rId8"/>
    <p:sldId id="352" r:id="rId9"/>
    <p:sldId id="353" r:id="rId10"/>
    <p:sldId id="360" r:id="rId11"/>
    <p:sldId id="361" r:id="rId12"/>
  </p:sldIdLst>
  <p:sldSz cx="9144000" cy="6858000" type="screen4x3"/>
  <p:notesSz cx="6797675" cy="9874250"/>
  <p:defaultTextStyle>
    <a:defPPr>
      <a:defRPr lang="nl-NL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F5F5F"/>
    <a:srgbClr val="4D4D4D"/>
    <a:srgbClr val="FF3300"/>
    <a:srgbClr val="EAEAEA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ijl, gemiddeld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Stijl, gemiddeld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5BE263C-DBD7-4A20-BB59-AAB30ACAA65A}" styleName="Stijl, gemiddeld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42" autoAdjust="0"/>
    <p:restoredTop sz="94667" autoAdjust="0"/>
  </p:normalViewPr>
  <p:slideViewPr>
    <p:cSldViewPr>
      <p:cViewPr>
        <p:scale>
          <a:sx n="75" d="100"/>
          <a:sy n="75" d="100"/>
        </p:scale>
        <p:origin x="-2034" y="-7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416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7" d="100"/>
          <a:sy n="57" d="100"/>
        </p:scale>
        <p:origin x="-1734" y="-96"/>
      </p:cViewPr>
      <p:guideLst>
        <p:guide orient="horz" pos="3110"/>
        <p:guide pos="2141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275" y="0"/>
            <a:ext cx="294640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275" y="9380538"/>
            <a:ext cx="2946400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C57EB1B7-AF0E-4260-8A6F-26397B02FCCB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  <p:pic>
        <p:nvPicPr>
          <p:cNvPr id="15364" name="Picture 6" descr="UG_Logolabel_PP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8638" y="8886825"/>
            <a:ext cx="1812925" cy="71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275" y="0"/>
            <a:ext cx="294640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4339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930275" y="741363"/>
            <a:ext cx="4937125" cy="37020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691063"/>
            <a:ext cx="4984750" cy="4443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noProof="0" smtClean="0"/>
              <a:t>Klik om de opmaakprofielen van de modeltekst te bewerken</a:t>
            </a:r>
          </a:p>
          <a:p>
            <a:pPr lvl="1"/>
            <a:r>
              <a:rPr lang="nl-NL" noProof="0" smtClean="0"/>
              <a:t>Tweede niveau</a:t>
            </a:r>
          </a:p>
          <a:p>
            <a:pPr lvl="2"/>
            <a:r>
              <a:rPr lang="nl-NL" noProof="0" smtClean="0"/>
              <a:t>Derde niveau</a:t>
            </a:r>
          </a:p>
          <a:p>
            <a:pPr lvl="3"/>
            <a:r>
              <a:rPr lang="nl-NL" noProof="0" smtClean="0"/>
              <a:t>Vierde niveau</a:t>
            </a:r>
          </a:p>
          <a:p>
            <a:pPr lvl="4"/>
            <a:r>
              <a:rPr lang="nl-NL" noProof="0" smtClean="0"/>
              <a:t>Vijfde niveau</a:t>
            </a:r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275" y="9380538"/>
            <a:ext cx="2946400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C008A557-E1C2-4FB1-8D04-2B34E108213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7"/>
          <p:cNvSpPr>
            <a:spLocks noChangeShapeType="1"/>
          </p:cNvSpPr>
          <p:nvPr userDrawn="1"/>
        </p:nvSpPr>
        <p:spPr bwMode="auto">
          <a:xfrm>
            <a:off x="1447800" y="6172200"/>
            <a:ext cx="7010400" cy="0"/>
          </a:xfrm>
          <a:prstGeom prst="line">
            <a:avLst/>
          </a:prstGeom>
          <a:noFill/>
          <a:ln w="19050">
            <a:solidFill>
              <a:srgbClr val="0A1E6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nl-BE"/>
          </a:p>
        </p:txBody>
      </p:sp>
      <p:pic>
        <p:nvPicPr>
          <p:cNvPr id="5" name="Picture 11" descr="UG_Logo_fotobalk_PPT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304800"/>
            <a:ext cx="8637588" cy="1030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47800" y="2286000"/>
            <a:ext cx="7010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l-NL"/>
              <a:t>KLIK OM HET OPMAAKPROFIEL VAN DE MODELTITEL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3429000"/>
            <a:ext cx="7010400" cy="2209800"/>
          </a:xfrm>
        </p:spPr>
        <p:txBody>
          <a:bodyPr/>
          <a:lstStyle>
            <a:lvl1pPr>
              <a:defRPr/>
            </a:lvl1pPr>
          </a:lstStyle>
          <a:p>
            <a:endParaRPr lang="nl-NL"/>
          </a:p>
          <a:p>
            <a:r>
              <a:rPr lang="nl-NL"/>
              <a:t>Klik om het opmaakprofiel van de modelondertitel te bewerken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pag. </a:t>
            </a:r>
            <a:fld id="{07F707F2-4EB4-48B5-9021-FCD77340DCDF}" type="slidenum">
              <a:rPr lang="nl-NL"/>
              <a:pPr>
                <a:defRPr/>
              </a:pPr>
              <a:t>‹nr.›</a:t>
            </a:fld>
            <a:r>
              <a:rPr lang="nl-NL"/>
              <a:t> </a:t>
            </a:r>
          </a:p>
        </p:txBody>
      </p:sp>
      <p:sp>
        <p:nvSpPr>
          <p:cNvPr id="7" name="Rectangle 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BE"/>
              <a:t>Annik Leyman – EWI-Focus - 12 Oktober 2010  </a:t>
            </a:r>
            <a:endParaRPr lang="nl-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BE"/>
              <a:t>Annik Leyman – EWI-Focus - 12 Oktober 2010  </a:t>
            </a:r>
            <a:endParaRPr lang="nl-NL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pag. </a:t>
            </a:r>
            <a:fld id="{5DA27F14-FAFC-4001-B150-7517D49F0377}" type="slidenum">
              <a:rPr lang="nl-NL"/>
              <a:pPr>
                <a:defRPr/>
              </a:pPr>
              <a:t>‹nr.›</a:t>
            </a:fld>
            <a:r>
              <a:rPr lang="nl-NL"/>
              <a:t> 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BE"/>
              <a:t>Annik Leyman – EWI-Focus - 12 Oktober 2010  </a:t>
            </a:r>
            <a:endParaRPr lang="nl-NL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pag. </a:t>
            </a:r>
            <a:fld id="{448F2D02-BA0E-4ADC-96D4-D119ECD67D4B}" type="slidenum">
              <a:rPr lang="nl-NL"/>
              <a:pPr>
                <a:defRPr/>
              </a:pPr>
              <a:t>‹nr.›</a:t>
            </a:fld>
            <a:r>
              <a:rPr lang="nl-NL"/>
              <a:t> 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1447800" y="3200400"/>
            <a:ext cx="3429000" cy="2819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5029200" y="3200400"/>
            <a:ext cx="3429000" cy="2819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BE"/>
              <a:t>Annik Leyman – EWI-Focus - 12 Oktober 2010  </a:t>
            </a:r>
            <a:endParaRPr lang="nl-NL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pag. </a:t>
            </a:r>
            <a:fld id="{C988C16A-2C98-496D-A0C5-F49CC23C302D}" type="slidenum">
              <a:rPr lang="nl-NL"/>
              <a:pPr>
                <a:defRPr/>
              </a:pPr>
              <a:t>‹nr.›</a:t>
            </a:fld>
            <a:r>
              <a:rPr lang="nl-NL"/>
              <a:t> 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BE"/>
              <a:t>Annik Leyman – EWI-Focus - 12 Oktober 2010  </a:t>
            </a:r>
            <a:endParaRPr lang="nl-NL"/>
          </a:p>
        </p:txBody>
      </p:sp>
      <p:sp>
        <p:nvSpPr>
          <p:cNvPr id="8" name="Rectangle 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pag. </a:t>
            </a:r>
            <a:fld id="{803608AE-DBE0-4FB7-A7A7-A017D11C31FD}" type="slidenum">
              <a:rPr lang="nl-NL"/>
              <a:pPr>
                <a:defRPr/>
              </a:pPr>
              <a:t>‹nr.›</a:t>
            </a:fld>
            <a:r>
              <a:rPr lang="nl-NL"/>
              <a:t> 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BE"/>
              <a:t>Annik Leyman – EWI-Focus - 12 Oktober 2010  </a:t>
            </a:r>
            <a:endParaRPr lang="nl-NL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pag. </a:t>
            </a:r>
            <a:fld id="{EF7C8DA1-3980-44CE-AF8C-02E4AD3A2AD5}" type="slidenum">
              <a:rPr lang="nl-NL"/>
              <a:pPr>
                <a:defRPr/>
              </a:pPr>
              <a:t>‹nr.›</a:t>
            </a:fld>
            <a:r>
              <a:rPr lang="nl-NL"/>
              <a:t> 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BE"/>
              <a:t>Annik Leyman – EWI-Focus - 12 Oktober 2010  </a:t>
            </a:r>
            <a:endParaRPr lang="nl-NL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pag. </a:t>
            </a:r>
            <a:fld id="{45B7B09B-858C-4A5A-9AF4-EE4863CADBC2}" type="slidenum">
              <a:rPr lang="nl-NL"/>
              <a:pPr>
                <a:defRPr/>
              </a:pPr>
              <a:t>‹nr.›</a:t>
            </a:fld>
            <a:r>
              <a:rPr lang="nl-NL"/>
              <a:t> 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BE"/>
              <a:t>Annik Leyman – EWI-Focus - 12 Oktober 2010  </a:t>
            </a:r>
            <a:endParaRPr lang="nl-NL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pag. </a:t>
            </a:r>
            <a:fld id="{387FD4D3-D6B2-40FD-876C-548465F7FD3C}" type="slidenum">
              <a:rPr lang="nl-NL"/>
              <a:pPr>
                <a:defRPr/>
              </a:pPr>
              <a:t>‹nr.›</a:t>
            </a:fld>
            <a:r>
              <a:rPr lang="nl-NL"/>
              <a:t> 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BE" noProof="0" smtClean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BE"/>
              <a:t>Annik Leyman – EWI-Focus - 12 Oktober 2010  </a:t>
            </a:r>
            <a:endParaRPr lang="nl-NL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pag. </a:t>
            </a:r>
            <a:fld id="{CC1BC3AD-3E04-4531-8BF1-92D38FAAECE4}" type="slidenum">
              <a:rPr lang="nl-NL"/>
              <a:pPr>
                <a:defRPr/>
              </a:pPr>
              <a:t>‹nr.›</a:t>
            </a:fld>
            <a:r>
              <a:rPr lang="nl-NL"/>
              <a:t> 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BE"/>
              <a:t>Annik Leyman – EWI-Focus - 12 Oktober 2010  </a:t>
            </a:r>
            <a:endParaRPr lang="nl-NL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pag. </a:t>
            </a:r>
            <a:fld id="{F71BED96-BE1B-4489-A900-AF1A4AE74A27}" type="slidenum">
              <a:rPr lang="nl-NL"/>
              <a:pPr>
                <a:defRPr/>
              </a:pPr>
              <a:t>‹nr.›</a:t>
            </a:fld>
            <a:r>
              <a:rPr lang="nl-NL"/>
              <a:t> 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705600" y="2057400"/>
            <a:ext cx="1752600" cy="3962400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1447800" y="2057400"/>
            <a:ext cx="5105400" cy="3962400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BE"/>
              <a:t>Annik Leyman – EWI-Focus - 12 Oktober 2010  </a:t>
            </a:r>
            <a:endParaRPr lang="nl-NL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pag. </a:t>
            </a:r>
            <a:fld id="{952DC4C1-6D67-44A1-9919-147BF5ADB1A1}" type="slidenum">
              <a:rPr lang="nl-NL"/>
              <a:pPr>
                <a:defRPr/>
              </a:pPr>
              <a:t>‹nr.›</a:t>
            </a:fld>
            <a:r>
              <a:rPr lang="nl-NL"/>
              <a:t> 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el en tab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447800" y="2057400"/>
            <a:ext cx="7010400" cy="1143000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abel 2"/>
          <p:cNvSpPr>
            <a:spLocks noGrp="1"/>
          </p:cNvSpPr>
          <p:nvPr>
            <p:ph type="tbl" idx="1"/>
          </p:nvPr>
        </p:nvSpPr>
        <p:spPr>
          <a:xfrm>
            <a:off x="1447800" y="3200400"/>
            <a:ext cx="7010400" cy="2819400"/>
          </a:xfrm>
        </p:spPr>
        <p:txBody>
          <a:bodyPr/>
          <a:lstStyle/>
          <a:p>
            <a:pPr lvl="0"/>
            <a:endParaRPr lang="nl-BE" noProof="0" smtClean="0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BE"/>
              <a:t>Annik Leyman – EWI-Focus - 12 Oktober 2010  </a:t>
            </a:r>
            <a:endParaRPr lang="nl-NL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pag. </a:t>
            </a:r>
            <a:fld id="{304A7D0F-D093-41F0-BB48-F406AE9CFD02}" type="slidenum">
              <a:rPr lang="nl-NL"/>
              <a:pPr>
                <a:defRPr/>
              </a:pPr>
              <a:t>‹nr.›</a:t>
            </a:fld>
            <a:r>
              <a:rPr lang="nl-NL"/>
              <a:t> 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l-NL" smtClean="0"/>
              <a:t>Klik om het opmaakprofiel van de modelondertitel te bewerken</a:t>
            </a:r>
            <a:endParaRPr lang="nl-BE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BE" noProof="0" smtClean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447800" y="2057400"/>
            <a:ext cx="7010400" cy="1143000"/>
          </a:xfrm>
          <a:prstGeom prst="rect">
            <a:avLst/>
          </a:prstGeom>
          <a:solidFill>
            <a:srgbClr val="EAEAEA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smtClean="0"/>
              <a:t>KLIK OM HET OPMAAKPROFIEL VAN DE MODELTITEL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447800" y="3200400"/>
            <a:ext cx="7010400" cy="2819400"/>
          </a:xfrm>
          <a:prstGeom prst="rect">
            <a:avLst/>
          </a:prstGeom>
          <a:solidFill>
            <a:srgbClr val="EAEAEA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smtClean="0"/>
              <a:t>Klik om de opmaakprofielen van de modeltekst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</p:txBody>
      </p:sp>
      <p:sp>
        <p:nvSpPr>
          <p:cNvPr id="1032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447800" y="6248400"/>
            <a:ext cx="457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+mn-lt"/>
              </a:defRPr>
            </a:lvl1pPr>
          </a:lstStyle>
          <a:p>
            <a:pPr>
              <a:defRPr/>
            </a:pPr>
            <a:r>
              <a:rPr lang="nl-BE"/>
              <a:t>Annik Leyman – EWI-Focus - 12 Oktober 2010  </a:t>
            </a:r>
            <a:endParaRPr lang="nl-NL"/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r>
              <a:rPr lang="nl-NL"/>
              <a:t>pag. </a:t>
            </a:r>
            <a:fld id="{9EE7834B-3315-430F-BDA4-7E5996315487}" type="slidenum">
              <a:rPr lang="nl-NL"/>
              <a:pPr>
                <a:defRPr/>
              </a:pPr>
              <a:t>‹nr.›</a:t>
            </a:fld>
            <a:r>
              <a:rPr lang="nl-NL"/>
              <a:t> </a:t>
            </a:r>
          </a:p>
        </p:txBody>
      </p:sp>
      <p:sp>
        <p:nvSpPr>
          <p:cNvPr id="1034" name="Line 10"/>
          <p:cNvSpPr>
            <a:spLocks noChangeShapeType="1"/>
          </p:cNvSpPr>
          <p:nvPr userDrawn="1"/>
        </p:nvSpPr>
        <p:spPr bwMode="auto">
          <a:xfrm>
            <a:off x="1447800" y="6172200"/>
            <a:ext cx="7010400" cy="0"/>
          </a:xfrm>
          <a:prstGeom prst="line">
            <a:avLst/>
          </a:prstGeom>
          <a:noFill/>
          <a:ln w="19050">
            <a:solidFill>
              <a:srgbClr val="0A1E6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nl-BE"/>
          </a:p>
        </p:txBody>
      </p:sp>
      <p:pic>
        <p:nvPicPr>
          <p:cNvPr id="1031" name="Picture 11" descr="UG_Logo_balk_PP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04800" y="304800"/>
            <a:ext cx="8637588" cy="1030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60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  <p:sldLayoutId id="2147483948" r:id="rId12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4D4D4D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4D4D4D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4D4D4D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4D4D4D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4D4D4D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rgbClr val="4D4D4D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rgbClr val="4D4D4D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rgbClr val="4D4D4D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rgbClr val="4D4D4D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3200">
          <a:solidFill>
            <a:srgbClr val="5F5F5F"/>
          </a:solidFill>
          <a:latin typeface="+mn-lt"/>
          <a:ea typeface="+mn-ea"/>
          <a:cs typeface="+mn-cs"/>
        </a:defRPr>
      </a:lvl1pPr>
      <a:lvl2pPr marL="190500" indent="266700" algn="l" rtl="0" eaLnBrk="0" fontAlgn="base" hangingPunct="0">
        <a:spcBef>
          <a:spcPct val="20000"/>
        </a:spcBef>
        <a:spcAft>
          <a:spcPct val="0"/>
        </a:spcAft>
        <a:buFont typeface="Arial Unicode MS" pitchFamily="34" charset="-128"/>
        <a:buChar char="‣"/>
        <a:defRPr sz="2800">
          <a:solidFill>
            <a:srgbClr val="5F5F5F"/>
          </a:solidFill>
          <a:latin typeface="+mn-lt"/>
        </a:defRPr>
      </a:lvl2pPr>
      <a:lvl3pPr marL="381000" indent="533400" algn="l" rtl="0" eaLnBrk="0" fontAlgn="base" hangingPunct="0">
        <a:spcBef>
          <a:spcPct val="20000"/>
        </a:spcBef>
        <a:spcAft>
          <a:spcPct val="0"/>
        </a:spcAft>
        <a:buFont typeface="Arial Unicode MS" pitchFamily="34" charset="-128"/>
        <a:buChar char="‧"/>
        <a:defRPr sz="2400">
          <a:solidFill>
            <a:srgbClr val="5F5F5F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5F5F5F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5F5F5F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5F5F5F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5F5F5F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5F5F5F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5F5F5F"/>
          </a:solidFill>
          <a:latin typeface="+mn-lt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7" descr="UG_Logolabel_PPT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5661025"/>
            <a:ext cx="1438275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49" r:id="rId1"/>
    <p:sldLayoutId id="2147483950" r:id="rId2"/>
    <p:sldLayoutId id="2147483951" r:id="rId3"/>
    <p:sldLayoutId id="2147483952" r:id="rId4"/>
    <p:sldLayoutId id="2147483953" r:id="rId5"/>
    <p:sldLayoutId id="2147483954" r:id="rId6"/>
    <p:sldLayoutId id="2147483955" r:id="rId7"/>
    <p:sldLayoutId id="2147483956" r:id="rId8"/>
    <p:sldLayoutId id="2147483957" r:id="rId9"/>
    <p:sldLayoutId id="2147483958" r:id="rId10"/>
    <p:sldLayoutId id="2147483959" r:id="rId11"/>
  </p:sldLayoutIdLst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Grp="1" noChangeArrowheads="1"/>
          </p:cNvSpPr>
          <p:nvPr>
            <p:ph type="ftr" sz="quarter" idx="11"/>
          </p:nvPr>
        </p:nvSpPr>
        <p:spPr>
          <a:xfrm>
            <a:off x="1447800" y="6248400"/>
            <a:ext cx="5767388" cy="457200"/>
          </a:xfrm>
        </p:spPr>
        <p:txBody>
          <a:bodyPr/>
          <a:lstStyle/>
          <a:p>
            <a:pPr>
              <a:defRPr/>
            </a:pPr>
            <a:r>
              <a:rPr lang="nl-BE" dirty="0"/>
              <a:t>Annik Leyman – </a:t>
            </a:r>
            <a:r>
              <a:rPr lang="nl-BE" dirty="0" err="1"/>
              <a:t>EWI-Focus</a:t>
            </a:r>
            <a:r>
              <a:rPr lang="nl-BE" dirty="0"/>
              <a:t> - 12 Oktober 2010  </a:t>
            </a:r>
            <a:endParaRPr lang="nl-NL" dirty="0"/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00113" y="1773238"/>
            <a:ext cx="7558087" cy="2298700"/>
          </a:xfrm>
          <a:noFill/>
          <a:ln w="28575" cmpd="thickThin">
            <a:solidFill>
              <a:schemeClr val="tx1"/>
            </a:solidFill>
          </a:ln>
        </p:spPr>
        <p:txBody>
          <a:bodyPr/>
          <a:lstStyle/>
          <a:p>
            <a:pPr algn="ctr" eaLnBrk="1" hangingPunct="1"/>
            <a:r>
              <a:rPr lang="nl-BE" b="1" smtClean="0"/>
              <a:t>Aantrekkelijkheid van Vlaanderen voor buitenlandse onderzoekers</a:t>
            </a:r>
            <a:br>
              <a:rPr lang="nl-BE" b="1" smtClean="0"/>
            </a:br>
            <a:r>
              <a:rPr lang="nl-BE" b="1" smtClean="0"/>
              <a:t/>
            </a:r>
            <a:br>
              <a:rPr lang="nl-BE" b="1" smtClean="0"/>
            </a:br>
            <a:r>
              <a:rPr lang="nl-BE" sz="2000" b="1" smtClean="0"/>
              <a:t>Annik Leyman (ECOOM-UGent)</a:t>
            </a:r>
            <a:br>
              <a:rPr lang="nl-BE" sz="2000" b="1" smtClean="0"/>
            </a:br>
            <a:endParaRPr lang="nl-BE" sz="2000" b="1" smtClean="0"/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42988" y="4797425"/>
            <a:ext cx="7415212" cy="936625"/>
          </a:xfrm>
          <a:noFill/>
        </p:spPr>
        <p:txBody>
          <a:bodyPr/>
          <a:lstStyle/>
          <a:p>
            <a:pPr marL="0" indent="0" eaLnBrk="1" hangingPunct="1">
              <a:lnSpc>
                <a:spcPct val="115000"/>
              </a:lnSpc>
            </a:pPr>
            <a:r>
              <a:rPr lang="nl-BE" sz="2000" smtClean="0"/>
              <a:t>EWI-Focus</a:t>
            </a:r>
          </a:p>
          <a:p>
            <a:pPr marL="0" indent="0" eaLnBrk="1" hangingPunct="1">
              <a:lnSpc>
                <a:spcPct val="115000"/>
              </a:lnSpc>
            </a:pPr>
            <a:r>
              <a:rPr lang="nl-BE" sz="2000" smtClean="0"/>
              <a:t>12 Oktober 2010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voettekst 3"/>
          <p:cNvSpPr>
            <a:spLocks noGrp="1"/>
          </p:cNvSpPr>
          <p:nvPr>
            <p:ph type="ftr" sz="quarter" idx="10"/>
          </p:nvPr>
        </p:nvSpPr>
        <p:spPr>
          <a:xfrm>
            <a:off x="1447800" y="6248400"/>
            <a:ext cx="6624638" cy="457200"/>
          </a:xfrm>
        </p:spPr>
        <p:txBody>
          <a:bodyPr/>
          <a:lstStyle/>
          <a:p>
            <a:pPr>
              <a:defRPr/>
            </a:pPr>
            <a:r>
              <a:rPr lang="nl-BE"/>
              <a:t>Annik Leyman – EWI-Focus - 12 Oktober 2010  </a:t>
            </a:r>
            <a:endParaRPr lang="nl-NL" dirty="0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57188" y="2071688"/>
            <a:ext cx="8501062" cy="4000500"/>
          </a:xfrm>
          <a:solidFill>
            <a:schemeClr val="accent3">
              <a:lumMod val="95000"/>
            </a:schemeClr>
          </a:solidFill>
        </p:spPr>
        <p:txBody>
          <a:bodyPr/>
          <a:lstStyle/>
          <a:p>
            <a:pPr marL="609600" indent="-609600" eaLnBrk="1" hangingPunct="1">
              <a:spcBef>
                <a:spcPct val="15000"/>
              </a:spcBef>
              <a:buFontTx/>
              <a:buAutoNum type="arabicPeriod"/>
              <a:defRPr/>
            </a:pPr>
            <a:endParaRPr lang="nl-NL" sz="2000" dirty="0" smtClean="0">
              <a:sym typeface="Wingdings" pitchFamily="2" charset="2"/>
            </a:endParaRPr>
          </a:p>
          <a:p>
            <a:pPr marL="609600" indent="-609600" eaLnBrk="1" hangingPunct="1">
              <a:spcBef>
                <a:spcPct val="15000"/>
              </a:spcBef>
              <a:buFontTx/>
              <a:buAutoNum type="arabicPeriod"/>
              <a:defRPr/>
            </a:pPr>
            <a:r>
              <a:rPr lang="nl-NL" sz="2000" dirty="0" smtClean="0">
                <a:sym typeface="Wingdings" pitchFamily="2" charset="2"/>
              </a:rPr>
              <a:t>Waarom kiezen buitenlandse onderzoekers voor Vlaanderen? </a:t>
            </a:r>
          </a:p>
          <a:p>
            <a:pPr marL="609600" indent="-609600" eaLnBrk="1" hangingPunct="1">
              <a:spcBef>
                <a:spcPct val="15000"/>
              </a:spcBef>
              <a:buFontTx/>
              <a:buAutoNum type="arabicPeriod"/>
              <a:defRPr/>
            </a:pPr>
            <a:r>
              <a:rPr lang="nl-NL" sz="2000" dirty="0" smtClean="0">
                <a:sym typeface="Wingdings" pitchFamily="2" charset="2"/>
              </a:rPr>
              <a:t>Welke problemen ervaren buitenlandse onderzoekers? </a:t>
            </a:r>
          </a:p>
          <a:p>
            <a:pPr marL="609600" indent="-609600" eaLnBrk="1" hangingPunct="1">
              <a:spcBef>
                <a:spcPct val="15000"/>
              </a:spcBef>
              <a:buFontTx/>
              <a:buAutoNum type="arabicPeriod"/>
              <a:defRPr/>
            </a:pPr>
            <a:r>
              <a:rPr lang="nl-NL" sz="2000" dirty="0" smtClean="0">
                <a:sym typeface="Wingdings" pitchFamily="2" charset="2"/>
              </a:rPr>
              <a:t>Hoe aantrekkelijk is het voor Vlaamse onderzoeksgroepen om buitenlandse onderzoekers aan te werven? </a:t>
            </a:r>
          </a:p>
          <a:p>
            <a:pPr marL="609600" indent="-609600" eaLnBrk="1" hangingPunct="1">
              <a:spcBef>
                <a:spcPct val="15000"/>
              </a:spcBef>
              <a:buFontTx/>
              <a:buAutoNum type="arabicPeriod"/>
              <a:defRPr/>
            </a:pPr>
            <a:endParaRPr lang="nl-NL" sz="2000" dirty="0" smtClean="0">
              <a:sym typeface="Wingdings" pitchFamily="2" charset="2"/>
            </a:endParaRPr>
          </a:p>
          <a:p>
            <a:pPr marL="609600" indent="-609600" eaLnBrk="1" hangingPunct="1">
              <a:spcBef>
                <a:spcPct val="15000"/>
              </a:spcBef>
              <a:defRPr/>
            </a:pPr>
            <a:endParaRPr lang="nl-NL" sz="2000" b="1" dirty="0" smtClean="0">
              <a:sym typeface="Wingdings" pitchFamily="2" charset="2"/>
            </a:endParaRPr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title"/>
          </p:nvPr>
        </p:nvSpPr>
        <p:spPr>
          <a:xfrm>
            <a:off x="357188" y="1341438"/>
            <a:ext cx="8501062" cy="587375"/>
          </a:xfrm>
          <a:solidFill>
            <a:schemeClr val="accent3">
              <a:lumMod val="95000"/>
            </a:schemeClr>
          </a:solidFill>
        </p:spPr>
        <p:txBody>
          <a:bodyPr/>
          <a:lstStyle/>
          <a:p>
            <a:pPr eaLnBrk="1" hangingPunct="1">
              <a:defRPr/>
            </a:pPr>
            <a:r>
              <a:rPr lang="nl-NL" sz="2400" u="sng" dirty="0" smtClean="0"/>
              <a:t>Onderzoeksvragen</a:t>
            </a:r>
          </a:p>
        </p:txBody>
      </p:sp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86500" y="4500563"/>
            <a:ext cx="1979613" cy="134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voettekst 3"/>
          <p:cNvSpPr>
            <a:spLocks noGrp="1"/>
          </p:cNvSpPr>
          <p:nvPr>
            <p:ph type="ftr" sz="quarter" idx="10"/>
          </p:nvPr>
        </p:nvSpPr>
        <p:spPr>
          <a:xfrm>
            <a:off x="857250" y="6248400"/>
            <a:ext cx="5857875" cy="457200"/>
          </a:xfrm>
        </p:spPr>
        <p:txBody>
          <a:bodyPr/>
          <a:lstStyle/>
          <a:p>
            <a:pPr>
              <a:defRPr/>
            </a:pPr>
            <a:r>
              <a:rPr lang="nl-BE"/>
              <a:t>Annik Leyman – EWI-Focus - 12 Oktober 2010  </a:t>
            </a:r>
            <a:endParaRPr lang="nl-NL" dirty="0"/>
          </a:p>
        </p:txBody>
      </p:sp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>
          <a:xfrm>
            <a:off x="357188" y="1357313"/>
            <a:ext cx="8501062" cy="571500"/>
          </a:xfrm>
          <a:solidFill>
            <a:schemeClr val="accent3">
              <a:lumMod val="95000"/>
            </a:schemeClr>
          </a:solidFill>
        </p:spPr>
        <p:txBody>
          <a:bodyPr/>
          <a:lstStyle/>
          <a:p>
            <a:pPr eaLnBrk="1" hangingPunct="1">
              <a:defRPr/>
            </a:pPr>
            <a:r>
              <a:rPr lang="nl-NL" sz="2400" u="sng" dirty="0" smtClean="0"/>
              <a:t>Onderzoeksmateriaal</a:t>
            </a:r>
          </a:p>
        </p:txBody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7188" y="2000250"/>
            <a:ext cx="8501062" cy="4071938"/>
          </a:xfrm>
          <a:solidFill>
            <a:schemeClr val="accent3">
              <a:lumMod val="95000"/>
            </a:schemeClr>
          </a:solidFill>
        </p:spPr>
        <p:txBody>
          <a:bodyPr/>
          <a:lstStyle/>
          <a:p>
            <a:pPr marL="0" indent="0" eaLnBrk="1" hangingPunct="1">
              <a:lnSpc>
                <a:spcPct val="120000"/>
              </a:lnSpc>
              <a:spcBef>
                <a:spcPct val="30000"/>
              </a:spcBef>
              <a:buFontTx/>
              <a:buChar char="•"/>
              <a:defRPr/>
            </a:pPr>
            <a:r>
              <a:rPr lang="nl-BE" sz="1800" dirty="0" smtClean="0">
                <a:sym typeface="Wingdings" pitchFamily="2" charset="2"/>
              </a:rPr>
              <a:t> </a:t>
            </a:r>
            <a:r>
              <a:rPr lang="nl-BE" sz="2000" dirty="0" smtClean="0">
                <a:sym typeface="Wingdings" pitchFamily="2" charset="2"/>
              </a:rPr>
              <a:t>50 interviews bij buitenlandse onderzoekers (2007)</a:t>
            </a:r>
          </a:p>
          <a:p>
            <a:pPr marL="0" indent="0" eaLnBrk="1" hangingPunct="1">
              <a:lnSpc>
                <a:spcPct val="120000"/>
              </a:lnSpc>
              <a:spcBef>
                <a:spcPct val="30000"/>
              </a:spcBef>
              <a:buFontTx/>
              <a:buChar char="•"/>
              <a:defRPr/>
            </a:pPr>
            <a:r>
              <a:rPr lang="nl-BE" sz="2000" dirty="0" smtClean="0">
                <a:sym typeface="Wingdings" pitchFamily="2" charset="2"/>
              </a:rPr>
              <a:t> 20 interviews bij verantwoordelijken van onderzoekgroepen (2008)</a:t>
            </a:r>
          </a:p>
          <a:p>
            <a:pPr marL="0" indent="0" eaLnBrk="1" hangingPunct="1">
              <a:lnSpc>
                <a:spcPct val="120000"/>
              </a:lnSpc>
              <a:spcBef>
                <a:spcPct val="30000"/>
              </a:spcBef>
              <a:buFontTx/>
              <a:buChar char="•"/>
              <a:defRPr/>
            </a:pPr>
            <a:r>
              <a:rPr lang="nl-BE" sz="2000" dirty="0" smtClean="0">
                <a:sym typeface="Wingdings" pitchFamily="2" charset="2"/>
              </a:rPr>
              <a:t> </a:t>
            </a:r>
            <a:r>
              <a:rPr lang="nl-BE" sz="2000" dirty="0" err="1" smtClean="0">
                <a:sym typeface="Wingdings" pitchFamily="2" charset="2"/>
              </a:rPr>
              <a:t>Survey</a:t>
            </a:r>
            <a:r>
              <a:rPr lang="nl-BE" sz="2000" dirty="0" smtClean="0">
                <a:sym typeface="Wingdings" pitchFamily="2" charset="2"/>
              </a:rPr>
              <a:t> of Senior </a:t>
            </a:r>
            <a:r>
              <a:rPr lang="nl-BE" sz="2000" dirty="0" err="1" smtClean="0">
                <a:sym typeface="Wingdings" pitchFamily="2" charset="2"/>
              </a:rPr>
              <a:t>Researchers</a:t>
            </a:r>
            <a:r>
              <a:rPr lang="nl-BE" sz="2000" dirty="0" smtClean="0">
                <a:sym typeface="Wingdings" pitchFamily="2" charset="2"/>
              </a:rPr>
              <a:t> (2010)</a:t>
            </a:r>
          </a:p>
          <a:p>
            <a:pPr marL="0" indent="0" eaLnBrk="1" hangingPunct="1">
              <a:lnSpc>
                <a:spcPct val="120000"/>
              </a:lnSpc>
              <a:spcBef>
                <a:spcPct val="30000"/>
              </a:spcBef>
              <a:buFontTx/>
              <a:buChar char="•"/>
              <a:defRPr/>
            </a:pPr>
            <a:r>
              <a:rPr lang="nl-BE" sz="2000" dirty="0" smtClean="0">
                <a:sym typeface="Wingdings" pitchFamily="2" charset="2"/>
              </a:rPr>
              <a:t> Opgepast</a:t>
            </a:r>
          </a:p>
          <a:p>
            <a:pPr marL="0" indent="0" eaLnBrk="1" hangingPunct="1">
              <a:lnSpc>
                <a:spcPct val="120000"/>
              </a:lnSpc>
              <a:spcBef>
                <a:spcPct val="30000"/>
              </a:spcBef>
              <a:defRPr/>
            </a:pPr>
            <a:r>
              <a:rPr lang="nl-BE" sz="2000" dirty="0" smtClean="0">
                <a:sym typeface="Wingdings" pitchFamily="2" charset="2"/>
              </a:rPr>
              <a:t>	* Interviews buitenlandse onderzoekers in 2007</a:t>
            </a:r>
          </a:p>
          <a:p>
            <a:pPr marL="0" indent="0" eaLnBrk="1" hangingPunct="1">
              <a:lnSpc>
                <a:spcPct val="120000"/>
              </a:lnSpc>
              <a:spcBef>
                <a:spcPct val="30000"/>
              </a:spcBef>
              <a:defRPr/>
            </a:pPr>
            <a:r>
              <a:rPr lang="nl-BE" sz="2000" dirty="0" smtClean="0">
                <a:sym typeface="Wingdings" pitchFamily="2" charset="2"/>
              </a:rPr>
              <a:t>	* Enkel buitenlandse onderzoekers die voor Vlaanderen gekozen </a:t>
            </a:r>
          </a:p>
          <a:p>
            <a:pPr marL="0" indent="0" eaLnBrk="1" hangingPunct="1">
              <a:lnSpc>
                <a:spcPct val="120000"/>
              </a:lnSpc>
              <a:spcBef>
                <a:spcPct val="30000"/>
              </a:spcBef>
              <a:defRPr/>
            </a:pPr>
            <a:r>
              <a:rPr lang="nl-BE" sz="2000" dirty="0" smtClean="0">
                <a:sym typeface="Wingdings" pitchFamily="2" charset="2"/>
              </a:rPr>
              <a:t>	   hebben</a:t>
            </a:r>
          </a:p>
          <a:p>
            <a:pPr marL="0" indent="0" eaLnBrk="1" hangingPunct="1">
              <a:lnSpc>
                <a:spcPct val="120000"/>
              </a:lnSpc>
              <a:spcBef>
                <a:spcPct val="30000"/>
              </a:spcBef>
              <a:defRPr/>
            </a:pPr>
            <a:r>
              <a:rPr lang="nl-BE" sz="2000" dirty="0" smtClean="0">
                <a:sym typeface="Wingdings" pitchFamily="2" charset="2"/>
              </a:rPr>
              <a:t>	* Focus op senior onderzoekers (postdoc en ZAP)</a:t>
            </a:r>
            <a:endParaRPr lang="nl-NL" sz="2000" dirty="0" smtClean="0"/>
          </a:p>
        </p:txBody>
      </p:sp>
      <p:sp>
        <p:nvSpPr>
          <p:cNvPr id="6149" name="Rectangle 5"/>
          <p:cNvSpPr>
            <a:spLocks noChangeArrowheads="1"/>
          </p:cNvSpPr>
          <p:nvPr/>
        </p:nvSpPr>
        <p:spPr bwMode="auto">
          <a:xfrm>
            <a:off x="3709988" y="30051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nl-B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jdelijke aanduiding voor voettekst 3"/>
          <p:cNvSpPr>
            <a:spLocks noGrp="1"/>
          </p:cNvSpPr>
          <p:nvPr>
            <p:ph type="ftr" sz="quarter" idx="10"/>
          </p:nvPr>
        </p:nvSpPr>
        <p:spPr>
          <a:xfrm>
            <a:off x="1447800" y="6248400"/>
            <a:ext cx="5767388" cy="457200"/>
          </a:xfrm>
        </p:spPr>
        <p:txBody>
          <a:bodyPr/>
          <a:lstStyle/>
          <a:p>
            <a:pPr>
              <a:defRPr/>
            </a:pPr>
            <a:r>
              <a:rPr lang="nl-BE"/>
              <a:t>Annik Leyman – EWI-Focus - 12 Oktober 2010  </a:t>
            </a:r>
            <a:endParaRPr lang="nl-NL" dirty="0"/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>
          <a:xfrm>
            <a:off x="357188" y="1341438"/>
            <a:ext cx="8501062" cy="801687"/>
          </a:xfrm>
          <a:solidFill>
            <a:schemeClr val="accent3">
              <a:lumMod val="95000"/>
            </a:schemeClr>
          </a:solidFill>
        </p:spPr>
        <p:txBody>
          <a:bodyPr/>
          <a:lstStyle/>
          <a:p>
            <a:pPr eaLnBrk="1" hangingPunct="1">
              <a:defRPr/>
            </a:pPr>
            <a:r>
              <a:rPr lang="nl-NL" sz="2400" u="sng" dirty="0" smtClean="0"/>
              <a:t>1. Waarom kiezen buitenlandse onderzoekers voor Vlaanderen? </a:t>
            </a:r>
          </a:p>
        </p:txBody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7188" y="2214563"/>
            <a:ext cx="8501062" cy="3857625"/>
          </a:xfrm>
          <a:solidFill>
            <a:schemeClr val="accent3">
              <a:lumMod val="95000"/>
            </a:schemeClr>
          </a:solidFill>
        </p:spPr>
        <p:txBody>
          <a:bodyPr/>
          <a:lstStyle/>
          <a:p>
            <a:pPr marL="0" indent="0" eaLnBrk="1" hangingPunct="1">
              <a:buFontTx/>
              <a:buChar char="•"/>
              <a:defRPr/>
            </a:pPr>
            <a:endParaRPr lang="nl-BE" sz="2000" dirty="0" smtClean="0"/>
          </a:p>
          <a:p>
            <a:pPr marL="0" indent="0" eaLnBrk="1" hangingPunct="1">
              <a:buFontTx/>
              <a:buChar char="•"/>
              <a:defRPr/>
            </a:pPr>
            <a:r>
              <a:rPr lang="nl-BE" sz="2000" dirty="0" smtClean="0"/>
              <a:t> Onderzoeksfactoren meest belangrijk (aanwezigheid van toponderzoekers, onderzoeksinfrastructuur,…)</a:t>
            </a:r>
          </a:p>
          <a:p>
            <a:pPr marL="0" indent="0" eaLnBrk="1" hangingPunct="1">
              <a:buFontTx/>
              <a:buChar char="•"/>
              <a:defRPr/>
            </a:pPr>
            <a:r>
              <a:rPr lang="nl-BE" sz="2000" dirty="0" smtClean="0"/>
              <a:t> Arbeidsomstandigheden: aantrekkelijke onderzoeksposities (BOF-ZAP en </a:t>
            </a:r>
            <a:r>
              <a:rPr lang="nl-BE" sz="2000" dirty="0" err="1" smtClean="0"/>
              <a:t>Odysseus</a:t>
            </a:r>
            <a:r>
              <a:rPr lang="nl-BE" sz="2000" dirty="0" smtClean="0"/>
              <a:t>)</a:t>
            </a:r>
          </a:p>
          <a:p>
            <a:pPr marL="0" indent="0" eaLnBrk="1" hangingPunct="1">
              <a:buFontTx/>
              <a:buChar char="•"/>
              <a:defRPr/>
            </a:pPr>
            <a:r>
              <a:rPr lang="nl-BE" sz="2000" dirty="0" smtClean="0"/>
              <a:t> Mobiliteit via internationale netwerken</a:t>
            </a:r>
          </a:p>
          <a:p>
            <a:pPr marL="0" indent="0" eaLnBrk="1" hangingPunct="1">
              <a:buFontTx/>
              <a:buChar char="•"/>
              <a:defRPr/>
            </a:pPr>
            <a:r>
              <a:rPr lang="nl-BE" sz="2000" dirty="0" smtClean="0"/>
              <a:t> Levenskwaliteit: vooral voor onderzoekers met gezin en onderzoekers die lang in Vlaanderen willen blijven</a:t>
            </a:r>
          </a:p>
          <a:p>
            <a:pPr marL="0" indent="0" eaLnBrk="1" hangingPunct="1">
              <a:buFontTx/>
              <a:buChar char="•"/>
              <a:defRPr/>
            </a:pPr>
            <a:r>
              <a:rPr lang="nl-BE" sz="2000" dirty="0" smtClean="0"/>
              <a:t> Lonen minder belangrijk dan onderzoeksomstandigheden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</p:nvPr>
        </p:nvGraphicFramePr>
        <p:xfrm>
          <a:off x="285750" y="1571625"/>
          <a:ext cx="8501122" cy="3585224"/>
        </p:xfrm>
        <a:graphic>
          <a:graphicData uri="http://schemas.openxmlformats.org/drawingml/2006/table">
            <a:tbl>
              <a:tblPr firstRow="1" bandRow="1">
                <a:tableStyleId>{85BE263C-DBD7-4A20-BB59-AAB30ACAA65A}</a:tableStyleId>
              </a:tblPr>
              <a:tblGrid>
                <a:gridCol w="4286891"/>
                <a:gridCol w="4214231"/>
              </a:tblGrid>
              <a:tr h="387565">
                <a:tc>
                  <a:txBody>
                    <a:bodyPr/>
                    <a:lstStyle/>
                    <a:p>
                      <a:endParaRPr lang="nl-BE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2000" dirty="0" smtClean="0"/>
                        <a:t>% (heel)</a:t>
                      </a:r>
                      <a:r>
                        <a:rPr lang="nl-BE" sz="2000" baseline="0" dirty="0" smtClean="0"/>
                        <a:t> belangrijk</a:t>
                      </a:r>
                      <a:endParaRPr lang="nl-BE" sz="2000" dirty="0"/>
                    </a:p>
                  </a:txBody>
                  <a:tcPr/>
                </a:tc>
              </a:tr>
              <a:tr h="387565">
                <a:tc>
                  <a:txBody>
                    <a:bodyPr/>
                    <a:lstStyle/>
                    <a:p>
                      <a:r>
                        <a:rPr lang="nl-BE" sz="2000" dirty="0" smtClean="0"/>
                        <a:t>Onderzoeksinfrastructuur</a:t>
                      </a:r>
                      <a:endParaRPr lang="nl-BE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2000" dirty="0" smtClean="0"/>
                        <a:t>64</a:t>
                      </a:r>
                      <a:endParaRPr lang="nl-BE" sz="2000" dirty="0"/>
                    </a:p>
                  </a:txBody>
                  <a:tcPr/>
                </a:tc>
              </a:tr>
              <a:tr h="387565">
                <a:tc>
                  <a:txBody>
                    <a:bodyPr/>
                    <a:lstStyle/>
                    <a:p>
                      <a:r>
                        <a:rPr lang="nl-BE" sz="2000" dirty="0" smtClean="0"/>
                        <a:t>Bestaande contacten</a:t>
                      </a:r>
                      <a:endParaRPr lang="nl-BE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2000" dirty="0" smtClean="0"/>
                        <a:t>63</a:t>
                      </a:r>
                      <a:endParaRPr lang="nl-BE" sz="2000" dirty="0"/>
                    </a:p>
                  </a:txBody>
                  <a:tcPr/>
                </a:tc>
              </a:tr>
              <a:tr h="387565">
                <a:tc>
                  <a:txBody>
                    <a:bodyPr/>
                    <a:lstStyle/>
                    <a:p>
                      <a:r>
                        <a:rPr lang="nl-BE" sz="2000" dirty="0" smtClean="0"/>
                        <a:t>Arbeidsomstandigheden</a:t>
                      </a:r>
                      <a:endParaRPr lang="nl-BE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2000" dirty="0" smtClean="0"/>
                        <a:t>62</a:t>
                      </a:r>
                      <a:endParaRPr lang="nl-BE" sz="2000" dirty="0"/>
                    </a:p>
                  </a:txBody>
                  <a:tcPr/>
                </a:tc>
              </a:tr>
              <a:tr h="415304">
                <a:tc>
                  <a:txBody>
                    <a:bodyPr/>
                    <a:lstStyle/>
                    <a:p>
                      <a:r>
                        <a:rPr lang="nl-BE" sz="2000" dirty="0" smtClean="0"/>
                        <a:t>Aanwezigheid toponderzoekers</a:t>
                      </a:r>
                      <a:endParaRPr lang="nl-BE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2000" dirty="0" smtClean="0"/>
                        <a:t>60</a:t>
                      </a:r>
                      <a:endParaRPr lang="nl-BE" sz="2000" dirty="0"/>
                    </a:p>
                  </a:txBody>
                  <a:tcPr/>
                </a:tc>
              </a:tr>
              <a:tr h="387565">
                <a:tc>
                  <a:txBody>
                    <a:bodyPr/>
                    <a:lstStyle/>
                    <a:p>
                      <a:r>
                        <a:rPr lang="nl-BE" sz="2000" dirty="0" smtClean="0"/>
                        <a:t>Carrièremogelijkheden</a:t>
                      </a:r>
                      <a:endParaRPr lang="nl-BE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2000" dirty="0" smtClean="0"/>
                        <a:t>51</a:t>
                      </a:r>
                      <a:endParaRPr lang="nl-BE" sz="2000" dirty="0"/>
                    </a:p>
                  </a:txBody>
                  <a:tcPr/>
                </a:tc>
              </a:tr>
              <a:tr h="387565">
                <a:tc>
                  <a:txBody>
                    <a:bodyPr/>
                    <a:lstStyle/>
                    <a:p>
                      <a:r>
                        <a:rPr lang="nl-BE" sz="2000" dirty="0" smtClean="0"/>
                        <a:t>Persoonlijke redenen</a:t>
                      </a:r>
                      <a:endParaRPr lang="nl-BE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2000" dirty="0" smtClean="0"/>
                        <a:t>49</a:t>
                      </a:r>
                      <a:endParaRPr lang="nl-BE" sz="2000" dirty="0"/>
                    </a:p>
                  </a:txBody>
                  <a:tcPr/>
                </a:tc>
              </a:tr>
              <a:tr h="387565">
                <a:tc>
                  <a:txBody>
                    <a:bodyPr/>
                    <a:lstStyle/>
                    <a:p>
                      <a:r>
                        <a:rPr lang="nl-BE" sz="2000" dirty="0" smtClean="0"/>
                        <a:t>Levenskwaliteit</a:t>
                      </a:r>
                      <a:endParaRPr lang="nl-BE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2000" dirty="0" smtClean="0"/>
                        <a:t>43</a:t>
                      </a:r>
                      <a:endParaRPr lang="nl-BE" sz="2000" dirty="0"/>
                    </a:p>
                  </a:txBody>
                  <a:tcPr/>
                </a:tc>
              </a:tr>
              <a:tr h="387565">
                <a:tc>
                  <a:txBody>
                    <a:bodyPr/>
                    <a:lstStyle/>
                    <a:p>
                      <a:r>
                        <a:rPr lang="nl-BE" sz="2000" dirty="0" smtClean="0"/>
                        <a:t>Lonen</a:t>
                      </a:r>
                      <a:endParaRPr lang="nl-BE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2000" dirty="0" smtClean="0"/>
                        <a:t>33</a:t>
                      </a:r>
                      <a:endParaRPr lang="nl-BE" sz="20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ijdelijke aanduiding voor voettekst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nl-BE"/>
              <a:t>Annik Leyman – EWI-Focus - 12 Oktober 2010  </a:t>
            </a:r>
            <a:endParaRPr lang="nl-N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jdelijke aanduiding voor voettekst 3"/>
          <p:cNvSpPr>
            <a:spLocks noGrp="1"/>
          </p:cNvSpPr>
          <p:nvPr>
            <p:ph type="ftr" sz="quarter" idx="10"/>
          </p:nvPr>
        </p:nvSpPr>
        <p:spPr>
          <a:xfrm>
            <a:off x="1447800" y="6248400"/>
            <a:ext cx="5767388" cy="457200"/>
          </a:xfrm>
        </p:spPr>
        <p:txBody>
          <a:bodyPr/>
          <a:lstStyle/>
          <a:p>
            <a:pPr>
              <a:defRPr/>
            </a:pPr>
            <a:r>
              <a:rPr lang="nl-BE" dirty="0"/>
              <a:t>Annik Leyman – </a:t>
            </a:r>
            <a:r>
              <a:rPr lang="nl-BE" dirty="0" err="1"/>
              <a:t>EWI-Focus</a:t>
            </a:r>
            <a:r>
              <a:rPr lang="nl-BE" dirty="0"/>
              <a:t> - 12 Oktober 2010  </a:t>
            </a:r>
            <a:endParaRPr lang="nl-NL" dirty="0"/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>
          <a:xfrm>
            <a:off x="357188" y="1341438"/>
            <a:ext cx="8501062" cy="515937"/>
          </a:xfrm>
          <a:solidFill>
            <a:schemeClr val="accent3">
              <a:lumMod val="95000"/>
            </a:schemeClr>
          </a:solidFill>
        </p:spPr>
        <p:txBody>
          <a:bodyPr/>
          <a:lstStyle/>
          <a:p>
            <a:pPr eaLnBrk="1" hangingPunct="1">
              <a:defRPr/>
            </a:pPr>
            <a:r>
              <a:rPr lang="nl-NL" sz="2400" u="sng" dirty="0" smtClean="0"/>
              <a:t>2. Welke problemen ervaren buitenlandse onderzoekers</a:t>
            </a:r>
          </a:p>
        </p:txBody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7188" y="1928813"/>
            <a:ext cx="8501062" cy="4143375"/>
          </a:xfrm>
          <a:solidFill>
            <a:schemeClr val="accent3">
              <a:lumMod val="95000"/>
            </a:schemeClr>
          </a:solidFill>
        </p:spPr>
        <p:txBody>
          <a:bodyPr/>
          <a:lstStyle/>
          <a:p>
            <a:pPr marL="0" indent="0" eaLnBrk="1" hangingPunct="1">
              <a:buFontTx/>
              <a:buChar char="•"/>
              <a:defRPr/>
            </a:pPr>
            <a:r>
              <a:rPr lang="nl-BE" sz="2000" dirty="0" smtClean="0"/>
              <a:t> Engelstalige informatie over wonen en werken in Vlaanderen -&gt; </a:t>
            </a:r>
            <a:r>
              <a:rPr lang="nl-BE" sz="2000" dirty="0" err="1" smtClean="0"/>
              <a:t>Euraxess</a:t>
            </a:r>
            <a:r>
              <a:rPr lang="nl-BE" sz="2000" dirty="0" smtClean="0"/>
              <a:t> website</a:t>
            </a:r>
          </a:p>
          <a:p>
            <a:pPr marL="0" indent="0" eaLnBrk="1" hangingPunct="1">
              <a:buFontTx/>
              <a:buChar char="•"/>
              <a:defRPr/>
            </a:pPr>
            <a:r>
              <a:rPr lang="nl-BE" sz="2000" dirty="0" smtClean="0"/>
              <a:t> Administratieve formaliteiten voor onderzoekers </a:t>
            </a:r>
            <a:r>
              <a:rPr lang="nl-BE" sz="2000" dirty="0" err="1" smtClean="0"/>
              <a:t>én</a:t>
            </a:r>
            <a:r>
              <a:rPr lang="nl-BE" sz="2000" dirty="0" smtClean="0"/>
              <a:t> gezinsleden (vooral </a:t>
            </a:r>
            <a:r>
              <a:rPr lang="nl-BE" sz="2000" dirty="0" err="1" smtClean="0"/>
              <a:t>oz’ers</a:t>
            </a:r>
            <a:r>
              <a:rPr lang="nl-BE" sz="2000" dirty="0" smtClean="0"/>
              <a:t> van buiten de EU)</a:t>
            </a:r>
          </a:p>
          <a:p>
            <a:pPr marL="0" indent="0" eaLnBrk="1" hangingPunct="1">
              <a:buFontTx/>
              <a:buChar char="•"/>
              <a:defRPr/>
            </a:pPr>
            <a:r>
              <a:rPr lang="nl-BE" sz="2000" dirty="0" smtClean="0"/>
              <a:t> Gebrek aan onthaal en begeleiding door de gastinstelling</a:t>
            </a:r>
          </a:p>
          <a:p>
            <a:pPr marL="0" indent="0" eaLnBrk="1" hangingPunct="1">
              <a:defRPr/>
            </a:pPr>
            <a:r>
              <a:rPr lang="nl-BE" sz="2000" dirty="0" smtClean="0"/>
              <a:t>	* Goed werk maar vaak personeelstekort en gebrekkige 	inbedding in universiteitsstructuur</a:t>
            </a:r>
          </a:p>
          <a:p>
            <a:pPr marL="0" indent="0" eaLnBrk="1" hangingPunct="1">
              <a:defRPr/>
            </a:pPr>
            <a:r>
              <a:rPr lang="nl-BE" sz="2000" dirty="0" smtClean="0"/>
              <a:t>	* Vaak enkel begeleiding voor administratieve formaliteiten</a:t>
            </a:r>
          </a:p>
          <a:p>
            <a:pPr marL="0" indent="0" eaLnBrk="1" hangingPunct="1">
              <a:buFontTx/>
              <a:buChar char="•"/>
              <a:defRPr/>
            </a:pPr>
            <a:r>
              <a:rPr lang="nl-BE" sz="2000" dirty="0" smtClean="0"/>
              <a:t> Internationale scholen (kostprijs en ligging)</a:t>
            </a:r>
          </a:p>
          <a:p>
            <a:pPr marL="0" indent="0" eaLnBrk="1" hangingPunct="1">
              <a:buFontTx/>
              <a:buChar char="•"/>
              <a:defRPr/>
            </a:pPr>
            <a:r>
              <a:rPr lang="nl-BE" sz="2000" dirty="0" smtClean="0"/>
              <a:t> Opbouwen sociale zekerheidsrechten (</a:t>
            </a:r>
            <a:r>
              <a:rPr lang="nl-BE" sz="2000" dirty="0" err="1" smtClean="0"/>
              <a:t>oz’ers</a:t>
            </a:r>
            <a:r>
              <a:rPr lang="nl-BE" sz="2000" dirty="0" smtClean="0"/>
              <a:t> van buiten de EU)</a:t>
            </a:r>
          </a:p>
          <a:p>
            <a:pPr marL="0" indent="0" eaLnBrk="1" hangingPunct="1">
              <a:buFontTx/>
              <a:buChar char="•"/>
              <a:defRPr/>
            </a:pPr>
            <a:r>
              <a:rPr lang="nl-BE" sz="2000" dirty="0" smtClean="0"/>
              <a:t> Taalwetgeving</a:t>
            </a:r>
          </a:p>
          <a:p>
            <a:pPr marL="0" indent="0" eaLnBrk="1" hangingPunct="1">
              <a:buFontTx/>
              <a:buChar char="•"/>
              <a:defRPr/>
            </a:pPr>
            <a:r>
              <a:rPr lang="nl-BE" sz="2000" dirty="0" smtClean="0"/>
              <a:t> Gesloten onderzoekscultuur</a:t>
            </a:r>
          </a:p>
          <a:p>
            <a:pPr marL="0" indent="0" eaLnBrk="1" hangingPunct="1">
              <a:buFontTx/>
              <a:buChar char="•"/>
              <a:defRPr/>
            </a:pPr>
            <a:endParaRPr lang="nl-BE" sz="2000" dirty="0" smtClean="0"/>
          </a:p>
        </p:txBody>
      </p:sp>
      <p:sp>
        <p:nvSpPr>
          <p:cNvPr id="9" name="Tekstvak 8"/>
          <p:cNvSpPr txBox="1"/>
          <p:nvPr/>
        </p:nvSpPr>
        <p:spPr>
          <a:xfrm>
            <a:off x="1571625" y="4643438"/>
            <a:ext cx="6643688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endParaRPr lang="nl-BE" sz="200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jdelijke aanduiding voor voettekst 3"/>
          <p:cNvSpPr>
            <a:spLocks noGrp="1"/>
          </p:cNvSpPr>
          <p:nvPr>
            <p:ph type="ftr" sz="quarter" idx="10"/>
          </p:nvPr>
        </p:nvSpPr>
        <p:spPr>
          <a:xfrm>
            <a:off x="1447800" y="6248400"/>
            <a:ext cx="5767388" cy="457200"/>
          </a:xfrm>
        </p:spPr>
        <p:txBody>
          <a:bodyPr/>
          <a:lstStyle/>
          <a:p>
            <a:pPr>
              <a:defRPr/>
            </a:pPr>
            <a:r>
              <a:rPr lang="nl-BE"/>
              <a:t>Annik Leyman – EWI-Focus - 12 Oktober 2010  </a:t>
            </a:r>
            <a:endParaRPr lang="nl-NL" dirty="0"/>
          </a:p>
        </p:txBody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7188" y="2071688"/>
            <a:ext cx="8572500" cy="4000500"/>
          </a:xfrm>
          <a:solidFill>
            <a:schemeClr val="accent3">
              <a:lumMod val="95000"/>
            </a:schemeClr>
          </a:solidFill>
        </p:spPr>
        <p:txBody>
          <a:bodyPr/>
          <a:lstStyle/>
          <a:p>
            <a:pPr marL="0" indent="0" eaLnBrk="1" hangingPunct="1">
              <a:defRPr/>
            </a:pPr>
            <a:endParaRPr lang="nl-BE" sz="2000" dirty="0" smtClean="0"/>
          </a:p>
        </p:txBody>
      </p:sp>
      <p:sp>
        <p:nvSpPr>
          <p:cNvPr id="10244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 smtClean="0"/>
          </a:p>
        </p:txBody>
      </p:sp>
      <p:graphicFrame>
        <p:nvGraphicFramePr>
          <p:cNvPr id="7" name="Tabel 6"/>
          <p:cNvGraphicFramePr>
            <a:graphicFrameLocks noGrp="1"/>
          </p:cNvGraphicFramePr>
          <p:nvPr/>
        </p:nvGraphicFramePr>
        <p:xfrm>
          <a:off x="357188" y="1428750"/>
          <a:ext cx="8572560" cy="4643472"/>
        </p:xfrm>
        <a:graphic>
          <a:graphicData uri="http://schemas.openxmlformats.org/drawingml/2006/table">
            <a:tbl>
              <a:tblPr firstRow="1" bandRow="1">
                <a:tableStyleId>{85BE263C-DBD7-4A20-BB59-AAB30ACAA65A}</a:tableStyleId>
              </a:tblPr>
              <a:tblGrid>
                <a:gridCol w="4857784"/>
                <a:gridCol w="3714776"/>
              </a:tblGrid>
              <a:tr h="386956">
                <a:tc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dirty="0" smtClean="0"/>
                        <a:t>%</a:t>
                      </a:r>
                      <a:r>
                        <a:rPr lang="nl-BE" baseline="0" dirty="0" smtClean="0"/>
                        <a:t> een beetje/veel/heel veel</a:t>
                      </a:r>
                      <a:endParaRPr lang="nl-BE" dirty="0"/>
                    </a:p>
                  </a:txBody>
                  <a:tcPr/>
                </a:tc>
              </a:tr>
              <a:tr h="386956">
                <a:tc>
                  <a:txBody>
                    <a:bodyPr/>
                    <a:lstStyle/>
                    <a:p>
                      <a:r>
                        <a:rPr lang="nl-BE" dirty="0" smtClean="0"/>
                        <a:t>Sociale integratie</a:t>
                      </a:r>
                      <a:endParaRPr lang="nl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dirty="0" smtClean="0"/>
                        <a:t>54</a:t>
                      </a:r>
                      <a:endParaRPr lang="nl-BE" dirty="0"/>
                    </a:p>
                  </a:txBody>
                  <a:tcPr/>
                </a:tc>
              </a:tr>
              <a:tr h="386956">
                <a:tc>
                  <a:txBody>
                    <a:bodyPr/>
                    <a:lstStyle/>
                    <a:p>
                      <a:r>
                        <a:rPr lang="nl-BE" dirty="0" smtClean="0"/>
                        <a:t>Gebrekkige</a:t>
                      </a:r>
                      <a:r>
                        <a:rPr lang="nl-BE" baseline="0" dirty="0" smtClean="0"/>
                        <a:t> ondersteuning voor administratie</a:t>
                      </a:r>
                      <a:endParaRPr lang="nl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dirty="0" smtClean="0"/>
                        <a:t>46</a:t>
                      </a:r>
                      <a:endParaRPr lang="nl-BE" dirty="0"/>
                    </a:p>
                  </a:txBody>
                  <a:tcPr/>
                </a:tc>
              </a:tr>
              <a:tr h="386956">
                <a:tc>
                  <a:txBody>
                    <a:bodyPr/>
                    <a:lstStyle/>
                    <a:p>
                      <a:r>
                        <a:rPr lang="nl-BE" dirty="0" smtClean="0"/>
                        <a:t>Beperkte</a:t>
                      </a:r>
                      <a:r>
                        <a:rPr lang="nl-BE" baseline="0" dirty="0" smtClean="0"/>
                        <a:t> carrièremogelijkheden </a:t>
                      </a:r>
                      <a:endParaRPr lang="nl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dirty="0" smtClean="0"/>
                        <a:t>44</a:t>
                      </a:r>
                      <a:endParaRPr lang="nl-BE" dirty="0"/>
                    </a:p>
                  </a:txBody>
                  <a:tcPr/>
                </a:tc>
              </a:tr>
              <a:tr h="386956">
                <a:tc>
                  <a:txBody>
                    <a:bodyPr/>
                    <a:lstStyle/>
                    <a:p>
                      <a:r>
                        <a:rPr lang="nl-BE" dirty="0" smtClean="0"/>
                        <a:t>Taalwetgeving</a:t>
                      </a:r>
                      <a:endParaRPr lang="nl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dirty="0" smtClean="0"/>
                        <a:t>42</a:t>
                      </a:r>
                      <a:endParaRPr lang="nl-BE" dirty="0"/>
                    </a:p>
                  </a:txBody>
                  <a:tcPr/>
                </a:tc>
              </a:tr>
              <a:tr h="386956">
                <a:tc>
                  <a:txBody>
                    <a:bodyPr/>
                    <a:lstStyle/>
                    <a:p>
                      <a:r>
                        <a:rPr lang="nl-BE" dirty="0" smtClean="0"/>
                        <a:t>Persoonlijke relatie/gezinssituatie</a:t>
                      </a:r>
                      <a:endParaRPr lang="nl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dirty="0" smtClean="0"/>
                        <a:t>42</a:t>
                      </a:r>
                      <a:endParaRPr lang="nl-BE" dirty="0"/>
                    </a:p>
                  </a:txBody>
                  <a:tcPr/>
                </a:tc>
              </a:tr>
              <a:tr h="386956">
                <a:tc>
                  <a:txBody>
                    <a:bodyPr/>
                    <a:lstStyle/>
                    <a:p>
                      <a:r>
                        <a:rPr lang="nl-BE" dirty="0" smtClean="0"/>
                        <a:t>Immigratieregels</a:t>
                      </a:r>
                      <a:endParaRPr lang="nl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dirty="0" smtClean="0"/>
                        <a:t>40</a:t>
                      </a:r>
                      <a:endParaRPr lang="nl-BE" dirty="0"/>
                    </a:p>
                  </a:txBody>
                  <a:tcPr/>
                </a:tc>
              </a:tr>
              <a:tr h="386956">
                <a:tc>
                  <a:txBody>
                    <a:bodyPr/>
                    <a:lstStyle/>
                    <a:p>
                      <a:r>
                        <a:rPr lang="nl-BE" dirty="0" smtClean="0"/>
                        <a:t>Huisvesting</a:t>
                      </a:r>
                      <a:endParaRPr lang="nl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dirty="0" smtClean="0"/>
                        <a:t>40</a:t>
                      </a:r>
                      <a:endParaRPr lang="nl-BE" dirty="0"/>
                    </a:p>
                  </a:txBody>
                  <a:tcPr/>
                </a:tc>
              </a:tr>
              <a:tr h="386956">
                <a:tc>
                  <a:txBody>
                    <a:bodyPr/>
                    <a:lstStyle/>
                    <a:p>
                      <a:r>
                        <a:rPr lang="nl-BE" dirty="0" smtClean="0"/>
                        <a:t>Sociale zekerheid en gezondheidsverzekering</a:t>
                      </a:r>
                      <a:endParaRPr lang="nl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dirty="0" smtClean="0"/>
                        <a:t>34</a:t>
                      </a:r>
                      <a:endParaRPr lang="nl-BE" dirty="0"/>
                    </a:p>
                  </a:txBody>
                  <a:tcPr/>
                </a:tc>
              </a:tr>
              <a:tr h="386956">
                <a:tc>
                  <a:txBody>
                    <a:bodyPr/>
                    <a:lstStyle/>
                    <a:p>
                      <a:r>
                        <a:rPr lang="nl-BE" dirty="0" smtClean="0"/>
                        <a:t>Gebrek aan open rekrutering</a:t>
                      </a:r>
                      <a:endParaRPr lang="nl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dirty="0" smtClean="0"/>
                        <a:t>31</a:t>
                      </a:r>
                      <a:endParaRPr lang="nl-BE" dirty="0"/>
                    </a:p>
                  </a:txBody>
                  <a:tcPr/>
                </a:tc>
              </a:tr>
              <a:tr h="386956">
                <a:tc>
                  <a:txBody>
                    <a:bodyPr/>
                    <a:lstStyle/>
                    <a:p>
                      <a:r>
                        <a:rPr lang="nl-BE" dirty="0" smtClean="0"/>
                        <a:t>Integratie in de onderzoeksgroep</a:t>
                      </a:r>
                      <a:endParaRPr lang="nl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dirty="0" smtClean="0"/>
                        <a:t>27</a:t>
                      </a:r>
                      <a:endParaRPr lang="nl-BE" dirty="0"/>
                    </a:p>
                  </a:txBody>
                  <a:tcPr/>
                </a:tc>
              </a:tr>
              <a:tr h="386956">
                <a:tc>
                  <a:txBody>
                    <a:bodyPr/>
                    <a:lstStyle/>
                    <a:p>
                      <a:r>
                        <a:rPr lang="nl-BE" dirty="0" smtClean="0"/>
                        <a:t>Kinderopvang/onderwijs voor kinderen</a:t>
                      </a:r>
                      <a:endParaRPr lang="nl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dirty="0" smtClean="0"/>
                        <a:t>24</a:t>
                      </a:r>
                      <a:endParaRPr lang="nl-BE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jdelijke aanduiding voor voettekst 3"/>
          <p:cNvSpPr>
            <a:spLocks noGrp="1"/>
          </p:cNvSpPr>
          <p:nvPr>
            <p:ph type="ftr" sz="quarter" idx="10"/>
          </p:nvPr>
        </p:nvSpPr>
        <p:spPr>
          <a:xfrm>
            <a:off x="1447800" y="6248400"/>
            <a:ext cx="5767388" cy="457200"/>
          </a:xfrm>
        </p:spPr>
        <p:txBody>
          <a:bodyPr/>
          <a:lstStyle/>
          <a:p>
            <a:pPr>
              <a:defRPr/>
            </a:pPr>
            <a:r>
              <a:rPr lang="nl-BE"/>
              <a:t>Annik Leyman – EWI-Focus - 12 Oktober 2010  </a:t>
            </a:r>
            <a:endParaRPr lang="nl-NL" dirty="0"/>
          </a:p>
        </p:txBody>
      </p:sp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357188" y="1357313"/>
            <a:ext cx="8501062" cy="857250"/>
          </a:xfrm>
          <a:solidFill>
            <a:schemeClr val="accent3">
              <a:lumMod val="95000"/>
            </a:schemeClr>
          </a:solidFill>
        </p:spPr>
        <p:txBody>
          <a:bodyPr/>
          <a:lstStyle/>
          <a:p>
            <a:pPr eaLnBrk="1" hangingPunct="1">
              <a:defRPr/>
            </a:pPr>
            <a:r>
              <a:rPr lang="nl-NL" sz="2400" u="sng" dirty="0" smtClean="0"/>
              <a:t>3. Hoe aantrekkelijk is het voor Vlaamse onderzoeksgroepen om buitenlandse onderzoekers aan te werven? </a:t>
            </a:r>
          </a:p>
        </p:txBody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7188" y="2286000"/>
            <a:ext cx="8501062" cy="3786188"/>
          </a:xfrm>
          <a:solidFill>
            <a:schemeClr val="accent3">
              <a:lumMod val="95000"/>
            </a:schemeClr>
          </a:solidFill>
        </p:spPr>
        <p:txBody>
          <a:bodyPr/>
          <a:lstStyle/>
          <a:p>
            <a:pPr marL="0" indent="0" eaLnBrk="1" hangingPunct="1">
              <a:buFontTx/>
              <a:buChar char="•"/>
              <a:defRPr/>
            </a:pPr>
            <a:endParaRPr lang="nl-BE" sz="1800" dirty="0" smtClean="0"/>
          </a:p>
          <a:p>
            <a:pPr marL="0" indent="0" eaLnBrk="1" hangingPunct="1">
              <a:buFontTx/>
              <a:buChar char="•"/>
              <a:defRPr/>
            </a:pPr>
            <a:r>
              <a:rPr lang="nl-BE" sz="1800" dirty="0" smtClean="0"/>
              <a:t> </a:t>
            </a:r>
            <a:r>
              <a:rPr lang="nl-BE" sz="2000" dirty="0" smtClean="0"/>
              <a:t>Moeilijk om (top)onderzoekers aan te trekken door lage en niet flexibele lonen, lage basisfinanciering, taalwetgeving,…</a:t>
            </a:r>
          </a:p>
          <a:p>
            <a:pPr marL="0" indent="0" eaLnBrk="1" hangingPunct="1">
              <a:buFontTx/>
              <a:buChar char="•"/>
              <a:defRPr/>
            </a:pPr>
            <a:r>
              <a:rPr lang="nl-BE" sz="2000" dirty="0" smtClean="0"/>
              <a:t> Tewerkstelling: Aandeel buitenlanders beperken omwille van (Nederlandstalige) lesopdrachten en administratie</a:t>
            </a:r>
          </a:p>
          <a:p>
            <a:pPr marL="0" indent="0" eaLnBrk="1" hangingPunct="1">
              <a:buFontTx/>
              <a:buChar char="•"/>
              <a:defRPr/>
            </a:pPr>
            <a:r>
              <a:rPr lang="nl-BE" sz="2000" dirty="0" smtClean="0"/>
              <a:t> Rompslomp: administratie en onthaalbeleid</a:t>
            </a:r>
          </a:p>
          <a:p>
            <a:pPr marL="0" indent="0" eaLnBrk="1" hangingPunct="1">
              <a:buFontTx/>
              <a:buChar char="•"/>
              <a:defRPr/>
            </a:pPr>
            <a:r>
              <a:rPr lang="nl-BE" sz="2000" dirty="0" smtClean="0"/>
              <a:t> Weinig flexibiliteit om toponderzoekers te houden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Rechte verbindingslijn 5"/>
          <p:cNvCxnSpPr/>
          <p:nvPr/>
        </p:nvCxnSpPr>
        <p:spPr>
          <a:xfrm>
            <a:off x="357188" y="3857625"/>
            <a:ext cx="8215312" cy="1588"/>
          </a:xfrm>
          <a:prstGeom prst="line">
            <a:avLst/>
          </a:prstGeom>
          <a:ln>
            <a:solidFill>
              <a:srgbClr val="5F5F5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hthoek 7"/>
          <p:cNvSpPr/>
          <p:nvPr/>
        </p:nvSpPr>
        <p:spPr>
          <a:xfrm>
            <a:off x="785786" y="1357298"/>
            <a:ext cx="3357586" cy="240065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nl-BE" sz="150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S</a:t>
            </a:r>
            <a:endParaRPr lang="nl-BE" sz="15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9" name="Tekstvak 8"/>
          <p:cNvSpPr txBox="1"/>
          <p:nvPr/>
        </p:nvSpPr>
        <p:spPr>
          <a:xfrm>
            <a:off x="285750" y="1285875"/>
            <a:ext cx="4000500" cy="2678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buFont typeface="Arial" pitchFamily="34" charset="0"/>
              <a:buChar char="•"/>
              <a:defRPr/>
            </a:pPr>
            <a:r>
              <a:rPr lang="nl-BE" sz="1800" dirty="0">
                <a:latin typeface="+mn-lt"/>
                <a:cs typeface="Tahoma" pitchFamily="34" charset="0"/>
              </a:rPr>
              <a:t>Aantrekkelijke onderzoeksposities (bv. BOF-ZAP, </a:t>
            </a:r>
            <a:r>
              <a:rPr lang="nl-BE" sz="1800" dirty="0" err="1">
                <a:latin typeface="+mn-lt"/>
                <a:cs typeface="Tahoma" pitchFamily="34" charset="0"/>
              </a:rPr>
              <a:t>Odysseus</a:t>
            </a:r>
            <a:r>
              <a:rPr lang="nl-BE" sz="1800" dirty="0">
                <a:latin typeface="+mn-lt"/>
                <a:cs typeface="Tahoma" pitchFamily="34" charset="0"/>
              </a:rPr>
              <a:t>)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nl-BE" sz="1800" dirty="0">
                <a:latin typeface="+mn-lt"/>
                <a:cs typeface="Tahoma" pitchFamily="34" charset="0"/>
              </a:rPr>
              <a:t>Wetenschappelijke reputatie van  een aantal onderzoeksgroepen 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nl-BE" sz="1800" dirty="0">
                <a:latin typeface="+mn-lt"/>
                <a:cs typeface="Tahoma" pitchFamily="34" charset="0"/>
              </a:rPr>
              <a:t>Levenskwaliteit (meertaligheid Vlamingen, centrale ligging binnen Europa, onderwijs- en </a:t>
            </a:r>
            <a:r>
              <a:rPr lang="nl-BE" sz="1800" dirty="0">
                <a:latin typeface="+mn-lt"/>
                <a:cs typeface="Tahoma" pitchFamily="34" charset="0"/>
              </a:rPr>
              <a:t>gezondheidssysteem</a:t>
            </a:r>
            <a:r>
              <a:rPr lang="nl-BE" sz="1800" dirty="0">
                <a:latin typeface="+mn-lt"/>
                <a:cs typeface="Tahoma" pitchFamily="34" charset="0"/>
              </a:rPr>
              <a:t>,…) </a:t>
            </a:r>
          </a:p>
          <a:p>
            <a:pPr>
              <a:defRPr/>
            </a:pPr>
            <a:endParaRPr lang="nl-BE" dirty="0"/>
          </a:p>
        </p:txBody>
      </p:sp>
      <p:sp>
        <p:nvSpPr>
          <p:cNvPr id="12" name="Rechthoek 11"/>
          <p:cNvSpPr/>
          <p:nvPr/>
        </p:nvSpPr>
        <p:spPr>
          <a:xfrm>
            <a:off x="1571604" y="3714752"/>
            <a:ext cx="1486304" cy="240065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nl-BE" sz="150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O</a:t>
            </a:r>
          </a:p>
        </p:txBody>
      </p:sp>
      <p:sp>
        <p:nvSpPr>
          <p:cNvPr id="15" name="Rechthoek 14"/>
          <p:cNvSpPr/>
          <p:nvPr/>
        </p:nvSpPr>
        <p:spPr>
          <a:xfrm>
            <a:off x="5572132" y="1214422"/>
            <a:ext cx="1928733" cy="240065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nl-NL" sz="150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W</a:t>
            </a:r>
          </a:p>
        </p:txBody>
      </p:sp>
      <p:sp>
        <p:nvSpPr>
          <p:cNvPr id="16" name="Rechthoek 15"/>
          <p:cNvSpPr/>
          <p:nvPr/>
        </p:nvSpPr>
        <p:spPr>
          <a:xfrm>
            <a:off x="5715008" y="3643314"/>
            <a:ext cx="1136850" cy="240065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nl-NL" sz="150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T</a:t>
            </a:r>
          </a:p>
        </p:txBody>
      </p:sp>
      <p:sp>
        <p:nvSpPr>
          <p:cNvPr id="17" name="Tekstvak 16"/>
          <p:cNvSpPr txBox="1"/>
          <p:nvPr/>
        </p:nvSpPr>
        <p:spPr>
          <a:xfrm>
            <a:off x="285750" y="3857625"/>
            <a:ext cx="3571875" cy="17541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buFont typeface="Arial" pitchFamily="34" charset="0"/>
              <a:buChar char="•"/>
              <a:defRPr/>
            </a:pPr>
            <a:r>
              <a:rPr lang="nl-BE" sz="1800" dirty="0">
                <a:latin typeface="+mn-lt"/>
                <a:cs typeface="Tahoma" pitchFamily="34" charset="0"/>
              </a:rPr>
              <a:t>Internationale netwerken uitbouwen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nl-BE" sz="1800" dirty="0">
                <a:latin typeface="+mn-lt"/>
                <a:cs typeface="Tahoma" pitchFamily="34" charset="0"/>
              </a:rPr>
              <a:t>Onderzoeksomstandigheden verbeteren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nl-BE" sz="1800" dirty="0">
                <a:latin typeface="+mn-lt"/>
                <a:cs typeface="Tahoma" pitchFamily="34" charset="0"/>
              </a:rPr>
              <a:t>Levenskwaliteit in Vlaanderen promoten </a:t>
            </a:r>
          </a:p>
        </p:txBody>
      </p:sp>
      <p:sp>
        <p:nvSpPr>
          <p:cNvPr id="18" name="Tekstvak 17"/>
          <p:cNvSpPr txBox="1"/>
          <p:nvPr/>
        </p:nvSpPr>
        <p:spPr>
          <a:xfrm>
            <a:off x="4572000" y="4286250"/>
            <a:ext cx="3929063" cy="6778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buFont typeface="Arial" pitchFamily="34" charset="0"/>
              <a:buChar char="•"/>
              <a:defRPr/>
            </a:pPr>
            <a:r>
              <a:rPr lang="nl-BE" sz="1800" dirty="0">
                <a:latin typeface="+mn-lt"/>
                <a:cs typeface="Tahoma" pitchFamily="34" charset="0"/>
              </a:rPr>
              <a:t>Internationale ‘war </a:t>
            </a:r>
            <a:r>
              <a:rPr lang="nl-BE" sz="1800" dirty="0" err="1">
                <a:latin typeface="+mn-lt"/>
                <a:cs typeface="Tahoma" pitchFamily="34" charset="0"/>
              </a:rPr>
              <a:t>for</a:t>
            </a:r>
            <a:r>
              <a:rPr lang="nl-BE" sz="1800" dirty="0">
                <a:latin typeface="+mn-lt"/>
                <a:cs typeface="Tahoma" pitchFamily="34" charset="0"/>
              </a:rPr>
              <a:t> talent’</a:t>
            </a:r>
          </a:p>
          <a:p>
            <a:pPr>
              <a:buFont typeface="Arial" pitchFamily="34" charset="0"/>
              <a:buChar char="•"/>
              <a:defRPr/>
            </a:pPr>
            <a:endParaRPr lang="nl-BE" sz="2000" dirty="0"/>
          </a:p>
        </p:txBody>
      </p:sp>
      <p:sp>
        <p:nvSpPr>
          <p:cNvPr id="14" name="Rechthoek 13"/>
          <p:cNvSpPr/>
          <p:nvPr/>
        </p:nvSpPr>
        <p:spPr>
          <a:xfrm>
            <a:off x="4572000" y="1000125"/>
            <a:ext cx="4572000" cy="286226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Font typeface="Arial" pitchFamily="34" charset="0"/>
              <a:buChar char="•"/>
              <a:defRPr/>
            </a:pPr>
            <a:r>
              <a:rPr lang="nl-BE" sz="1800" dirty="0">
                <a:latin typeface="+mn-lt"/>
                <a:cs typeface="Tahoma" pitchFamily="34" charset="0"/>
              </a:rPr>
              <a:t>Lonen van onderzoekers (vooral professoren)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nl-BE" sz="1800" dirty="0">
                <a:latin typeface="+mn-lt"/>
                <a:cs typeface="Tahoma" pitchFamily="34" charset="0"/>
              </a:rPr>
              <a:t>Gebrek aan onthaalbeleid 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nl-BE" sz="1800" dirty="0">
                <a:latin typeface="+mn-lt"/>
                <a:cs typeface="Tahoma" pitchFamily="34" charset="0"/>
              </a:rPr>
              <a:t>Administratieve barrières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nl-BE" sz="1800" dirty="0">
                <a:latin typeface="+mn-lt"/>
                <a:cs typeface="Tahoma" pitchFamily="34" charset="0"/>
              </a:rPr>
              <a:t>Taalwetgeving universiteiten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nl-BE" sz="1800" dirty="0">
                <a:latin typeface="+mn-lt"/>
                <a:cs typeface="Tahoma" pitchFamily="34" charset="0"/>
              </a:rPr>
              <a:t>Gebrek aan mogelijkheden om (top)onderzoekers te houden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nl-BE" sz="1800" dirty="0">
                <a:latin typeface="+mn-lt"/>
                <a:cs typeface="Tahoma" pitchFamily="34" charset="0"/>
              </a:rPr>
              <a:t>International scholen, beschikbaarheid kinderopvang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nl-BE" sz="1800" dirty="0">
                <a:latin typeface="+mn-lt"/>
                <a:cs typeface="Tahoma" pitchFamily="34" charset="0"/>
              </a:rPr>
              <a:t>Sociale zekerheid </a:t>
            </a:r>
            <a:r>
              <a:rPr lang="nl-BE" sz="1800" dirty="0" err="1">
                <a:latin typeface="+mn-lt"/>
                <a:cs typeface="Tahoma" pitchFamily="34" charset="0"/>
              </a:rPr>
              <a:t>niet-EU</a:t>
            </a:r>
            <a:r>
              <a:rPr lang="nl-BE" sz="1800" dirty="0">
                <a:latin typeface="+mn-lt"/>
                <a:cs typeface="Tahoma" pitchFamily="34" charset="0"/>
              </a:rPr>
              <a:t> onderzoekers</a:t>
            </a:r>
          </a:p>
        </p:txBody>
      </p:sp>
      <p:cxnSp>
        <p:nvCxnSpPr>
          <p:cNvPr id="20" name="Rechte verbindingslijn 19"/>
          <p:cNvCxnSpPr/>
          <p:nvPr/>
        </p:nvCxnSpPr>
        <p:spPr>
          <a:xfrm rot="5400000">
            <a:off x="1893094" y="3536157"/>
            <a:ext cx="4929187" cy="0"/>
          </a:xfrm>
          <a:prstGeom prst="line">
            <a:avLst/>
          </a:prstGeom>
          <a:ln>
            <a:solidFill>
              <a:srgbClr val="5F5F5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ijdelijke aanduiding voor voettekst 2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nl-BE"/>
              <a:t>Annik Leyman – EWI-Focus - 12 Oktober 2010  </a:t>
            </a:r>
            <a:endParaRPr lang="nl-N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el 1"/>
          <p:cNvSpPr>
            <a:spLocks noGrp="1"/>
          </p:cNvSpPr>
          <p:nvPr>
            <p:ph type="title"/>
          </p:nvPr>
        </p:nvSpPr>
        <p:spPr>
          <a:xfrm>
            <a:off x="357188" y="1428750"/>
            <a:ext cx="8572500" cy="785813"/>
          </a:xfrm>
        </p:spPr>
        <p:txBody>
          <a:bodyPr/>
          <a:lstStyle/>
          <a:p>
            <a:r>
              <a:rPr lang="nl-BE" sz="2400" u="sng" smtClean="0"/>
              <a:t>Contactgegevens en publicaties</a:t>
            </a:r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nl-BE"/>
              <a:t>Annik Leyman – EWI-Focus - 12 Oktober 2010  </a:t>
            </a:r>
            <a:endParaRPr lang="nl-NL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357188" y="2286000"/>
            <a:ext cx="8572500" cy="3786188"/>
          </a:xfrm>
          <a:prstGeom prst="rect">
            <a:avLst/>
          </a:prstGeom>
          <a:solidFill>
            <a:schemeClr val="accent3">
              <a:lumMod val="95000"/>
            </a:schemeClr>
          </a:solidFill>
        </p:spPr>
        <p:txBody>
          <a:bodyPr/>
          <a:lstStyle/>
          <a:p>
            <a:pPr>
              <a:spcBef>
                <a:spcPct val="20000"/>
              </a:spcBef>
              <a:buFontTx/>
              <a:buChar char="•"/>
              <a:defRPr/>
            </a:pPr>
            <a:endParaRPr lang="nl-BE" sz="1800" kern="0" dirty="0">
              <a:solidFill>
                <a:srgbClr val="5F5F5F"/>
              </a:solidFill>
              <a:latin typeface="+mn-lt"/>
            </a:endParaRPr>
          </a:p>
          <a:p>
            <a:pPr>
              <a:spcBef>
                <a:spcPct val="20000"/>
              </a:spcBef>
              <a:defRPr/>
            </a:pPr>
            <a:r>
              <a:rPr lang="nl-BE" sz="2000" kern="0" dirty="0">
                <a:latin typeface="+mn-lt"/>
              </a:rPr>
              <a:t>Annik.Leyman@</a:t>
            </a:r>
            <a:r>
              <a:rPr lang="nl-BE" sz="2000" kern="0" dirty="0" err="1">
                <a:latin typeface="+mn-lt"/>
              </a:rPr>
              <a:t>UGent.be</a:t>
            </a:r>
            <a:endParaRPr lang="nl-BE" sz="2000" kern="0" dirty="0">
              <a:latin typeface="+mn-lt"/>
            </a:endParaRPr>
          </a:p>
          <a:p>
            <a:pPr>
              <a:spcBef>
                <a:spcPct val="20000"/>
              </a:spcBef>
              <a:defRPr/>
            </a:pPr>
            <a:r>
              <a:rPr lang="nl-BE" sz="2000" kern="0" dirty="0" err="1">
                <a:latin typeface="+mn-lt"/>
              </a:rPr>
              <a:t>ECOOM-UGent</a:t>
            </a:r>
            <a:endParaRPr lang="nl-BE" sz="2000" kern="0" dirty="0">
              <a:latin typeface="+mn-lt"/>
            </a:endParaRPr>
          </a:p>
          <a:p>
            <a:pPr>
              <a:spcBef>
                <a:spcPct val="20000"/>
              </a:spcBef>
              <a:defRPr/>
            </a:pPr>
            <a:r>
              <a:rPr lang="nl-BE" sz="2000" kern="0" dirty="0">
                <a:latin typeface="+mn-lt"/>
              </a:rPr>
              <a:t>http://www.ecoom.be/doctoralcareers</a:t>
            </a:r>
          </a:p>
          <a:p>
            <a:pPr>
              <a:spcBef>
                <a:spcPct val="20000"/>
              </a:spcBef>
              <a:defRPr/>
            </a:pPr>
            <a:endParaRPr lang="nl-BE" sz="2000" kern="0" dirty="0">
              <a:latin typeface="+mn-lt"/>
            </a:endParaRPr>
          </a:p>
          <a:p>
            <a:pPr>
              <a:spcBef>
                <a:spcPct val="20000"/>
              </a:spcBef>
              <a:defRPr/>
            </a:pPr>
            <a:endParaRPr lang="nl-BE" sz="2000" kern="0" dirty="0">
              <a:latin typeface="+mn-lt"/>
            </a:endParaRPr>
          </a:p>
          <a:p>
            <a:pPr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nl-BE" sz="2000" kern="0" dirty="0">
                <a:latin typeface="+mn-lt"/>
              </a:rPr>
              <a:t> Levenskwaliteit van buitenlandse onderzoekers aan Vlaamse universiteiten en kenniscentra</a:t>
            </a:r>
          </a:p>
          <a:p>
            <a:pPr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nl-BE" sz="2000" kern="0" dirty="0">
                <a:latin typeface="+mn-lt"/>
              </a:rPr>
              <a:t> </a:t>
            </a:r>
            <a:r>
              <a:rPr lang="nl-BE" sz="2000" kern="0" dirty="0" err="1">
                <a:latin typeface="+mn-lt"/>
              </a:rPr>
              <a:t>Very</a:t>
            </a:r>
            <a:r>
              <a:rPr lang="nl-BE" sz="2000" kern="0" dirty="0">
                <a:latin typeface="+mn-lt"/>
              </a:rPr>
              <a:t> Important </a:t>
            </a:r>
            <a:r>
              <a:rPr lang="nl-BE" sz="2000" kern="0" dirty="0" err="1">
                <a:latin typeface="+mn-lt"/>
              </a:rPr>
              <a:t>Brains</a:t>
            </a:r>
            <a:r>
              <a:rPr lang="nl-BE" sz="2000" kern="0" dirty="0">
                <a:latin typeface="+mn-lt"/>
              </a:rPr>
              <a:t>: buitenlandse onderzoekers aan Vlaamse universiteiten en kenniscentra</a:t>
            </a:r>
          </a:p>
          <a:p>
            <a:pPr>
              <a:spcBef>
                <a:spcPct val="20000"/>
              </a:spcBef>
              <a:defRPr/>
            </a:pPr>
            <a:endParaRPr lang="nl-BE" sz="1800" kern="0" dirty="0">
              <a:solidFill>
                <a:srgbClr val="5F5F5F"/>
              </a:solidFill>
              <a:latin typeface="+mn-l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tandaardontwerp">
  <a:themeElements>
    <a:clrScheme name="Standaardontwerp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andaardontwerp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ardontwerp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del voor beeldslides">
  <a:themeElements>
    <a:clrScheme name="model voor beeldslide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el voor beeldslide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el voor beeldslid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el voor beeldslide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el voor beeldslide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el voor beeldslide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el voor beeldslide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el voor beeldslide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el voor beeldslide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el voor beeldslide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el voor beeldslide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el voor beeldslide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el voor beeldslide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el voor beeldslide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2975</TotalTime>
  <Words>487</Words>
  <Application>Microsoft Office PowerPoint</Application>
  <PresentationFormat>Diavoorstelling (4:3)</PresentationFormat>
  <Paragraphs>117</Paragraphs>
  <Slides>10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2</vt:i4>
      </vt:variant>
      <vt:variant>
        <vt:lpstr>Diatitels</vt:lpstr>
      </vt:variant>
      <vt:variant>
        <vt:i4>10</vt:i4>
      </vt:variant>
    </vt:vector>
  </HeadingPairs>
  <TitlesOfParts>
    <vt:vector size="17" baseType="lpstr">
      <vt:lpstr>Times New Roman</vt:lpstr>
      <vt:lpstr>Arial</vt:lpstr>
      <vt:lpstr>Arial Unicode MS</vt:lpstr>
      <vt:lpstr>Wingdings</vt:lpstr>
      <vt:lpstr>Tahoma</vt:lpstr>
      <vt:lpstr>Standaardontwerp</vt:lpstr>
      <vt:lpstr>model voor beeldslides</vt:lpstr>
      <vt:lpstr>Aantrekkelijkheid van Vlaanderen voor buitenlandse onderzoekers  Annik Leyman (ECOOM-UGent) </vt:lpstr>
      <vt:lpstr>Onderzoeksvragen</vt:lpstr>
      <vt:lpstr>Onderzoeksmateriaal</vt:lpstr>
      <vt:lpstr>1. Waarom kiezen buitenlandse onderzoekers voor Vlaanderen? </vt:lpstr>
      <vt:lpstr>Dia 5</vt:lpstr>
      <vt:lpstr>2. Welke problemen ervaren buitenlandse onderzoekers</vt:lpstr>
      <vt:lpstr>Dia 7</vt:lpstr>
      <vt:lpstr>3. Hoe aantrekkelijk is het voor Vlaamse onderzoeksgroepen om buitenlandse onderzoekers aan te werven? </vt:lpstr>
      <vt:lpstr>Dia 9</vt:lpstr>
      <vt:lpstr>Contactgegevens en publicaties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Ann Van Driessche</dc:creator>
  <cp:lastModifiedBy>Unknown</cp:lastModifiedBy>
  <cp:revision>203</cp:revision>
  <dcterms:created xsi:type="dcterms:W3CDTF">2005-09-12T21:24:55Z</dcterms:created>
  <dcterms:modified xsi:type="dcterms:W3CDTF">2010-10-12T09:06:44Z</dcterms:modified>
</cp:coreProperties>
</file>