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3" saveSubsetFonts="1">
  <p:sldMasterIdLst>
    <p:sldMasterId id="2147483648" r:id="rId1"/>
  </p:sldMasterIdLst>
  <p:notesMasterIdLst>
    <p:notesMasterId r:id="rId42"/>
  </p:notesMasterIdLst>
  <p:handoutMasterIdLst>
    <p:handoutMasterId r:id="rId43"/>
  </p:handoutMasterIdLst>
  <p:sldIdLst>
    <p:sldId id="317" r:id="rId2"/>
    <p:sldId id="319" r:id="rId3"/>
    <p:sldId id="361" r:id="rId4"/>
    <p:sldId id="321" r:id="rId5"/>
    <p:sldId id="322" r:id="rId6"/>
    <p:sldId id="323" r:id="rId7"/>
    <p:sldId id="324" r:id="rId8"/>
    <p:sldId id="325" r:id="rId9"/>
    <p:sldId id="326" r:id="rId10"/>
    <p:sldId id="360" r:id="rId11"/>
    <p:sldId id="328" r:id="rId12"/>
    <p:sldId id="329" r:id="rId13"/>
    <p:sldId id="330" r:id="rId14"/>
    <p:sldId id="331" r:id="rId15"/>
    <p:sldId id="333" r:id="rId16"/>
    <p:sldId id="334" r:id="rId17"/>
    <p:sldId id="335" r:id="rId18"/>
    <p:sldId id="336" r:id="rId19"/>
    <p:sldId id="362" r:id="rId20"/>
    <p:sldId id="337" r:id="rId21"/>
    <p:sldId id="338" r:id="rId22"/>
    <p:sldId id="339" r:id="rId23"/>
    <p:sldId id="341" r:id="rId24"/>
    <p:sldId id="342" r:id="rId25"/>
    <p:sldId id="343" r:id="rId26"/>
    <p:sldId id="344" r:id="rId27"/>
    <p:sldId id="345" r:id="rId28"/>
    <p:sldId id="347" r:id="rId29"/>
    <p:sldId id="348" r:id="rId30"/>
    <p:sldId id="349" r:id="rId31"/>
    <p:sldId id="350" r:id="rId32"/>
    <p:sldId id="358" r:id="rId33"/>
    <p:sldId id="359" r:id="rId34"/>
    <p:sldId id="351" r:id="rId35"/>
    <p:sldId id="352" r:id="rId36"/>
    <p:sldId id="353" r:id="rId37"/>
    <p:sldId id="354" r:id="rId38"/>
    <p:sldId id="355" r:id="rId39"/>
    <p:sldId id="356" r:id="rId40"/>
    <p:sldId id="357" r:id="rId41"/>
  </p:sldIdLst>
  <p:sldSz cx="9144000" cy="6858000" type="screen4x3"/>
  <p:notesSz cx="6797675" cy="9928225"/>
  <p:defaultTextStyle>
    <a:defPPr>
      <a:defRPr lang="nl-NL"/>
    </a:defPPr>
    <a:lvl1pPr algn="ctr" rtl="0" fontAlgn="base">
      <a:spcBef>
        <a:spcPct val="20000"/>
      </a:spcBef>
      <a:spcAft>
        <a:spcPct val="0"/>
      </a:spcAft>
      <a:defRPr sz="22000"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ctr" rtl="0" fontAlgn="base">
      <a:spcBef>
        <a:spcPct val="20000"/>
      </a:spcBef>
      <a:spcAft>
        <a:spcPct val="0"/>
      </a:spcAft>
      <a:defRPr sz="22000"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ctr" rtl="0" fontAlgn="base">
      <a:spcBef>
        <a:spcPct val="20000"/>
      </a:spcBef>
      <a:spcAft>
        <a:spcPct val="0"/>
      </a:spcAft>
      <a:defRPr sz="22000"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ctr" rtl="0" fontAlgn="base">
      <a:spcBef>
        <a:spcPct val="20000"/>
      </a:spcBef>
      <a:spcAft>
        <a:spcPct val="0"/>
      </a:spcAft>
      <a:defRPr sz="22000"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ctr" rtl="0" fontAlgn="base">
      <a:spcBef>
        <a:spcPct val="20000"/>
      </a:spcBef>
      <a:spcAft>
        <a:spcPct val="0"/>
      </a:spcAft>
      <a:defRPr sz="22000"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sz="22000"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sz="22000"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sz="22000"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sz="22000"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2" autoAdjust="0"/>
    <p:restoredTop sz="94750" autoAdjust="0"/>
  </p:normalViewPr>
  <p:slideViewPr>
    <p:cSldViewPr>
      <p:cViewPr varScale="1">
        <p:scale>
          <a:sx n="107" d="100"/>
          <a:sy n="107" d="100"/>
        </p:scale>
        <p:origin x="-110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2004" y="-102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image" Target="../media/image2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955" cy="4957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245" y="0"/>
            <a:ext cx="2945955" cy="4957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5A7EB3-D3BC-416D-976F-2389BE1F1A74}" type="datetime4">
              <a:rPr lang="en-US" smtClean="0"/>
              <a:pPr/>
              <a:t>October 12, 2010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830"/>
            <a:ext cx="2945955" cy="4957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245" y="9430830"/>
            <a:ext cx="2945955" cy="4957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666293-ABF8-4F8A-8016-E986A8E661B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955" cy="4957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245" y="0"/>
            <a:ext cx="2945955" cy="4957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BE3394-63DE-4C69-B95F-4B08AE37EBE6}" type="datetime4">
              <a:rPr lang="en-US" smtClean="0"/>
              <a:pPr/>
              <a:t>October 12, 2010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5988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063" y="4716236"/>
            <a:ext cx="5437550" cy="44667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830"/>
            <a:ext cx="2945955" cy="4957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245" y="9430830"/>
            <a:ext cx="2945955" cy="4957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60D46B-D714-4E81-8711-8D410785A89E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23900" y="735013"/>
            <a:ext cx="2838450" cy="21288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l-BE" dirty="0" smtClean="0"/>
              <a:t>VIB is samenwerkingsverband</a:t>
            </a:r>
            <a:r>
              <a:rPr lang="nl-BE" baseline="0" dirty="0" smtClean="0"/>
              <a:t> tussen universiteiten.</a:t>
            </a:r>
          </a:p>
          <a:p>
            <a:endParaRPr lang="nl-BE" baseline="0" dirty="0" smtClean="0"/>
          </a:p>
          <a:p>
            <a:pPr marL="228600" indent="-228600">
              <a:buAutoNum type="arabicPeriod"/>
            </a:pPr>
            <a:r>
              <a:rPr lang="nl-BE" baseline="0" dirty="0" smtClean="0"/>
              <a:t>Financiering</a:t>
            </a:r>
          </a:p>
          <a:p>
            <a:pPr marL="228600" indent="-228600">
              <a:buAutoNum type="arabicPeriod"/>
            </a:pPr>
            <a:r>
              <a:rPr lang="nl-BE" baseline="0" dirty="0" smtClean="0"/>
              <a:t>Technologie</a:t>
            </a:r>
          </a:p>
          <a:p>
            <a:pPr marL="228600" indent="-228600">
              <a:buAutoNum type="arabicPeriod"/>
            </a:pPr>
            <a:r>
              <a:rPr lang="nl-BE" baseline="0" dirty="0" smtClean="0"/>
              <a:t>Vorming</a:t>
            </a:r>
          </a:p>
          <a:p>
            <a:pPr marL="228600" indent="-228600">
              <a:buAutoNum type="arabicPeriod"/>
            </a:pPr>
            <a:r>
              <a:rPr lang="nl-BE" baseline="0" dirty="0" smtClean="0"/>
              <a:t>Ondersteuning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27036-5F7C-4750-931B-55EAA1645A72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733FE6B-2C77-4261-9A31-656943ACA860}" type="datetime4">
              <a:rPr lang="en-US" smtClean="0"/>
              <a:pPr/>
              <a:t>October 12, 2010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23900" y="735013"/>
            <a:ext cx="2838450" cy="21288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l-BE" dirty="0" smtClean="0"/>
              <a:t>In de loop van de jaren is het aantal mensen binnen VIB gestaag omhoog gegaan. Vorig</a:t>
            </a:r>
            <a:r>
              <a:rPr lang="nl-BE" baseline="0" dirty="0" smtClean="0"/>
              <a:t> jaar kwamen er 223 nieuwe medewerkers bij.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27036-5F7C-4750-931B-55EAA1645A72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C173C978-2083-4598-B9B7-F513CEAC5CA6}" type="datetime4">
              <a:rPr lang="en-US" smtClean="0"/>
              <a:pPr/>
              <a:t>October 12, 2010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23900" y="735013"/>
            <a:ext cx="2838450" cy="21288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27036-5F7C-4750-931B-55EAA1645A72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6DDCC8A9-D170-4DC6-99AD-F652C56A002C}" type="datetime4">
              <a:rPr lang="en-US" smtClean="0"/>
              <a:pPr/>
              <a:t>October 12, 2010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23900" y="735013"/>
            <a:ext cx="2838450" cy="21288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27036-5F7C-4750-931B-55EAA1645A72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7873C190-983E-43DF-A1AB-EA5BC4C7B429}" type="datetime4">
              <a:rPr lang="en-US" smtClean="0"/>
              <a:pPr/>
              <a:t>October 12, 2010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23900" y="735013"/>
            <a:ext cx="2838450" cy="21288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27036-5F7C-4750-931B-55EAA1645A72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A5C9C2F9-407C-4527-9C3E-8B8536D7C461}" type="datetime4">
              <a:rPr lang="en-US" smtClean="0"/>
              <a:pPr/>
              <a:t>October 12, 2010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23900" y="735013"/>
            <a:ext cx="2838450" cy="21288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27036-5F7C-4750-931B-55EAA1645A72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165A9AD-F813-416A-A009-3A620CC2182A}" type="datetime4">
              <a:rPr lang="en-US" smtClean="0"/>
              <a:pPr/>
              <a:t>October 12, 2010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23900" y="735013"/>
            <a:ext cx="2838450" cy="21288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27036-5F7C-4750-931B-55EAA1645A72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505BB6E1-9819-4FE9-A677-3164DB1B1E9F}" type="datetime4">
              <a:rPr lang="en-US" smtClean="0"/>
              <a:pPr/>
              <a:t>October 12, 2010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23900" y="735013"/>
            <a:ext cx="2838450" cy="21288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l-BE" dirty="0" smtClean="0"/>
              <a:t>We onderzoeken hoe planten groeien, bloeien, sterven… om die kennis te kunnen</a:t>
            </a:r>
            <a:r>
              <a:rPr lang="nl-BE" baseline="0" dirty="0" smtClean="0"/>
              <a:t> gebruiken bij het creëren van nieuwe gewassen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27036-5F7C-4750-931B-55EAA1645A72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9453C550-4A22-4D26-95F8-13551951704D}" type="datetime4">
              <a:rPr lang="en-US" smtClean="0"/>
              <a:pPr/>
              <a:t>October 12, 2010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23900" y="735013"/>
            <a:ext cx="2838450" cy="21288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27036-5F7C-4750-931B-55EAA1645A72}" type="slidenum">
              <a:rPr lang="en-US" smtClean="0"/>
              <a:pPr/>
              <a:t>17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A6BC3CD1-9FAF-4265-B944-F177F1F09F84}" type="datetime4">
              <a:rPr lang="en-US" smtClean="0"/>
              <a:pPr/>
              <a:t>October 12, 2010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23900" y="735013"/>
            <a:ext cx="2838450" cy="21288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27036-5F7C-4750-931B-55EAA1645A72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3C360896-262D-4E54-9B40-E484C74A4B19}" type="datetime4">
              <a:rPr lang="en-US" smtClean="0"/>
              <a:pPr/>
              <a:t>October 12, 2010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23900" y="735013"/>
            <a:ext cx="2838450" cy="21288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nl-BE" dirty="0" smtClean="0"/>
              <a:t>Waarom kiezen voor internationalisatie?</a:t>
            </a:r>
          </a:p>
          <a:p>
            <a:endParaRPr lang="nl-BE" dirty="0" smtClean="0"/>
          </a:p>
          <a:p>
            <a:pPr marL="228600" indent="-228600">
              <a:buAutoNum type="arabicPeriod"/>
            </a:pPr>
            <a:r>
              <a:rPr lang="nl-BE" dirty="0" smtClean="0"/>
              <a:t>Creativiteit</a:t>
            </a:r>
          </a:p>
          <a:p>
            <a:pPr marL="228600" indent="-228600">
              <a:buAutoNum type="arabicPeriod"/>
            </a:pPr>
            <a:r>
              <a:rPr lang="nl-BE" dirty="0" smtClean="0"/>
              <a:t>Excellentie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27036-5F7C-4750-931B-55EAA1645A72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FA99FF58-2483-4253-80FC-BFA8177233C4}" type="datetime4">
              <a:rPr lang="en-US" smtClean="0"/>
              <a:pPr/>
              <a:t>October 12, 2010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0D46B-D714-4E81-8711-8D410785A89E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015F3952-450A-4E96-BF37-060362728CF0}" type="datetime4">
              <a:rPr lang="en-US" smtClean="0"/>
              <a:pPr/>
              <a:t>October 12, 2010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60D46B-D714-4E81-8711-8D410785A89E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28694457-7EE2-4EDC-8223-94A66EA1BB42}" type="datetime4">
              <a:rPr lang="en-US" smtClean="0"/>
              <a:pPr/>
              <a:t>October 12, 2010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642910" y="2357430"/>
            <a:ext cx="8172450" cy="1470025"/>
          </a:xfrm>
        </p:spPr>
        <p:txBody>
          <a:bodyPr/>
          <a:lstStyle>
            <a:lvl1pPr algn="ctr">
              <a:defRPr sz="5000" baseline="0"/>
            </a:lvl1pPr>
          </a:lstStyle>
          <a:p>
            <a:r>
              <a:rPr lang="en-US" dirty="0" smtClean="0"/>
              <a:t>Insert title of the presentation</a:t>
            </a:r>
            <a:endParaRPr lang="en-US" dirty="0"/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3019398" y="5638820"/>
            <a:ext cx="5795962" cy="576262"/>
          </a:xfrm>
        </p:spPr>
        <p:txBody>
          <a:bodyPr/>
          <a:lstStyle>
            <a:lvl1pPr marL="0" indent="0">
              <a:buFontTx/>
              <a:buNone/>
              <a:defRPr sz="2400" baseline="0"/>
            </a:lvl1pPr>
          </a:lstStyle>
          <a:p>
            <a:r>
              <a:rPr lang="en-US" dirty="0" smtClean="0"/>
              <a:t>Insert name of the presenter</a:t>
            </a:r>
            <a:endParaRPr lang="en-US" dirty="0"/>
          </a:p>
        </p:txBody>
      </p:sp>
      <p:pic>
        <p:nvPicPr>
          <p:cNvPr id="15" name="Picture 14" descr="VIB_NewLOGO_rgb_pos_LOW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642910" y="5143512"/>
            <a:ext cx="928694" cy="1070886"/>
          </a:xfrm>
          <a:prstGeom prst="rect">
            <a:avLst/>
          </a:prstGeom>
        </p:spPr>
      </p:pic>
      <p:pic>
        <p:nvPicPr>
          <p:cNvPr id="17" name="Picture 16" descr="VIB-balk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2071670" y="0"/>
            <a:ext cx="7072330" cy="14287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785813" y="1428750"/>
            <a:ext cx="7429500" cy="46434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lay out line on top of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644400" y="284400"/>
            <a:ext cx="8287200" cy="63341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Insert title of the slide</a:t>
            </a:r>
            <a:endParaRPr lang="en-US" dirty="0"/>
          </a:p>
        </p:txBody>
      </p:sp>
      <p:sp>
        <p:nvSpPr>
          <p:cNvPr id="19" name="Content Placeholder 2"/>
          <p:cNvSpPr>
            <a:spLocks noGrp="1"/>
          </p:cNvSpPr>
          <p:nvPr>
            <p:ph idx="1" hasCustomPrompt="1"/>
          </p:nvPr>
        </p:nvSpPr>
        <p:spPr>
          <a:xfrm>
            <a:off x="712800" y="1989138"/>
            <a:ext cx="8213752" cy="428148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US" dirty="0" smtClean="0"/>
              <a:t>Your text</a:t>
            </a:r>
          </a:p>
          <a:p>
            <a:pPr lvl="1"/>
            <a:r>
              <a:rPr lang="en-US" dirty="0" smtClean="0"/>
              <a:t>Second level </a:t>
            </a:r>
          </a:p>
          <a:p>
            <a:pPr lvl="2"/>
            <a:r>
              <a:rPr lang="en-US" dirty="0" smtClean="0"/>
              <a:t>Third level 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20" name="Content Placeholder 4"/>
          <p:cNvSpPr>
            <a:spLocks noGrp="1"/>
          </p:cNvSpPr>
          <p:nvPr>
            <p:ph sz="quarter" idx="10" hasCustomPrompt="1"/>
          </p:nvPr>
        </p:nvSpPr>
        <p:spPr>
          <a:xfrm>
            <a:off x="3930972" y="1285860"/>
            <a:ext cx="5000628" cy="500051"/>
          </a:xfrm>
        </p:spPr>
        <p:txBody>
          <a:bodyPr/>
          <a:lstStyle>
            <a:lvl1pPr>
              <a:buNone/>
              <a:defRPr sz="3000" baseline="0"/>
            </a:lvl1pPr>
          </a:lstStyle>
          <a:p>
            <a:pPr lvl="0"/>
            <a:r>
              <a:rPr lang="nl-BE" dirty="0" smtClean="0"/>
              <a:t>Subtitle</a:t>
            </a:r>
            <a:endParaRPr lang="en-US" dirty="0" smtClean="0"/>
          </a:p>
        </p:txBody>
      </p:sp>
      <p:pic>
        <p:nvPicPr>
          <p:cNvPr id="21" name="Picture 20" descr="VIB_NewLOGO_rgb_pos_LOW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214282" y="6127641"/>
            <a:ext cx="447546" cy="516069"/>
          </a:xfrm>
          <a:prstGeom prst="rect">
            <a:avLst/>
          </a:prstGeom>
        </p:spPr>
      </p:pic>
      <p:pic>
        <p:nvPicPr>
          <p:cNvPr id="15" name="Picture 14" descr="VIB-balk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2071670" y="-24"/>
            <a:ext cx="7072330" cy="14287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4400" y="284400"/>
            <a:ext cx="8287200" cy="633412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dirty="0" smtClean="0"/>
              <a:t>Insert title of the slide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12800" y="1989138"/>
            <a:ext cx="8213752" cy="4281487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</a:lstStyle>
          <a:p>
            <a:pPr lvl="0"/>
            <a:r>
              <a:rPr lang="en-US" dirty="0" smtClean="0"/>
              <a:t>Your text</a:t>
            </a:r>
          </a:p>
          <a:p>
            <a:pPr lvl="1"/>
            <a:r>
              <a:rPr lang="en-US" dirty="0" smtClean="0"/>
              <a:t>Second level </a:t>
            </a:r>
          </a:p>
          <a:p>
            <a:pPr lvl="2"/>
            <a:r>
              <a:rPr lang="en-US" dirty="0" smtClean="0"/>
              <a:t>Third level 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 hasCustomPrompt="1"/>
          </p:nvPr>
        </p:nvSpPr>
        <p:spPr>
          <a:xfrm>
            <a:off x="3930972" y="1285860"/>
            <a:ext cx="5000628" cy="500051"/>
          </a:xfrm>
        </p:spPr>
        <p:txBody>
          <a:bodyPr/>
          <a:lstStyle>
            <a:lvl1pPr>
              <a:buNone/>
              <a:defRPr sz="3000" baseline="0"/>
            </a:lvl1pPr>
          </a:lstStyle>
          <a:p>
            <a:pPr lvl="0"/>
            <a:r>
              <a:rPr lang="nl-BE" dirty="0" smtClean="0"/>
              <a:t>Subtitle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44400" y="1285200"/>
            <a:ext cx="4040188" cy="639762"/>
          </a:xfrm>
        </p:spPr>
        <p:txBody>
          <a:bodyPr anchor="b"/>
          <a:lstStyle>
            <a:lvl1pPr marL="0" indent="0">
              <a:buNone/>
              <a:defRPr sz="3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Subtitle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44400" y="2174875"/>
            <a:ext cx="4040188" cy="3951288"/>
          </a:xfrm>
        </p:spPr>
        <p:txBody>
          <a:bodyPr/>
          <a:lstStyle>
            <a:lvl1pPr>
              <a:defRPr sz="2800" baseline="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Your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4889825" y="1285200"/>
            <a:ext cx="4041775" cy="639762"/>
          </a:xfrm>
        </p:spPr>
        <p:txBody>
          <a:bodyPr anchor="b"/>
          <a:lstStyle>
            <a:lvl1pPr marL="0" indent="0">
              <a:buNone/>
              <a:defRPr sz="3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Subtitle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889825" y="2174875"/>
            <a:ext cx="4041775" cy="3951288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Your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644400" y="284400"/>
            <a:ext cx="8287200" cy="633412"/>
          </a:xfrm>
        </p:spPr>
        <p:txBody>
          <a:bodyPr/>
          <a:lstStyle/>
          <a:p>
            <a:r>
              <a:rPr lang="en-US" dirty="0" smtClean="0"/>
              <a:t>Insert title of the slide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Insert title of the slide</a:t>
            </a:r>
            <a:endParaRPr lang="en-US" dirty="0"/>
          </a:p>
        </p:txBody>
      </p:sp>
      <p:sp>
        <p:nvSpPr>
          <p:cNvPr id="3" name="Content Placeholder 4"/>
          <p:cNvSpPr>
            <a:spLocks noGrp="1"/>
          </p:cNvSpPr>
          <p:nvPr>
            <p:ph sz="quarter" idx="10" hasCustomPrompt="1"/>
          </p:nvPr>
        </p:nvSpPr>
        <p:spPr>
          <a:xfrm>
            <a:off x="3930972" y="1285860"/>
            <a:ext cx="5000628" cy="500051"/>
          </a:xfrm>
        </p:spPr>
        <p:txBody>
          <a:bodyPr/>
          <a:lstStyle>
            <a:lvl1pPr>
              <a:buNone/>
              <a:defRPr sz="3000" baseline="0"/>
            </a:lvl1pPr>
          </a:lstStyle>
          <a:p>
            <a:pPr lvl="0"/>
            <a:r>
              <a:rPr lang="nl-BE" dirty="0" smtClean="0"/>
              <a:t>Subtitle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44400" y="1285860"/>
            <a:ext cx="3008313" cy="500400"/>
          </a:xfrm>
        </p:spPr>
        <p:txBody>
          <a:bodyPr anchor="b"/>
          <a:lstStyle>
            <a:lvl1pPr algn="l">
              <a:defRPr sz="3000" b="0"/>
            </a:lvl1pPr>
          </a:lstStyle>
          <a:p>
            <a:r>
              <a:rPr lang="nl-BE" dirty="0" smtClean="0"/>
              <a:t>Subtitle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819850" y="1285860"/>
            <a:ext cx="5111750" cy="4840303"/>
          </a:xfrm>
        </p:spPr>
        <p:txBody>
          <a:bodyPr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2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Your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44400" y="2000240"/>
            <a:ext cx="3008313" cy="4125923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Your text</a:t>
            </a:r>
          </a:p>
        </p:txBody>
      </p:sp>
      <p:sp>
        <p:nvSpPr>
          <p:cNvPr id="5" name="Title 1"/>
          <p:cNvSpPr txBox="1">
            <a:spLocks/>
          </p:cNvSpPr>
          <p:nvPr userDrawn="1"/>
        </p:nvSpPr>
        <p:spPr bwMode="auto">
          <a:xfrm>
            <a:off x="644400" y="284400"/>
            <a:ext cx="8287200" cy="63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 smtClean="0">
                <a:latin typeface="+mj-lt"/>
              </a:rPr>
              <a:t>Insert title of the slide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3366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644400" y="1989138"/>
            <a:ext cx="8285318" cy="4281487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 dirty="0" smtClean="0"/>
              <a:t>Your text 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644400" y="284400"/>
            <a:ext cx="8287200" cy="633412"/>
          </a:xfrm>
        </p:spPr>
        <p:txBody>
          <a:bodyPr/>
          <a:lstStyle/>
          <a:p>
            <a:r>
              <a:rPr lang="en-US" dirty="0" smtClean="0"/>
              <a:t>Insert title of the slide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0" hasCustomPrompt="1"/>
          </p:nvPr>
        </p:nvSpPr>
        <p:spPr>
          <a:xfrm>
            <a:off x="3930972" y="1285860"/>
            <a:ext cx="5000628" cy="500051"/>
          </a:xfrm>
        </p:spPr>
        <p:txBody>
          <a:bodyPr/>
          <a:lstStyle>
            <a:lvl1pPr>
              <a:buNone/>
              <a:defRPr sz="3000" baseline="0"/>
            </a:lvl1pPr>
          </a:lstStyle>
          <a:p>
            <a:pPr lvl="0"/>
            <a:r>
              <a:rPr lang="nl-BE" dirty="0" smtClean="0"/>
              <a:t>Subtitle</a:t>
            </a:r>
            <a:endParaRPr lang="en-US" dirty="0" smtClean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2E5ACC2-7AD0-435A-BBA4-F6C429B124DC}" type="datetimeFigureOut">
              <a:rPr lang="en-US" smtClean="0"/>
              <a:pPr/>
              <a:t>10/12/2010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7BEF8C4-EAB8-4138-B0F7-13B25D73B4BC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642910" y="285728"/>
            <a:ext cx="8286776" cy="633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Insert title of the slide</a:t>
            </a:r>
          </a:p>
        </p:txBody>
      </p:sp>
      <p:sp>
        <p:nvSpPr>
          <p:cNvPr id="3076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14348" y="1989138"/>
            <a:ext cx="8213752" cy="4281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Your text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pic>
        <p:nvPicPr>
          <p:cNvPr id="12" name="Picture 11" descr="VIB_NewLOGO_rgb_pos_LOW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14282" y="6127641"/>
            <a:ext cx="447546" cy="516069"/>
          </a:xfrm>
          <a:prstGeom prst="rect">
            <a:avLst/>
          </a:prstGeom>
        </p:spPr>
      </p:pic>
      <p:pic>
        <p:nvPicPr>
          <p:cNvPr id="15" name="Picture 14" descr="VIB-balk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14348" y="1071546"/>
            <a:ext cx="8429652" cy="14287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20" r:id="rId2"/>
    <p:sldLayoutId id="2147483722" r:id="rId3"/>
    <p:sldLayoutId id="2147483709" r:id="rId4"/>
    <p:sldLayoutId id="2147483712" r:id="rId5"/>
    <p:sldLayoutId id="2147483713" r:id="rId6"/>
    <p:sldLayoutId id="2147483715" r:id="rId7"/>
    <p:sldLayoutId id="2147483717" r:id="rId8"/>
    <p:sldLayoutId id="2147483723" r:id="rId9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3400">
          <a:solidFill>
            <a:srgbClr val="003366"/>
          </a:solidFill>
          <a:latin typeface="Calibri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3366"/>
          </a:solidFill>
          <a:latin typeface="Tahoma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3366"/>
          </a:solidFill>
          <a:latin typeface="Tahoma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3366"/>
          </a:solidFill>
          <a:latin typeface="Tahoma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3366"/>
          </a:solidFill>
          <a:latin typeface="Tahoma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3366"/>
          </a:solidFill>
          <a:latin typeface="Tahoma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3366"/>
          </a:solidFill>
          <a:latin typeface="Tahoma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3366"/>
          </a:solidFill>
          <a:latin typeface="Tahoma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>
          <a:solidFill>
            <a:srgbClr val="003366"/>
          </a:solidFill>
          <a:latin typeface="Tahoma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 baseline="0">
          <a:solidFill>
            <a:srgbClr val="003366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600">
          <a:solidFill>
            <a:srgbClr val="3399FF"/>
          </a:solidFill>
          <a:latin typeface="Calibri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003366"/>
          </a:solidFill>
          <a:latin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200">
          <a:solidFill>
            <a:srgbClr val="003366"/>
          </a:solidFill>
          <a:latin typeface="Calibri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366"/>
          </a:solidFill>
          <a:latin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366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366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366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3366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9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BE" sz="5000" dirty="0" smtClean="0"/>
              <a:t>International Mobility@VIB</a:t>
            </a:r>
            <a:br>
              <a:rPr lang="nl-BE" sz="5000" dirty="0" smtClean="0"/>
            </a:br>
            <a:r>
              <a:rPr lang="nl-BE" dirty="0" smtClean="0"/>
              <a:t>EWI</a:t>
            </a:r>
            <a:endParaRPr lang="en-US" sz="5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BE" dirty="0" smtClean="0"/>
              <a:t>Marijke Lein – 12 October 2010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 descr="W:\Beeldbib\FOTO'S\Buildings\UGent, UGent-VIB-Onderzoeksgebouw\7D5V0113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076056" y="998374"/>
            <a:ext cx="3528392" cy="5022914"/>
          </a:xfrm>
          <a:prstGeom prst="rect">
            <a:avLst/>
          </a:prstGeom>
          <a:solidFill>
            <a:schemeClr val="bg2">
              <a:lumMod val="50000"/>
              <a:alpha val="59000"/>
            </a:schemeClr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rtlCol="0" anchor="ctr">
            <a:spAutoFit/>
          </a:bodyPr>
          <a:lstStyle/>
          <a:p>
            <a:pPr algn="l"/>
            <a:r>
              <a:rPr lang="nl-BE" sz="6600" b="1" dirty="0" err="1" smtClean="0">
                <a:solidFill>
                  <a:schemeClr val="bg1"/>
                </a:solidFill>
                <a:latin typeface="+mj-lt"/>
              </a:rPr>
              <a:t>Mission</a:t>
            </a:r>
            <a:r>
              <a:rPr lang="nl-BE" sz="6600" b="1" dirty="0" smtClean="0">
                <a:solidFill>
                  <a:schemeClr val="bg1"/>
                </a:solidFill>
                <a:latin typeface="+mj-lt"/>
              </a:rPr>
              <a:t/>
            </a:r>
            <a:br>
              <a:rPr lang="nl-BE" sz="6600" b="1" dirty="0" smtClean="0">
                <a:solidFill>
                  <a:schemeClr val="bg1"/>
                </a:solidFill>
                <a:latin typeface="+mj-lt"/>
              </a:rPr>
            </a:br>
            <a:r>
              <a:rPr lang="nl-BE" sz="3600" b="1" dirty="0" smtClean="0">
                <a:solidFill>
                  <a:schemeClr val="bg1"/>
                </a:solidFill>
                <a:latin typeface="+mj-lt"/>
              </a:rPr>
              <a:t/>
            </a:r>
            <a:br>
              <a:rPr lang="nl-BE" sz="3600" b="1" dirty="0" smtClean="0">
                <a:solidFill>
                  <a:schemeClr val="bg1"/>
                </a:solidFill>
                <a:latin typeface="+mj-lt"/>
              </a:rPr>
            </a:br>
            <a:r>
              <a:rPr lang="nl-BE" sz="2800" b="1" dirty="0" err="1" smtClean="0">
                <a:solidFill>
                  <a:schemeClr val="bg1"/>
                </a:solidFill>
                <a:latin typeface="+mj-lt"/>
              </a:rPr>
              <a:t>Conduct</a:t>
            </a:r>
            <a:r>
              <a:rPr lang="nl-BE" sz="2800" b="1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nl-BE" sz="2800" b="1" dirty="0" err="1" smtClean="0">
                <a:solidFill>
                  <a:schemeClr val="bg1"/>
                </a:solidFill>
                <a:latin typeface="+mj-lt"/>
              </a:rPr>
              <a:t>basic</a:t>
            </a:r>
            <a:r>
              <a:rPr lang="nl-BE" sz="2800" b="1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nl-BE" sz="2800" b="1" dirty="0" err="1" smtClean="0">
                <a:solidFill>
                  <a:schemeClr val="bg1"/>
                </a:solidFill>
                <a:latin typeface="+mj-lt"/>
              </a:rPr>
              <a:t>life</a:t>
            </a:r>
            <a:r>
              <a:rPr lang="nl-BE" sz="2800" b="1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nl-BE" sz="2800" b="1" dirty="0" err="1" smtClean="0">
                <a:solidFill>
                  <a:schemeClr val="bg1"/>
                </a:solidFill>
                <a:latin typeface="+mj-lt"/>
              </a:rPr>
              <a:t>sciences</a:t>
            </a:r>
            <a:r>
              <a:rPr lang="nl-BE" sz="2800" b="1" dirty="0" smtClean="0">
                <a:solidFill>
                  <a:schemeClr val="bg1"/>
                </a:solidFill>
                <a:latin typeface="+mj-lt"/>
              </a:rPr>
              <a:t> research</a:t>
            </a:r>
          </a:p>
          <a:p>
            <a:pPr algn="l"/>
            <a:endParaRPr lang="nl-BE" sz="2800" b="1" dirty="0" smtClean="0">
              <a:solidFill>
                <a:schemeClr val="bg1"/>
              </a:solidFill>
              <a:latin typeface="+mj-lt"/>
            </a:endParaRPr>
          </a:p>
          <a:p>
            <a:pPr algn="l"/>
            <a:r>
              <a:rPr lang="nl-BE" sz="2800" b="1" dirty="0" smtClean="0">
                <a:solidFill>
                  <a:schemeClr val="bg1"/>
                </a:solidFill>
                <a:latin typeface="+mj-lt"/>
              </a:rPr>
              <a:t>Transfer </a:t>
            </a:r>
            <a:r>
              <a:rPr lang="nl-BE" sz="2800" b="1" dirty="0" err="1" smtClean="0">
                <a:solidFill>
                  <a:schemeClr val="bg1"/>
                </a:solidFill>
                <a:latin typeface="+mj-lt"/>
              </a:rPr>
              <a:t>results</a:t>
            </a:r>
            <a:r>
              <a:rPr lang="nl-BE" sz="2800" b="1" dirty="0" smtClean="0">
                <a:solidFill>
                  <a:schemeClr val="bg1"/>
                </a:solidFill>
                <a:latin typeface="+mj-lt"/>
              </a:rPr>
              <a:t> to society</a:t>
            </a:r>
          </a:p>
          <a:p>
            <a:pPr algn="l"/>
            <a:endParaRPr lang="nl-BE" sz="2800" b="1" dirty="0" smtClean="0">
              <a:solidFill>
                <a:schemeClr val="bg1"/>
              </a:solidFill>
              <a:latin typeface="+mj-lt"/>
            </a:endParaRPr>
          </a:p>
          <a:p>
            <a:pPr algn="l"/>
            <a:r>
              <a:rPr lang="nl-BE" sz="2800" b="1" dirty="0" err="1" smtClean="0">
                <a:solidFill>
                  <a:schemeClr val="bg1"/>
                </a:solidFill>
                <a:latin typeface="+mj-lt"/>
              </a:rPr>
              <a:t>Inform</a:t>
            </a:r>
            <a:r>
              <a:rPr lang="nl-BE" sz="2800" b="1" dirty="0" smtClean="0">
                <a:solidFill>
                  <a:schemeClr val="bg1"/>
                </a:solidFill>
                <a:latin typeface="+mj-lt"/>
              </a:rPr>
              <a:t> the public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http://upload.wikimedia.org/wikipedia/en/5/5c/VIB_bio_incubator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108546" name="AutoShape 2" descr="http://www.vib.be/NR/rdonlyres/02F659B6-FAD7-4A04-A52B-2E7478953B53/0/ABLYNX.gif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8548" name="AutoShape 4" descr="http://www.vib.be/NR/rdonlyres/02F659B6-FAD7-4A04-A52B-2E7478953B53/0/ABLYNX.gif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7" name="Picture 6" descr="ABLYNX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215074" y="408042"/>
            <a:ext cx="2643174" cy="1163570"/>
          </a:xfrm>
          <a:prstGeom prst="rect">
            <a:avLst/>
          </a:prstGeom>
        </p:spPr>
      </p:pic>
      <p:pic>
        <p:nvPicPr>
          <p:cNvPr id="8" name="Picture 7" descr="Bio-Accelerator_Zwijnaarde_HR-7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573982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20072" y="753555"/>
            <a:ext cx="3528392" cy="5780044"/>
          </a:xfrm>
          <a:prstGeom prst="rect">
            <a:avLst/>
          </a:prstGeom>
          <a:solidFill>
            <a:schemeClr val="bg1">
              <a:lumMod val="50000"/>
              <a:alpha val="51000"/>
            </a:schemeClr>
          </a:solidFill>
        </p:spPr>
        <p:txBody>
          <a:bodyPr wrap="square" rtlCol="0" anchor="ctr">
            <a:spAutoFit/>
          </a:bodyPr>
          <a:lstStyle/>
          <a:p>
            <a:endParaRPr lang="nl-BE" sz="4000" b="1" dirty="0" smtClean="0">
              <a:solidFill>
                <a:schemeClr val="bg1"/>
              </a:solidFill>
              <a:latin typeface="+mj-lt"/>
            </a:endParaRPr>
          </a:p>
          <a:p>
            <a:endParaRPr lang="nl-BE" sz="4000" b="1" dirty="0" smtClean="0">
              <a:solidFill>
                <a:schemeClr val="bg1"/>
              </a:solidFill>
              <a:latin typeface="+mj-lt"/>
            </a:endParaRPr>
          </a:p>
          <a:p>
            <a:pPr algn="l"/>
            <a:r>
              <a:rPr lang="nl-BE" sz="4800" b="1" dirty="0" err="1" smtClean="0">
                <a:solidFill>
                  <a:schemeClr val="bg1"/>
                </a:solidFill>
                <a:latin typeface="+mj-lt"/>
              </a:rPr>
              <a:t>Techtransfer</a:t>
            </a:r>
            <a:r>
              <a:rPr lang="nl-BE" sz="4800" b="1" dirty="0" smtClean="0">
                <a:solidFill>
                  <a:schemeClr val="bg1"/>
                </a:solidFill>
                <a:latin typeface="+mj-lt"/>
              </a:rPr>
              <a:t>: </a:t>
            </a:r>
          </a:p>
          <a:p>
            <a:pPr algn="l"/>
            <a:r>
              <a:rPr lang="nl-BE" sz="4000" b="1" dirty="0" smtClean="0">
                <a:solidFill>
                  <a:schemeClr val="bg1"/>
                </a:solidFill>
                <a:latin typeface="+mj-lt"/>
              </a:rPr>
              <a:t>IP, patents, companies, jobs</a:t>
            </a:r>
          </a:p>
          <a:p>
            <a:endParaRPr lang="nl-BE" sz="4000" b="1" dirty="0" smtClean="0">
              <a:solidFill>
                <a:schemeClr val="bg1"/>
              </a:solidFill>
              <a:latin typeface="+mj-lt"/>
            </a:endParaRPr>
          </a:p>
          <a:p>
            <a:endParaRPr lang="nl-BE" sz="4000" b="1" dirty="0" smtClean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 descr="Drivecommunicationfitness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 b="12550"/>
          <a:stretch>
            <a:fillRect/>
          </a:stretch>
        </p:blipFill>
        <p:spPr>
          <a:xfrm>
            <a:off x="0" y="692696"/>
            <a:ext cx="9151383" cy="5328592"/>
          </a:xfrm>
        </p:spPr>
      </p:pic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323528" y="1124744"/>
            <a:ext cx="4474310" cy="20128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BE" sz="3600" b="1" dirty="0" err="1" smtClean="0">
                <a:solidFill>
                  <a:schemeClr val="bg1"/>
                </a:solidFill>
                <a:latin typeface="+mj-lt"/>
              </a:rPr>
              <a:t>Science</a:t>
            </a:r>
            <a:r>
              <a:rPr lang="nl-BE" sz="3600" b="1" dirty="0" smtClean="0">
                <a:solidFill>
                  <a:schemeClr val="bg1"/>
                </a:solidFill>
                <a:latin typeface="+mj-lt"/>
              </a:rPr>
              <a:t> </a:t>
            </a:r>
            <a:br>
              <a:rPr lang="nl-BE" sz="3600" b="1" dirty="0" smtClean="0">
                <a:solidFill>
                  <a:schemeClr val="bg1"/>
                </a:solidFill>
                <a:latin typeface="+mj-lt"/>
              </a:rPr>
            </a:br>
            <a:r>
              <a:rPr lang="nl-BE" sz="3600" b="1" dirty="0" err="1" smtClean="0">
                <a:solidFill>
                  <a:schemeClr val="bg1"/>
                </a:solidFill>
                <a:latin typeface="+mj-lt"/>
              </a:rPr>
              <a:t>communication</a:t>
            </a:r>
            <a:r>
              <a:rPr lang="nl-BE" sz="3600" b="1" dirty="0" smtClean="0">
                <a:solidFill>
                  <a:schemeClr val="bg1"/>
                </a:solidFill>
                <a:latin typeface="+mj-lt"/>
              </a:rPr>
              <a:t>:</a:t>
            </a:r>
          </a:p>
          <a:p>
            <a:pPr algn="l"/>
            <a:r>
              <a:rPr lang="nl-BE" sz="2400" b="1" dirty="0" err="1" smtClean="0">
                <a:solidFill>
                  <a:schemeClr val="bg1"/>
                </a:solidFill>
                <a:latin typeface="+mj-lt"/>
              </a:rPr>
              <a:t>Playful</a:t>
            </a:r>
            <a:r>
              <a:rPr lang="nl-BE" sz="2400" b="1" dirty="0" smtClean="0">
                <a:solidFill>
                  <a:schemeClr val="bg1"/>
                </a:solidFill>
                <a:latin typeface="+mj-lt"/>
              </a:rPr>
              <a:t> and </a:t>
            </a:r>
            <a:r>
              <a:rPr lang="nl-BE" sz="2400" b="1" dirty="0" err="1" smtClean="0">
                <a:solidFill>
                  <a:schemeClr val="bg1"/>
                </a:solidFill>
                <a:latin typeface="+mj-lt"/>
              </a:rPr>
              <a:t>science</a:t>
            </a:r>
            <a:r>
              <a:rPr lang="nl-BE" sz="2400" b="1" dirty="0" smtClean="0">
                <a:solidFill>
                  <a:schemeClr val="bg1"/>
                </a:solidFill>
                <a:latin typeface="+mj-lt"/>
              </a:rPr>
              <a:t>-</a:t>
            </a:r>
            <a:br>
              <a:rPr lang="nl-BE" sz="2400" b="1" dirty="0" smtClean="0">
                <a:solidFill>
                  <a:schemeClr val="bg1"/>
                </a:solidFill>
                <a:latin typeface="+mj-lt"/>
              </a:rPr>
            </a:br>
            <a:r>
              <a:rPr lang="nl-BE" sz="2400" b="1" dirty="0" err="1" smtClean="0">
                <a:solidFill>
                  <a:schemeClr val="bg1"/>
                </a:solidFill>
                <a:latin typeface="+mj-lt"/>
              </a:rPr>
              <a:t>based</a:t>
            </a:r>
            <a:endParaRPr lang="en-US" sz="2400" b="1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0100415_NED_De mannen van de toekomst_Vacature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-720000">
            <a:off x="951052" y="696948"/>
            <a:ext cx="3839155" cy="54292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357818" y="714356"/>
            <a:ext cx="321471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l-BE" sz="4000" b="1" dirty="0" smtClean="0">
                <a:latin typeface="+mj-lt"/>
              </a:rPr>
              <a:t>To secure public trust and support – Go out and </a:t>
            </a:r>
            <a:r>
              <a:rPr lang="nl-BE" sz="4000" b="1" dirty="0" err="1" smtClean="0">
                <a:latin typeface="+mj-lt"/>
              </a:rPr>
              <a:t>tell</a:t>
            </a:r>
            <a:r>
              <a:rPr lang="nl-BE" sz="4000" b="1" dirty="0" smtClean="0">
                <a:latin typeface="+mj-lt"/>
              </a:rPr>
              <a:t> </a:t>
            </a:r>
            <a:r>
              <a:rPr lang="nl-BE" sz="4000" b="1" dirty="0" err="1" smtClean="0">
                <a:latin typeface="+mj-lt"/>
              </a:rPr>
              <a:t>your</a:t>
            </a:r>
            <a:r>
              <a:rPr lang="nl-BE" sz="4000" b="1" dirty="0" smtClean="0">
                <a:latin typeface="+mj-lt"/>
              </a:rPr>
              <a:t> story!</a:t>
            </a:r>
            <a:endParaRPr lang="en-US" sz="4000" b="1" dirty="0" smtClean="0">
              <a:latin typeface="+mj-lt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0" y="5000636"/>
            <a:ext cx="9144000" cy="185736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1571604" y="5143512"/>
            <a:ext cx="6599255" cy="1560471"/>
            <a:chOff x="2143108" y="2786058"/>
            <a:chExt cx="5143536" cy="1311097"/>
          </a:xfrm>
        </p:grpSpPr>
        <p:pic>
          <p:nvPicPr>
            <p:cNvPr id="23" name="Picture 12" descr="logo UGent lage resolutie.jpg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143108" y="2857496"/>
              <a:ext cx="1311770" cy="9286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Picture 13" descr="logo_UA_forweb.jpg"/>
            <p:cNvPicPr>
              <a:picLocks noChangeAspect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929191" y="3071810"/>
              <a:ext cx="1285884" cy="3673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14" descr="VUB_logo_VTK_LR.gif"/>
            <p:cNvPicPr>
              <a:picLocks noChangeAspect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6357950" y="2786058"/>
              <a:ext cx="928694" cy="13110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15" descr="kuleuven_for web.jpg"/>
            <p:cNvPicPr>
              <a:picLocks noChangeAspect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643306" y="3071810"/>
              <a:ext cx="1174593" cy="388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2" name="Group 4"/>
          <p:cNvGrpSpPr>
            <a:grpSpLocks noGrp="1"/>
          </p:cNvGrpSpPr>
          <p:nvPr>
            <p:ph idx="1"/>
          </p:nvPr>
        </p:nvGrpSpPr>
        <p:grpSpPr bwMode="auto">
          <a:xfrm>
            <a:off x="1714480" y="1857364"/>
            <a:ext cx="6657964" cy="2760028"/>
            <a:chOff x="887" y="2319"/>
            <a:chExt cx="4873" cy="1618"/>
          </a:xfrm>
        </p:grpSpPr>
        <p:pic>
          <p:nvPicPr>
            <p:cNvPr id="33" name="Picture 5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887" y="2319"/>
              <a:ext cx="4873" cy="16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" name="Text Box 6"/>
            <p:cNvSpPr txBox="1">
              <a:spLocks noChangeArrowheads="1"/>
            </p:cNvSpPr>
            <p:nvPr/>
          </p:nvSpPr>
          <p:spPr bwMode="auto">
            <a:xfrm>
              <a:off x="2112" y="2821"/>
              <a:ext cx="545" cy="217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nl-BE" sz="1800" b="1" dirty="0" smtClean="0">
                  <a:effectLst>
                    <a:outerShdw blurRad="50800" dist="50800" dir="5400000" algn="ctr" rotWithShape="0">
                      <a:schemeClr val="bg1"/>
                    </a:outerShdw>
                  </a:effectLst>
                  <a:latin typeface="Arial" pitchFamily="34" charset="0"/>
                </a:rPr>
                <a:t>Gent</a:t>
              </a:r>
              <a:endParaRPr lang="en-GB" sz="1800" b="1" dirty="0">
                <a:effectLst>
                  <a:outerShdw blurRad="50800" dist="50800" dir="5400000" algn="ctr" rotWithShape="0">
                    <a:schemeClr val="bg1"/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35" name="Text Box 7"/>
            <p:cNvSpPr txBox="1">
              <a:spLocks noChangeArrowheads="1"/>
            </p:cNvSpPr>
            <p:nvPr/>
          </p:nvSpPr>
          <p:spPr bwMode="auto">
            <a:xfrm>
              <a:off x="3223" y="2599"/>
              <a:ext cx="1219" cy="217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nl-BE" sz="1800" b="1" dirty="0" smtClean="0">
                  <a:effectLst>
                    <a:outerShdw blurRad="50800" dist="50800" dir="5400000" algn="ctr" rotWithShape="0">
                      <a:schemeClr val="bg1"/>
                    </a:outerShdw>
                  </a:effectLst>
                  <a:latin typeface="Arial" pitchFamily="34" charset="0"/>
                </a:rPr>
                <a:t>Antwerpen</a:t>
              </a:r>
              <a:endParaRPr lang="en-GB" sz="1800" b="1" dirty="0">
                <a:effectLst>
                  <a:outerShdw blurRad="50800" dist="50800" dir="5400000" algn="ctr" rotWithShape="0">
                    <a:schemeClr val="bg1"/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36" name="Text Box 8"/>
            <p:cNvSpPr txBox="1">
              <a:spLocks noChangeArrowheads="1"/>
            </p:cNvSpPr>
            <p:nvPr/>
          </p:nvSpPr>
          <p:spPr bwMode="auto">
            <a:xfrm>
              <a:off x="3835" y="3529"/>
              <a:ext cx="1392" cy="217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nl-BE" sz="1800" b="1" dirty="0" smtClean="0">
                  <a:effectLst>
                    <a:outerShdw blurRad="50800" dist="50800" dir="5400000" algn="ctr" rotWithShape="0">
                      <a:schemeClr val="bg1"/>
                    </a:outerShdw>
                  </a:effectLst>
                  <a:latin typeface="Arial" pitchFamily="34" charset="0"/>
                </a:rPr>
                <a:t>Leuven</a:t>
              </a:r>
              <a:endParaRPr lang="en-GB" sz="1800" b="1" dirty="0">
                <a:effectLst>
                  <a:outerShdw blurRad="50800" dist="50800" dir="5400000" algn="ctr" rotWithShape="0">
                    <a:schemeClr val="bg1"/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37" name="Oval 9"/>
            <p:cNvSpPr>
              <a:spLocks noChangeArrowheads="1"/>
            </p:cNvSpPr>
            <p:nvPr/>
          </p:nvSpPr>
          <p:spPr bwMode="auto">
            <a:xfrm>
              <a:off x="3535" y="2814"/>
              <a:ext cx="92" cy="77"/>
            </a:xfrm>
            <a:prstGeom prst="ellipse">
              <a:avLst/>
            </a:prstGeom>
            <a:solidFill>
              <a:srgbClr val="003366"/>
            </a:solidFill>
            <a:ln w="12700">
              <a:solidFill>
                <a:srgbClr val="003366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8" name="Oval 10"/>
            <p:cNvSpPr>
              <a:spLocks noChangeArrowheads="1"/>
            </p:cNvSpPr>
            <p:nvPr/>
          </p:nvSpPr>
          <p:spPr bwMode="auto">
            <a:xfrm>
              <a:off x="3353" y="3361"/>
              <a:ext cx="92" cy="77"/>
            </a:xfrm>
            <a:prstGeom prst="ellipse">
              <a:avLst/>
            </a:prstGeom>
            <a:solidFill>
              <a:srgbClr val="003366"/>
            </a:solidFill>
            <a:ln w="12700">
              <a:solidFill>
                <a:srgbClr val="003366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39" name="Oval 11"/>
            <p:cNvSpPr>
              <a:spLocks noChangeArrowheads="1"/>
            </p:cNvSpPr>
            <p:nvPr/>
          </p:nvSpPr>
          <p:spPr bwMode="auto">
            <a:xfrm>
              <a:off x="3904" y="3399"/>
              <a:ext cx="92" cy="77"/>
            </a:xfrm>
            <a:prstGeom prst="ellipse">
              <a:avLst/>
            </a:prstGeom>
            <a:solidFill>
              <a:srgbClr val="003366"/>
            </a:solidFill>
            <a:ln w="12700">
              <a:solidFill>
                <a:srgbClr val="003366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0" name="Text Box 12"/>
            <p:cNvSpPr txBox="1">
              <a:spLocks noChangeArrowheads="1"/>
            </p:cNvSpPr>
            <p:nvPr/>
          </p:nvSpPr>
          <p:spPr bwMode="auto">
            <a:xfrm>
              <a:off x="2822" y="3415"/>
              <a:ext cx="933" cy="217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square">
              <a:spAutoFit/>
            </a:bodyPr>
            <a:lstStyle/>
            <a:p>
              <a:pPr eaLnBrk="0" hangingPunct="0">
                <a:spcBef>
                  <a:spcPct val="50000"/>
                </a:spcBef>
              </a:pPr>
              <a:r>
                <a:rPr lang="nl-BE" sz="1800" b="1" dirty="0" smtClean="0">
                  <a:effectLst>
                    <a:outerShdw blurRad="50800" dist="50800" dir="5400000" algn="ctr" rotWithShape="0">
                      <a:schemeClr val="bg1"/>
                    </a:outerShdw>
                  </a:effectLst>
                  <a:latin typeface="Arial" pitchFamily="34" charset="0"/>
                </a:rPr>
                <a:t>Brussel</a:t>
              </a:r>
              <a:endParaRPr lang="en-GB" sz="1800" b="1" dirty="0">
                <a:effectLst>
                  <a:outerShdw blurRad="50800" dist="50800" dir="5400000" algn="ctr" rotWithShape="0">
                    <a:schemeClr val="bg1"/>
                  </a:outerShdw>
                </a:effectLst>
                <a:latin typeface="Arial" pitchFamily="34" charset="0"/>
              </a:endParaRPr>
            </a:p>
          </p:txBody>
        </p:sp>
        <p:sp>
          <p:nvSpPr>
            <p:cNvPr id="41" name="Oval 13"/>
            <p:cNvSpPr>
              <a:spLocks noChangeArrowheads="1"/>
            </p:cNvSpPr>
            <p:nvPr/>
          </p:nvSpPr>
          <p:spPr bwMode="auto">
            <a:xfrm>
              <a:off x="2482" y="3025"/>
              <a:ext cx="92" cy="77"/>
            </a:xfrm>
            <a:prstGeom prst="ellipse">
              <a:avLst/>
            </a:prstGeom>
            <a:solidFill>
              <a:srgbClr val="003366"/>
            </a:solidFill>
            <a:ln w="12700">
              <a:solidFill>
                <a:srgbClr val="003366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2" name="Oval 14"/>
            <p:cNvSpPr>
              <a:spLocks noChangeArrowheads="1"/>
            </p:cNvSpPr>
            <p:nvPr/>
          </p:nvSpPr>
          <p:spPr bwMode="auto">
            <a:xfrm>
              <a:off x="3538" y="2886"/>
              <a:ext cx="113" cy="91"/>
            </a:xfrm>
            <a:prstGeom prst="ellipse">
              <a:avLst/>
            </a:prstGeom>
            <a:solidFill>
              <a:srgbClr val="0099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3" name="Oval 16"/>
            <p:cNvSpPr>
              <a:spLocks noChangeArrowheads="1"/>
            </p:cNvSpPr>
            <p:nvPr/>
          </p:nvSpPr>
          <p:spPr bwMode="auto">
            <a:xfrm>
              <a:off x="3878" y="3475"/>
              <a:ext cx="113" cy="91"/>
            </a:xfrm>
            <a:prstGeom prst="ellipse">
              <a:avLst/>
            </a:prstGeom>
            <a:solidFill>
              <a:srgbClr val="0099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4" name="Oval 17"/>
            <p:cNvSpPr>
              <a:spLocks noChangeArrowheads="1"/>
            </p:cNvSpPr>
            <p:nvPr/>
          </p:nvSpPr>
          <p:spPr bwMode="auto">
            <a:xfrm>
              <a:off x="3833" y="3317"/>
              <a:ext cx="113" cy="91"/>
            </a:xfrm>
            <a:prstGeom prst="ellipse">
              <a:avLst/>
            </a:prstGeom>
            <a:solidFill>
              <a:srgbClr val="0099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5" name="Oval 18"/>
            <p:cNvSpPr>
              <a:spLocks noChangeArrowheads="1"/>
            </p:cNvSpPr>
            <p:nvPr/>
          </p:nvSpPr>
          <p:spPr bwMode="auto">
            <a:xfrm>
              <a:off x="3787" y="3407"/>
              <a:ext cx="113" cy="91"/>
            </a:xfrm>
            <a:prstGeom prst="ellipse">
              <a:avLst/>
            </a:prstGeom>
            <a:solidFill>
              <a:srgbClr val="0099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6" name="Oval 19"/>
            <p:cNvSpPr>
              <a:spLocks noChangeArrowheads="1"/>
            </p:cNvSpPr>
            <p:nvPr/>
          </p:nvSpPr>
          <p:spPr bwMode="auto">
            <a:xfrm>
              <a:off x="3424" y="3385"/>
              <a:ext cx="113" cy="91"/>
            </a:xfrm>
            <a:prstGeom prst="ellipse">
              <a:avLst/>
            </a:prstGeom>
            <a:solidFill>
              <a:srgbClr val="0099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7" name="Oval 20"/>
            <p:cNvSpPr>
              <a:spLocks noChangeArrowheads="1"/>
            </p:cNvSpPr>
            <p:nvPr/>
          </p:nvSpPr>
          <p:spPr bwMode="auto">
            <a:xfrm>
              <a:off x="2358" y="3045"/>
              <a:ext cx="113" cy="91"/>
            </a:xfrm>
            <a:prstGeom prst="ellipse">
              <a:avLst/>
            </a:prstGeom>
            <a:solidFill>
              <a:srgbClr val="0099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8" name="Oval 21"/>
            <p:cNvSpPr>
              <a:spLocks noChangeArrowheads="1"/>
            </p:cNvSpPr>
            <p:nvPr/>
          </p:nvSpPr>
          <p:spPr bwMode="auto">
            <a:xfrm>
              <a:off x="2472" y="3113"/>
              <a:ext cx="113" cy="91"/>
            </a:xfrm>
            <a:prstGeom prst="ellipse">
              <a:avLst/>
            </a:prstGeom>
            <a:solidFill>
              <a:srgbClr val="0099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9" name="Oval 22"/>
            <p:cNvSpPr>
              <a:spLocks noChangeArrowheads="1"/>
            </p:cNvSpPr>
            <p:nvPr/>
          </p:nvSpPr>
          <p:spPr bwMode="auto">
            <a:xfrm>
              <a:off x="2585" y="3045"/>
              <a:ext cx="113" cy="91"/>
            </a:xfrm>
            <a:prstGeom prst="ellipse">
              <a:avLst/>
            </a:prstGeom>
            <a:solidFill>
              <a:srgbClr val="009900"/>
            </a:solidFill>
            <a:ln w="12700">
              <a:solidFill>
                <a:schemeClr val="tx1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783655" y="785794"/>
            <a:ext cx="4542910" cy="15819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4400" dirty="0" smtClean="0">
                <a:latin typeface="+mj-lt"/>
              </a:rPr>
              <a:t>72 research groups</a:t>
            </a:r>
          </a:p>
          <a:p>
            <a:r>
              <a:rPr lang="nl-BE" sz="4400" dirty="0" smtClean="0">
                <a:latin typeface="+mj-lt"/>
              </a:rPr>
              <a:t>4 universities</a:t>
            </a:r>
            <a:endParaRPr lang="en-US" sz="44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 l="10180" r="24673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0" y="928670"/>
            <a:ext cx="9144000" cy="1717393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nl-BE" sz="4800" b="1" dirty="0" smtClean="0">
                <a:latin typeface="+mj-lt"/>
              </a:rPr>
              <a:t>VIB = 1200 people</a:t>
            </a:r>
          </a:p>
          <a:p>
            <a:r>
              <a:rPr lang="nl-BE" sz="4800" b="1" dirty="0" smtClean="0">
                <a:latin typeface="+mj-lt"/>
              </a:rPr>
              <a:t>2009 = 223 new scientists</a:t>
            </a:r>
            <a:endParaRPr lang="en-US" sz="4800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696" y="2780928"/>
            <a:ext cx="8229600" cy="1143000"/>
          </a:xfrm>
        </p:spPr>
        <p:txBody>
          <a:bodyPr>
            <a:noAutofit/>
          </a:bodyPr>
          <a:lstStyle/>
          <a:p>
            <a:r>
              <a:rPr lang="nl-BE" sz="8800" b="1" dirty="0" smtClean="0"/>
              <a:t>VIB: Themes</a:t>
            </a:r>
            <a:endParaRPr lang="en-US" sz="8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59746" name="Picture 2" descr="http://www.iayork.com/Images/2007/11-12-07/BreastCancerCells.jpg"/>
          <p:cNvPicPr>
            <a:picLocks noChangeAspect="1" noChangeArrowheads="1"/>
          </p:cNvPicPr>
          <p:nvPr/>
        </p:nvPicPr>
        <p:blipFill>
          <a:blip r:embed="rId3" cstate="print"/>
          <a:srcRect b="656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285852" y="4286256"/>
            <a:ext cx="338616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8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Cancer</a:t>
            </a:r>
            <a:endParaRPr lang="en-US" sz="8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hart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000232" y="1214422"/>
            <a:ext cx="5786478" cy="5786478"/>
          </a:xfrm>
        </p:spPr>
      </p:pic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611560" y="764704"/>
            <a:ext cx="8286776" cy="633412"/>
          </a:xfrm>
        </p:spPr>
        <p:txBody>
          <a:bodyPr/>
          <a:lstStyle/>
          <a:p>
            <a:r>
              <a:rPr lang="nl-BE" b="1" dirty="0" smtClean="0">
                <a:solidFill>
                  <a:schemeClr val="bg1"/>
                </a:solidFill>
              </a:rPr>
              <a:t>Cardio-vascular diseases</a:t>
            </a:r>
            <a:endParaRPr lang="en-US" b="1" dirty="0" smtClean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Brain-Injuries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907270"/>
          </a:xfr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20072" y="3573016"/>
            <a:ext cx="4214842" cy="1143000"/>
          </a:xfrm>
        </p:spPr>
        <p:txBody>
          <a:bodyPr>
            <a:normAutofit fontScale="90000"/>
          </a:bodyPr>
          <a:lstStyle/>
          <a:p>
            <a:r>
              <a:rPr lang="nl-BE" sz="5300" b="1" dirty="0" smtClean="0">
                <a:solidFill>
                  <a:schemeClr val="bg1"/>
                </a:solidFill>
              </a:rPr>
              <a:t>Neuroscience</a:t>
            </a:r>
            <a:r>
              <a:rPr lang="nl-BE" b="1" dirty="0" smtClean="0">
                <a:solidFill>
                  <a:schemeClr val="bg1"/>
                </a:solidFill>
              </a:rPr>
              <a:t/>
            </a:r>
            <a:br>
              <a:rPr lang="nl-BE" b="1" dirty="0" smtClean="0">
                <a:solidFill>
                  <a:schemeClr val="bg1"/>
                </a:solidFill>
              </a:rPr>
            </a:br>
            <a:r>
              <a:rPr lang="nl-BE" b="1" dirty="0" smtClean="0">
                <a:solidFill>
                  <a:schemeClr val="bg1"/>
                </a:solidFill>
              </a:rPr>
              <a:t/>
            </a:r>
            <a:br>
              <a:rPr lang="nl-BE" b="1" dirty="0" smtClean="0">
                <a:solidFill>
                  <a:schemeClr val="bg1"/>
                </a:solidFill>
              </a:rPr>
            </a:br>
            <a:r>
              <a:rPr lang="nl-BE" b="1" dirty="0" smtClean="0">
                <a:solidFill>
                  <a:schemeClr val="bg1"/>
                </a:solidFill>
              </a:rPr>
              <a:t>Alzheimer, Parkinson</a:t>
            </a:r>
            <a:br>
              <a:rPr lang="nl-BE" b="1" dirty="0" smtClean="0">
                <a:solidFill>
                  <a:schemeClr val="bg1"/>
                </a:solidFill>
              </a:rPr>
            </a:br>
            <a:r>
              <a:rPr lang="nl-BE" b="1" dirty="0" smtClean="0">
                <a:solidFill>
                  <a:schemeClr val="bg1"/>
                </a:solidFill>
              </a:rPr>
              <a:t>Dystonia, CMT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4" name="Content Placeholder 3" descr="elderl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 bwMode="auto">
          <a:xfrm>
            <a:off x="0" y="-17692"/>
            <a:ext cx="4572032" cy="68756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 smtClean="0"/>
          </a:p>
        </p:txBody>
      </p:sp>
      <p:pic>
        <p:nvPicPr>
          <p:cNvPr id="18435" name="Content Placeholder 3" descr="fluvirus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b="24641"/>
          <a:stretch>
            <a:fillRect/>
          </a:stretch>
        </p:blipFill>
        <p:spPr>
          <a:xfrm>
            <a:off x="0" y="0"/>
            <a:ext cx="9144000" cy="6992938"/>
          </a:xfrm>
        </p:spPr>
      </p:pic>
      <p:sp>
        <p:nvSpPr>
          <p:cNvPr id="4" name="TextBox 3"/>
          <p:cNvSpPr txBox="1"/>
          <p:nvPr/>
        </p:nvSpPr>
        <p:spPr>
          <a:xfrm>
            <a:off x="683568" y="5805264"/>
            <a:ext cx="699133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4800" dirty="0" err="1" smtClean="0">
                <a:solidFill>
                  <a:schemeClr val="bg1"/>
                </a:solidFill>
                <a:latin typeface="+mj-lt"/>
              </a:rPr>
              <a:t>Infections</a:t>
            </a:r>
            <a:r>
              <a:rPr lang="nl-BE" sz="4800" dirty="0" smtClean="0">
                <a:solidFill>
                  <a:schemeClr val="bg1"/>
                </a:solidFill>
                <a:latin typeface="+mj-lt"/>
              </a:rPr>
              <a:t> and </a:t>
            </a:r>
            <a:r>
              <a:rPr lang="nl-BE" sz="4800" dirty="0" err="1" smtClean="0">
                <a:solidFill>
                  <a:schemeClr val="bg1"/>
                </a:solidFill>
                <a:latin typeface="+mj-lt"/>
              </a:rPr>
              <a:t>immunology</a:t>
            </a:r>
            <a:endParaRPr lang="en-US" sz="4800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micro-yeast-522314-lw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251520" y="2636912"/>
            <a:ext cx="4000496" cy="76944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nl-BE" sz="4400" b="1" dirty="0" err="1" smtClean="0">
                <a:latin typeface="+mj-lt"/>
              </a:rPr>
              <a:t>Microbiology</a:t>
            </a:r>
            <a:endParaRPr lang="en-US" sz="4400" b="1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</p:txBody>
      </p:sp>
      <p:pic>
        <p:nvPicPr>
          <p:cNvPr id="13316" name="Picture 2" descr="http://www.eb.tuebingen.mpg.de/neuigkeiten/Arabidopsis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52536" y="0"/>
            <a:ext cx="105761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347864" y="260648"/>
            <a:ext cx="3242747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4400" b="1" dirty="0" smtClean="0">
                <a:solidFill>
                  <a:schemeClr val="bg1"/>
                </a:solidFill>
                <a:latin typeface="+mj-lt"/>
              </a:rPr>
              <a:t>Plant </a:t>
            </a:r>
            <a:r>
              <a:rPr lang="nl-BE" sz="4400" b="1" dirty="0" err="1" smtClean="0">
                <a:solidFill>
                  <a:schemeClr val="bg1"/>
                </a:solidFill>
                <a:latin typeface="+mj-lt"/>
              </a:rPr>
              <a:t>biology</a:t>
            </a:r>
            <a:endParaRPr lang="en-US" sz="4400" b="1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59746" name="Picture 2" descr="http://www.zelak.nl/hardware/waar/supercomputer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643174" y="714356"/>
            <a:ext cx="3801746" cy="76944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nl-BE" sz="4400" b="1" dirty="0" smtClean="0">
                <a:solidFill>
                  <a:schemeClr val="bg1"/>
                </a:solidFill>
                <a:latin typeface="+mj-lt"/>
              </a:rPr>
              <a:t>Bio-informatics</a:t>
            </a:r>
            <a:endParaRPr lang="en-US" sz="4400" b="1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protein_structure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323704" y="533400"/>
            <a:ext cx="6591696" cy="5715000"/>
          </a:xfrm>
        </p:spPr>
      </p:pic>
      <p:sp>
        <p:nvSpPr>
          <p:cNvPr id="5" name="TextBox 4"/>
          <p:cNvSpPr txBox="1"/>
          <p:nvPr/>
        </p:nvSpPr>
        <p:spPr>
          <a:xfrm>
            <a:off x="0" y="2819400"/>
            <a:ext cx="3131840" cy="144655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lvl="1" algn="l"/>
            <a:r>
              <a:rPr lang="nl-BE" sz="4400" b="1" dirty="0" err="1" smtClean="0">
                <a:solidFill>
                  <a:schemeClr val="bg1"/>
                </a:solidFill>
                <a:latin typeface="+mj-lt"/>
              </a:rPr>
              <a:t>Structural</a:t>
            </a:r>
            <a:r>
              <a:rPr lang="nl-BE" sz="4400" b="1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nl-BE" sz="4400" b="1" dirty="0" err="1" smtClean="0">
                <a:solidFill>
                  <a:schemeClr val="bg1"/>
                </a:solidFill>
                <a:latin typeface="+mj-lt"/>
              </a:rPr>
              <a:t>biology</a:t>
            </a:r>
            <a:endParaRPr lang="en-US" sz="4400" b="1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2780928"/>
            <a:ext cx="8229600" cy="1143000"/>
          </a:xfrm>
        </p:spPr>
        <p:txBody>
          <a:bodyPr>
            <a:noAutofit/>
          </a:bodyPr>
          <a:lstStyle/>
          <a:p>
            <a:r>
              <a:rPr lang="nl-BE" sz="5400" b="1" dirty="0" smtClean="0"/>
              <a:t>VIB: an international and intercultural community</a:t>
            </a:r>
            <a:endParaRPr lang="en-US" sz="5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Why?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History of:</a:t>
            </a:r>
          </a:p>
          <a:p>
            <a:pPr lvl="1"/>
            <a:r>
              <a:rPr lang="nl-BE" dirty="0" smtClean="0"/>
              <a:t>Inbreeding</a:t>
            </a:r>
          </a:p>
          <a:p>
            <a:pPr lvl="1"/>
            <a:r>
              <a:rPr lang="nl-BE" dirty="0" smtClean="0"/>
              <a:t>Closed research community</a:t>
            </a:r>
          </a:p>
          <a:p>
            <a:r>
              <a:rPr lang="nl-BE" dirty="0" smtClean="0"/>
              <a:t>Aim of VIB: wordplayer in life sciences</a:t>
            </a:r>
          </a:p>
          <a:p>
            <a:pPr lvl="1">
              <a:buNone/>
            </a:pPr>
            <a:r>
              <a:rPr lang="nl-BE" dirty="0" smtClean="0"/>
              <a:t>- International recognition</a:t>
            </a:r>
          </a:p>
          <a:p>
            <a:pPr lvl="1">
              <a:buNone/>
            </a:pPr>
            <a:r>
              <a:rPr lang="nl-BE" dirty="0" smtClean="0"/>
              <a:t>- Be known by the international research community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How to create international visibility?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Research output</a:t>
            </a:r>
          </a:p>
          <a:p>
            <a:pPr lvl="1"/>
            <a:r>
              <a:rPr lang="nl-BE" dirty="0" smtClean="0"/>
              <a:t>Publications</a:t>
            </a:r>
          </a:p>
          <a:p>
            <a:pPr lvl="1"/>
            <a:r>
              <a:rPr lang="nl-BE" dirty="0" smtClean="0"/>
              <a:t>Citations</a:t>
            </a:r>
          </a:p>
          <a:p>
            <a:r>
              <a:rPr lang="nl-BE" dirty="0" smtClean="0"/>
              <a:t>Successful technology transfer</a:t>
            </a:r>
          </a:p>
          <a:p>
            <a:pPr>
              <a:buNone/>
            </a:pPr>
            <a:endParaRPr lang="nl-BE" dirty="0" smtClean="0"/>
          </a:p>
          <a:p>
            <a:pPr>
              <a:buNone/>
            </a:pPr>
            <a:r>
              <a:rPr lang="nl-BE" dirty="0" smtClean="0"/>
              <a:t>				</a:t>
            </a:r>
          </a:p>
          <a:p>
            <a:pPr>
              <a:buNone/>
            </a:pPr>
            <a:r>
              <a:rPr lang="nl-BE" dirty="0" smtClean="0"/>
              <a:t>  		attractive to foreign top researchers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10" name="Down Arrow 9"/>
          <p:cNvSpPr/>
          <p:nvPr/>
        </p:nvSpPr>
        <p:spPr bwMode="auto">
          <a:xfrm>
            <a:off x="3635896" y="4077072"/>
            <a:ext cx="484632" cy="978408"/>
          </a:xfrm>
          <a:prstGeom prst="downArrow">
            <a:avLst/>
          </a:pr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  <a:spAutoFit/>
          </a:bodyPr>
          <a:lstStyle/>
          <a:p>
            <a:pPr marL="342900" marR="0" indent="-342900" algn="ctr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ahom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Some figures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714375" y="1989138"/>
          <a:ext cx="8213724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5577"/>
                <a:gridCol w="2448272"/>
                <a:gridCol w="2339875"/>
              </a:tblGrid>
              <a:tr h="370840">
                <a:tc>
                  <a:txBody>
                    <a:bodyPr/>
                    <a:lstStyle/>
                    <a:p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>
                          <a:latin typeface="+mj-lt"/>
                        </a:rPr>
                        <a:t>2001</a:t>
                      </a:r>
                      <a:r>
                        <a:rPr lang="nl-BE" baseline="0" dirty="0" smtClean="0">
                          <a:latin typeface="+mj-lt"/>
                        </a:rPr>
                        <a:t> - 2005</a:t>
                      </a:r>
                      <a:endParaRPr lang="nl-BE" dirty="0" smtClean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>
                          <a:latin typeface="+mj-lt"/>
                        </a:rPr>
                        <a:t>2006 - 2010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BE" dirty="0" smtClean="0">
                          <a:latin typeface="+mj-lt"/>
                        </a:rPr>
                        <a:t>non-Belgian</a:t>
                      </a:r>
                      <a:r>
                        <a:rPr lang="nl-BE" baseline="0" dirty="0" smtClean="0">
                          <a:latin typeface="+mj-lt"/>
                        </a:rPr>
                        <a:t> Ph.D. Students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>
                          <a:solidFill>
                            <a:schemeClr val="tx1"/>
                          </a:solidFill>
                          <a:latin typeface="+mj-lt"/>
                        </a:rPr>
                        <a:t>X</a:t>
                      </a:r>
                      <a:r>
                        <a:rPr lang="nl-BE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r>
                        <a:rPr lang="nl-BE" dirty="0" smtClean="0">
                          <a:solidFill>
                            <a:schemeClr val="tx1"/>
                          </a:solidFill>
                          <a:latin typeface="+mj-lt"/>
                        </a:rPr>
                        <a:t>11</a:t>
                      </a:r>
                      <a:r>
                        <a:rPr lang="nl-BE" dirty="0" smtClean="0">
                          <a:latin typeface="+mj-lt"/>
                        </a:rPr>
                        <a:t>%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>
                          <a:latin typeface="+mj-lt"/>
                        </a:rPr>
                        <a:t>X 40%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BE" dirty="0" smtClean="0">
                          <a:latin typeface="+mj-lt"/>
                        </a:rPr>
                        <a:t>non-Belgian postdocs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>
                          <a:latin typeface="+mj-lt"/>
                        </a:rPr>
                        <a:t>X 29%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>
                          <a:latin typeface="+mj-lt"/>
                        </a:rPr>
                        <a:t>X 50%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nl-BE" dirty="0" smtClean="0">
                          <a:latin typeface="+mj-lt"/>
                        </a:rPr>
                        <a:t>non-Belgian group</a:t>
                      </a:r>
                      <a:r>
                        <a:rPr lang="nl-BE" baseline="0" dirty="0" smtClean="0">
                          <a:latin typeface="+mj-lt"/>
                        </a:rPr>
                        <a:t>leaders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>
                          <a:latin typeface="+mj-lt"/>
                        </a:rPr>
                        <a:t>X 12%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l-BE" dirty="0" smtClean="0">
                          <a:latin typeface="+mj-lt"/>
                        </a:rPr>
                        <a:t>X 17%</a:t>
                      </a:r>
                      <a:endParaRPr lang="en-US" dirty="0">
                        <a:latin typeface="+mj-lt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99592" y="4149080"/>
            <a:ext cx="6912768" cy="10402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Font typeface="Arial" pitchFamily="34" charset="0"/>
              <a:buChar char="•"/>
            </a:pPr>
            <a:r>
              <a:rPr lang="nl-BE" sz="2800" dirty="0" smtClean="0">
                <a:latin typeface="+mj-lt"/>
              </a:rPr>
              <a:t> Currently : &gt; 60 nationalities</a:t>
            </a:r>
          </a:p>
          <a:p>
            <a:pPr algn="l">
              <a:buFont typeface="Arial" pitchFamily="34" charset="0"/>
              <a:buChar char="•"/>
            </a:pPr>
            <a:r>
              <a:rPr lang="nl-BE" sz="2800" dirty="0" smtClean="0">
                <a:latin typeface="+mj-lt"/>
              </a:rPr>
              <a:t> 33% of all scientific staff = non-Belgian </a:t>
            </a:r>
            <a:endParaRPr lang="en-US" sz="2800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Content Placeholder 5" descr="Nationalities_at_VI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0" y="0"/>
            <a:ext cx="9144000" cy="684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How?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International recruitment for</a:t>
            </a:r>
          </a:p>
          <a:p>
            <a:pPr lvl="1"/>
            <a:r>
              <a:rPr lang="nl-BE" dirty="0" smtClean="0"/>
              <a:t>Ph.D. Students</a:t>
            </a:r>
          </a:p>
          <a:p>
            <a:pPr lvl="1"/>
            <a:r>
              <a:rPr lang="nl-BE" dirty="0" smtClean="0"/>
              <a:t>Postdocs</a:t>
            </a:r>
          </a:p>
          <a:p>
            <a:pPr lvl="1"/>
            <a:r>
              <a:rPr lang="nl-BE" dirty="0" smtClean="0"/>
              <a:t>Groupleaders + experts</a:t>
            </a:r>
            <a:endParaRPr lang="en-US" dirty="0" smtClean="0"/>
          </a:p>
          <a:p>
            <a:r>
              <a:rPr lang="nl-BE" dirty="0" smtClean="0"/>
              <a:t>Reversed brain drain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Recruitment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All scientific positions: open recruitment</a:t>
            </a:r>
          </a:p>
          <a:p>
            <a:pPr lvl="1"/>
            <a:r>
              <a:rPr lang="nl-BE" dirty="0" smtClean="0"/>
              <a:t>VIB website</a:t>
            </a:r>
          </a:p>
          <a:p>
            <a:pPr lvl="1"/>
            <a:r>
              <a:rPr lang="nl-BE" dirty="0" smtClean="0"/>
              <a:t>Print Nature / Science / Cell / Neuron</a:t>
            </a:r>
          </a:p>
          <a:p>
            <a:pPr lvl="1"/>
            <a:r>
              <a:rPr lang="nl-BE" dirty="0" smtClean="0"/>
              <a:t>Jobsites (Nature, Science)</a:t>
            </a:r>
          </a:p>
          <a:p>
            <a:pPr lvl="1"/>
            <a:r>
              <a:rPr lang="nl-BE" dirty="0" smtClean="0"/>
              <a:t>Networking – congresses</a:t>
            </a:r>
          </a:p>
          <a:p>
            <a:pPr lvl="1"/>
            <a:r>
              <a:rPr lang="nl-BE" dirty="0" smtClean="0"/>
              <a:t>Own headhunting</a:t>
            </a:r>
          </a:p>
          <a:p>
            <a:pPr lvl="1"/>
            <a:r>
              <a:rPr lang="nl-BE" b="1" dirty="0" smtClean="0"/>
              <a:t>Open calls</a:t>
            </a:r>
            <a:endParaRPr lang="en-US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Open calls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nl-BE" dirty="0" smtClean="0"/>
              <a:t>Junior group leaders</a:t>
            </a:r>
          </a:p>
          <a:p>
            <a:pPr>
              <a:buFont typeface="Arial" pitchFamily="34" charset="0"/>
              <a:buChar char="•"/>
            </a:pPr>
            <a:r>
              <a:rPr lang="nl-BE" dirty="0" smtClean="0"/>
              <a:t>Independent group leaders / experts</a:t>
            </a:r>
          </a:p>
          <a:p>
            <a:pPr>
              <a:buFont typeface="Arial" pitchFamily="34" charset="0"/>
              <a:buChar char="•"/>
            </a:pPr>
            <a:r>
              <a:rPr lang="nl-BE" dirty="0" smtClean="0"/>
              <a:t>Ph.D. Students</a:t>
            </a:r>
          </a:p>
          <a:p>
            <a:pPr lvl="1">
              <a:buFont typeface="Arial" pitchFamily="34" charset="0"/>
              <a:buChar char="•"/>
            </a:pPr>
            <a:r>
              <a:rPr lang="nl-BE" dirty="0" smtClean="0"/>
              <a:t>International Ph.D. Program</a:t>
            </a:r>
          </a:p>
          <a:p>
            <a:pPr lvl="1">
              <a:buNone/>
            </a:pPr>
            <a:endParaRPr lang="nl-BE" dirty="0" smtClean="0"/>
          </a:p>
          <a:p>
            <a:pPr lvl="1">
              <a:buNone/>
            </a:pPr>
            <a:r>
              <a:rPr lang="nl-BE" b="1" dirty="0" smtClean="0">
                <a:solidFill>
                  <a:schemeClr val="tx2"/>
                </a:solidFill>
              </a:rPr>
              <a:t>Important : what do you have to offer?</a:t>
            </a:r>
            <a:endParaRPr lang="en-US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2009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4 new independent group leaders with own research funding and start up budget (2 million € / 5 years)</a:t>
            </a:r>
            <a:endParaRPr lang="nl-BE" dirty="0" smtClean="0">
              <a:sym typeface="Wingdings"/>
            </a:endParaRPr>
          </a:p>
          <a:p>
            <a:pPr lvl="1"/>
            <a:r>
              <a:rPr lang="nl-BE" dirty="0" smtClean="0">
                <a:sym typeface="Wingdings"/>
              </a:rPr>
              <a:t>50% international</a:t>
            </a:r>
          </a:p>
          <a:p>
            <a:r>
              <a:rPr lang="nl-BE" dirty="0" smtClean="0">
                <a:sym typeface="Wingdings"/>
              </a:rPr>
              <a:t>7 new independent group leaders embedded in existing department</a:t>
            </a:r>
          </a:p>
          <a:p>
            <a:pPr lvl="1"/>
            <a:r>
              <a:rPr lang="nl-BE" dirty="0" smtClean="0">
                <a:sym typeface="Wingdings"/>
              </a:rPr>
              <a:t>100% international</a:t>
            </a:r>
          </a:p>
          <a:p>
            <a:r>
              <a:rPr lang="nl-BE" dirty="0" smtClean="0">
                <a:sym typeface="Wingdings"/>
              </a:rPr>
              <a:t>Personnel structure in these new groups</a:t>
            </a:r>
          </a:p>
          <a:p>
            <a:pPr lvl="1"/>
            <a:r>
              <a:rPr lang="nl-BE" dirty="0" smtClean="0">
                <a:sym typeface="Wingdings"/>
              </a:rPr>
              <a:t>57% non-Belgian (50/88)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1027" name="Object 2"/>
          <p:cNvGraphicFramePr>
            <a:graphicFrameLocks noChangeAspect="1"/>
          </p:cNvGraphicFramePr>
          <p:nvPr>
            <p:ph idx="1"/>
          </p:nvPr>
        </p:nvGraphicFramePr>
        <p:xfrm>
          <a:off x="4644008" y="0"/>
          <a:ext cx="4824536" cy="6919652"/>
        </p:xfrm>
        <a:graphic>
          <a:graphicData uri="http://schemas.openxmlformats.org/presentationml/2006/ole">
            <p:oleObj spid="_x0000_s1027" name="Acrobat Document" r:id="rId4" imgW="4518000" imgH="6480000" progId="AcroExch.Document.7">
              <p:embed/>
            </p:oleObj>
          </a:graphicData>
        </a:graphic>
      </p:graphicFrame>
      <p:graphicFrame>
        <p:nvGraphicFramePr>
          <p:cNvPr id="1028" name="Object 4"/>
          <p:cNvGraphicFramePr>
            <a:graphicFrameLocks noChangeAspect="1"/>
          </p:cNvGraphicFramePr>
          <p:nvPr/>
        </p:nvGraphicFramePr>
        <p:xfrm>
          <a:off x="-180528" y="0"/>
          <a:ext cx="4932040" cy="6979560"/>
        </p:xfrm>
        <a:graphic>
          <a:graphicData uri="http://schemas.openxmlformats.org/presentationml/2006/ole">
            <p:oleObj spid="_x0000_s1028" name="Acrobat Document" r:id="rId5" imgW="5355000" imgH="7578000" progId="AcroExch.Document.7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Push – Pull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Push factors</a:t>
            </a:r>
          </a:p>
          <a:p>
            <a:pPr lvl="1"/>
            <a:r>
              <a:rPr lang="nl-BE" dirty="0" smtClean="0"/>
              <a:t>Reasons for leaving the current work and living place</a:t>
            </a:r>
          </a:p>
          <a:p>
            <a:pPr lvl="2"/>
            <a:r>
              <a:rPr lang="nl-BE" dirty="0" smtClean="0"/>
              <a:t>Circumstances typical for the home situation</a:t>
            </a:r>
          </a:p>
          <a:p>
            <a:pPr lvl="2"/>
            <a:r>
              <a:rPr lang="nl-BE" dirty="0" smtClean="0"/>
              <a:t>Personal/professional reasons</a:t>
            </a:r>
          </a:p>
          <a:p>
            <a:pPr>
              <a:buFont typeface="Arial" pitchFamily="34" charset="0"/>
              <a:buChar char="•"/>
            </a:pPr>
            <a:r>
              <a:rPr lang="nl-BE" dirty="0" smtClean="0"/>
              <a:t>Pull factors</a:t>
            </a:r>
          </a:p>
          <a:p>
            <a:pPr lvl="1">
              <a:buFont typeface="Arial" pitchFamily="34" charset="0"/>
              <a:buChar char="•"/>
            </a:pPr>
            <a:r>
              <a:rPr lang="nl-BE" dirty="0" smtClean="0"/>
              <a:t>Features of host institute/country which attract foreign researchers</a:t>
            </a:r>
          </a:p>
          <a:p>
            <a:pPr lvl="1">
              <a:buNone/>
            </a:pPr>
            <a:endParaRPr lang="nl-BE" dirty="0" smtClean="0"/>
          </a:p>
          <a:p>
            <a:pPr lvl="1">
              <a:buNone/>
            </a:pPr>
            <a:r>
              <a:rPr lang="nl-BE" sz="1600" dirty="0" smtClean="0"/>
              <a:t>Miller – 2005</a:t>
            </a:r>
          </a:p>
          <a:p>
            <a:pPr lvl="1">
              <a:buNone/>
            </a:pPr>
            <a:r>
              <a:rPr lang="nl-BE" sz="1600" dirty="0" smtClean="0"/>
              <a:t>Puustinen-Hopper - 2005</a:t>
            </a:r>
            <a:endParaRPr lang="en-US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Push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Typical for work and living place</a:t>
            </a:r>
          </a:p>
          <a:p>
            <a:pPr lvl="1"/>
            <a:r>
              <a:rPr lang="nl-BE" dirty="0" smtClean="0"/>
              <a:t>Poor research circumstances in own country</a:t>
            </a:r>
          </a:p>
          <a:p>
            <a:pPr lvl="2"/>
            <a:r>
              <a:rPr lang="nl-BE" dirty="0" smtClean="0"/>
              <a:t>Lack of financing</a:t>
            </a:r>
          </a:p>
          <a:p>
            <a:pPr lvl="2"/>
            <a:r>
              <a:rPr lang="nl-BE" dirty="0" smtClean="0"/>
              <a:t>Lack of career development</a:t>
            </a:r>
          </a:p>
          <a:p>
            <a:pPr lvl="1"/>
            <a:r>
              <a:rPr lang="nl-BE" dirty="0" smtClean="0"/>
              <a:t>Local labour market</a:t>
            </a:r>
          </a:p>
          <a:p>
            <a:pPr lvl="2"/>
            <a:r>
              <a:rPr lang="nl-BE" dirty="0" smtClean="0"/>
              <a:t>Lack of academic and permanent positions</a:t>
            </a:r>
          </a:p>
          <a:p>
            <a:pPr lvl="2"/>
            <a:r>
              <a:rPr lang="nl-BE" dirty="0" smtClean="0"/>
              <a:t>Low salaries, poor job security</a:t>
            </a:r>
          </a:p>
          <a:p>
            <a:pPr lvl="1"/>
            <a:r>
              <a:rPr lang="nl-BE" dirty="0" smtClean="0"/>
              <a:t>Mobility is prerequisite for career advancement in own country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Push Factors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Personal, professional reasons</a:t>
            </a:r>
          </a:p>
          <a:p>
            <a:pPr lvl="1"/>
            <a:r>
              <a:rPr lang="nl-BE" dirty="0" smtClean="0"/>
              <a:t>Mobility is felt as an important aspect of an academic career</a:t>
            </a:r>
          </a:p>
          <a:p>
            <a:pPr lvl="1"/>
            <a:r>
              <a:rPr lang="nl-BE" dirty="0" smtClean="0"/>
              <a:t>Enrichment of own CV – new professional challenges</a:t>
            </a:r>
          </a:p>
          <a:p>
            <a:pPr lvl="1"/>
            <a:r>
              <a:rPr lang="nl-BE" dirty="0" smtClean="0"/>
              <a:t>International experience is determining further career</a:t>
            </a:r>
          </a:p>
          <a:p>
            <a:pPr lvl="1"/>
            <a:r>
              <a:rPr lang="nl-BE" dirty="0" smtClean="0"/>
              <a:t>Personal enrichment (languages, culture) for researcher (and family)</a:t>
            </a:r>
          </a:p>
          <a:p>
            <a:pPr lvl="1"/>
            <a:r>
              <a:rPr lang="nl-BE" dirty="0" smtClean="0"/>
              <a:t>Partner </a:t>
            </a:r>
          </a:p>
          <a:p>
            <a:pPr lvl="1">
              <a:buNone/>
            </a:pPr>
            <a:endParaRPr lang="nl-BE" dirty="0" smtClean="0"/>
          </a:p>
          <a:p>
            <a:pPr lvl="1">
              <a:buNone/>
            </a:pPr>
            <a:r>
              <a:rPr lang="nl-BE" sz="1600" dirty="0" smtClean="0"/>
              <a:t>Puustinen-Hopper - 2005</a:t>
            </a:r>
            <a:endParaRPr lang="en-US" sz="1600" dirty="0" smtClean="0"/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Pull Factors: Professional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nl-BE" dirty="0" smtClean="0"/>
              <a:t>Scientific reputation of country, universities, research groups – research culture</a:t>
            </a:r>
          </a:p>
          <a:p>
            <a:r>
              <a:rPr lang="nl-BE" dirty="0" smtClean="0"/>
              <a:t>Favourable research conditions</a:t>
            </a:r>
          </a:p>
          <a:p>
            <a:pPr lvl="1"/>
            <a:r>
              <a:rPr lang="nl-BE" dirty="0" smtClean="0"/>
              <a:t>Funding, infrastructure, top researchers nearby</a:t>
            </a:r>
          </a:p>
          <a:p>
            <a:pPr lvl="1"/>
            <a:r>
              <a:rPr lang="nl-BE" dirty="0" smtClean="0"/>
              <a:t>Long term perspective</a:t>
            </a:r>
          </a:p>
          <a:p>
            <a:r>
              <a:rPr lang="nl-BE" dirty="0" smtClean="0"/>
              <a:t>Professional network (joining a “known” lab)</a:t>
            </a:r>
          </a:p>
          <a:p>
            <a:r>
              <a:rPr lang="nl-BE" dirty="0" smtClean="0"/>
              <a:t>Labour market in host country</a:t>
            </a:r>
          </a:p>
          <a:p>
            <a:pPr lvl="1"/>
            <a:r>
              <a:rPr lang="nl-BE" dirty="0" smtClean="0"/>
              <a:t>Long-term contracts</a:t>
            </a:r>
          </a:p>
          <a:p>
            <a:pPr lvl="1"/>
            <a:r>
              <a:rPr lang="nl-BE" dirty="0" smtClean="0"/>
              <a:t>Employment conditions (salary and benefits)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Pull Factors: Personal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itchFamily="34" charset="0"/>
              <a:buChar char="•"/>
            </a:pPr>
            <a:r>
              <a:rPr lang="nl-BE" dirty="0" smtClean="0"/>
              <a:t>Partner</a:t>
            </a:r>
          </a:p>
          <a:p>
            <a:pPr>
              <a:buFont typeface="Arial" pitchFamily="34" charset="0"/>
              <a:buChar char="•"/>
            </a:pPr>
            <a:r>
              <a:rPr lang="nl-BE" dirty="0" smtClean="0"/>
              <a:t>Quality of life</a:t>
            </a:r>
          </a:p>
          <a:p>
            <a:pPr>
              <a:buFont typeface="Arial" pitchFamily="34" charset="0"/>
              <a:buChar char="•"/>
            </a:pPr>
            <a:r>
              <a:rPr lang="nl-BE" dirty="0" smtClean="0"/>
              <a:t>Housing market</a:t>
            </a:r>
          </a:p>
          <a:p>
            <a:pPr>
              <a:buFont typeface="Arial" pitchFamily="34" charset="0"/>
              <a:buChar char="•"/>
            </a:pPr>
            <a:r>
              <a:rPr lang="nl-BE" dirty="0" smtClean="0"/>
              <a:t>Availability of good schools</a:t>
            </a:r>
          </a:p>
          <a:p>
            <a:pPr>
              <a:buFont typeface="Arial" pitchFamily="34" charset="0"/>
              <a:buChar char="•"/>
            </a:pPr>
            <a:r>
              <a:rPr lang="nl-BE" dirty="0" smtClean="0"/>
              <a:t>Child care</a:t>
            </a:r>
          </a:p>
          <a:p>
            <a:pPr>
              <a:buFont typeface="Arial" pitchFamily="34" charset="0"/>
              <a:buChar char="•"/>
            </a:pPr>
            <a:r>
              <a:rPr lang="nl-BE" dirty="0" smtClean="0"/>
              <a:t>Social security</a:t>
            </a:r>
          </a:p>
          <a:p>
            <a:pPr>
              <a:buFont typeface="Arial" pitchFamily="34" charset="0"/>
              <a:buChar char="•"/>
            </a:pPr>
            <a:r>
              <a:rPr lang="nl-BE" dirty="0" smtClean="0"/>
              <a:t>Jobs for spouse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Benefits for the organization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The world = recruitment area</a:t>
            </a:r>
          </a:p>
          <a:p>
            <a:r>
              <a:rPr lang="nl-BE" dirty="0" smtClean="0"/>
              <a:t>Higher worldwide visibility</a:t>
            </a:r>
            <a:r>
              <a:rPr lang="en-US" dirty="0" smtClean="0"/>
              <a:t> of the institute</a:t>
            </a:r>
          </a:p>
          <a:p>
            <a:r>
              <a:rPr lang="nl-BE" dirty="0" smtClean="0"/>
              <a:t>Network </a:t>
            </a:r>
            <a:r>
              <a:rPr lang="nl-BE" dirty="0" smtClean="0">
                <a:sym typeface="Wingdings"/>
              </a:rPr>
              <a:t></a:t>
            </a:r>
          </a:p>
          <a:p>
            <a:r>
              <a:rPr lang="nl-BE" dirty="0" smtClean="0">
                <a:sym typeface="Wingdings"/>
              </a:rPr>
              <a:t>International collaborations </a:t>
            </a:r>
          </a:p>
          <a:p>
            <a:r>
              <a:rPr lang="nl-BE" dirty="0" smtClean="0">
                <a:sym typeface="Wingdings"/>
              </a:rPr>
              <a:t>International environment triggers foreigners to come</a:t>
            </a:r>
            <a:endParaRPr lang="nl-BE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Benefits for the organization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Introduction of new concepts, ways of working, ideas, expertise</a:t>
            </a:r>
          </a:p>
          <a:p>
            <a:r>
              <a:rPr lang="nl-BE" dirty="0" smtClean="0"/>
              <a:t>Creating open-minded and diverse culture</a:t>
            </a:r>
          </a:p>
          <a:p>
            <a:r>
              <a:rPr lang="nl-BE" dirty="0" smtClean="0"/>
              <a:t>Broaden the horizon of the local researchers and technicians</a:t>
            </a:r>
          </a:p>
          <a:p>
            <a:r>
              <a:rPr lang="nl-BE" dirty="0" smtClean="0"/>
              <a:t>Trigger for Belgians to pursue scientific career abroad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Challenges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Long decision process for the foreign researcher (GL)</a:t>
            </a:r>
          </a:p>
          <a:p>
            <a:pPr lvl="1"/>
            <a:r>
              <a:rPr lang="nl-BE" dirty="0" smtClean="0"/>
              <a:t>Plenty of possibilities (wanted!)</a:t>
            </a:r>
          </a:p>
          <a:p>
            <a:pPr lvl="1"/>
            <a:r>
              <a:rPr lang="nl-BE" dirty="0" smtClean="0"/>
              <a:t>A lot is at stake</a:t>
            </a:r>
          </a:p>
          <a:p>
            <a:r>
              <a:rPr lang="nl-BE" dirty="0" smtClean="0"/>
              <a:t>Expensive hires</a:t>
            </a:r>
          </a:p>
          <a:p>
            <a:pPr lvl="1"/>
            <a:r>
              <a:rPr lang="nl-BE" dirty="0" smtClean="0"/>
              <a:t>Recruitment process (travel, visits)</a:t>
            </a:r>
          </a:p>
          <a:p>
            <a:pPr lvl="1"/>
            <a:r>
              <a:rPr lang="nl-BE" dirty="0" smtClean="0"/>
              <a:t>Salary (expat status)</a:t>
            </a:r>
          </a:p>
          <a:p>
            <a:pPr lvl="1"/>
            <a:r>
              <a:rPr lang="nl-BE" dirty="0" smtClean="0"/>
              <a:t>Laboratory package: substantial investment</a:t>
            </a:r>
          </a:p>
          <a:p>
            <a:pPr lvl="1"/>
            <a:r>
              <a:rPr lang="nl-BE" dirty="0" smtClean="0"/>
              <a:t>Family issues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Limits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Question: optimal balance between locals &amp; non-locals?</a:t>
            </a:r>
          </a:p>
          <a:p>
            <a:r>
              <a:rPr lang="nl-BE" dirty="0" smtClean="0"/>
              <a:t>Watch out for “islands” of foreign research groups</a:t>
            </a:r>
          </a:p>
          <a:p>
            <a:pPr lvl="1"/>
            <a:r>
              <a:rPr lang="nl-BE" dirty="0" smtClean="0"/>
              <a:t>Foreign GL: bring own country-men!</a:t>
            </a:r>
          </a:p>
          <a:p>
            <a:pPr lvl="1"/>
            <a:r>
              <a:rPr lang="nl-BE" dirty="0" smtClean="0"/>
              <a:t>Suggestion: max. 50% of co-workers of same nationality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Migration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Entry process </a:t>
            </a:r>
            <a:r>
              <a:rPr lang="nl-BE" b="1" dirty="0" smtClean="0"/>
              <a:t>non-EU members</a:t>
            </a:r>
          </a:p>
          <a:p>
            <a:pPr lvl="1"/>
            <a:r>
              <a:rPr lang="nl-BE" dirty="0" smtClean="0"/>
              <a:t>Unpredictable in time</a:t>
            </a:r>
          </a:p>
          <a:p>
            <a:pPr lvl="1"/>
            <a:r>
              <a:rPr lang="nl-BE" dirty="0" smtClean="0"/>
              <a:t>Non-enthousiastic cooperation in embassy/consulate</a:t>
            </a:r>
          </a:p>
          <a:p>
            <a:pPr lvl="1"/>
            <a:r>
              <a:rPr lang="nl-BE" dirty="0" smtClean="0"/>
              <a:t>Regulations not always known by all parties involved: embassies, local authorities</a:t>
            </a:r>
          </a:p>
          <a:p>
            <a:pPr lvl="1"/>
            <a:r>
              <a:rPr lang="nl-BE" dirty="0" smtClean="0"/>
              <a:t>Different decision makers for work permit vs visa</a:t>
            </a:r>
          </a:p>
          <a:p>
            <a:pPr lvl="2"/>
            <a:r>
              <a:rPr lang="nl-BE" dirty="0" smtClean="0"/>
              <a:t>Flemish vs Federal</a:t>
            </a:r>
          </a:p>
          <a:p>
            <a:pPr lvl="1"/>
            <a:r>
              <a:rPr lang="nl-BE" dirty="0" smtClean="0"/>
              <a:t>Family reunion</a:t>
            </a:r>
          </a:p>
          <a:p>
            <a:pPr lvl="2"/>
            <a:r>
              <a:rPr lang="nl-BE" dirty="0" smtClean="0"/>
              <a:t>Very difficult, heavy demands on paperwork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Migration Issues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Entry process </a:t>
            </a:r>
            <a:r>
              <a:rPr lang="nl-BE" b="1" dirty="0" smtClean="0"/>
              <a:t>EU members</a:t>
            </a:r>
          </a:p>
          <a:p>
            <a:pPr lvl="1"/>
            <a:r>
              <a:rPr lang="nl-BE" dirty="0" smtClean="0"/>
              <a:t>No work permit and visa required: easy entry</a:t>
            </a:r>
          </a:p>
          <a:p>
            <a:pPr lvl="1"/>
            <a:r>
              <a:rPr lang="nl-BE" dirty="0" smtClean="0"/>
              <a:t>Registration process in Belgian commune not easy and slow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Support HR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Daily assistance and support during</a:t>
            </a:r>
          </a:p>
          <a:p>
            <a:pPr lvl="1"/>
            <a:r>
              <a:rPr lang="nl-BE" dirty="0" smtClean="0"/>
              <a:t>Pre-entry and post arrival period</a:t>
            </a:r>
          </a:p>
          <a:p>
            <a:pPr lvl="2"/>
            <a:r>
              <a:rPr lang="nl-BE" dirty="0" smtClean="0"/>
              <a:t>To do’s for work permit/visa</a:t>
            </a:r>
          </a:p>
          <a:p>
            <a:pPr lvl="2"/>
            <a:r>
              <a:rPr lang="nl-BE" dirty="0" smtClean="0"/>
              <a:t>Move</a:t>
            </a:r>
          </a:p>
          <a:p>
            <a:pPr lvl="2"/>
            <a:r>
              <a:rPr lang="nl-BE" dirty="0" smtClean="0"/>
              <a:t>Support with registration process</a:t>
            </a:r>
          </a:p>
          <a:p>
            <a:pPr lvl="2"/>
            <a:r>
              <a:rPr lang="nl-BE" dirty="0" smtClean="0"/>
              <a:t>Bank account, social security</a:t>
            </a:r>
            <a:endParaRPr lang="en-US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Support HR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smtClean="0"/>
              <a:t>Assistance for families</a:t>
            </a:r>
          </a:p>
          <a:p>
            <a:pPr lvl="1"/>
            <a:r>
              <a:rPr lang="nl-BE" dirty="0" smtClean="0"/>
              <a:t>House-hunting</a:t>
            </a:r>
          </a:p>
          <a:p>
            <a:pPr lvl="1"/>
            <a:r>
              <a:rPr lang="nl-BE" dirty="0" smtClean="0"/>
              <a:t>Info schooling</a:t>
            </a:r>
          </a:p>
          <a:p>
            <a:pPr lvl="1"/>
            <a:r>
              <a:rPr lang="nl-BE" dirty="0" smtClean="0"/>
              <a:t>Daily life in Belgium</a:t>
            </a:r>
          </a:p>
          <a:p>
            <a:pPr lvl="1"/>
            <a:r>
              <a:rPr lang="nl-BE" dirty="0" smtClean="0"/>
              <a:t>Relocation company</a:t>
            </a:r>
          </a:p>
          <a:p>
            <a:r>
              <a:rPr lang="nl-BE" dirty="0" smtClean="0"/>
              <a:t>Spouse?</a:t>
            </a:r>
          </a:p>
          <a:p>
            <a:pPr lvl="1"/>
            <a:r>
              <a:rPr lang="nl-BE" dirty="0" smtClean="0"/>
              <a:t>Assistance in job hunting: consultant</a:t>
            </a:r>
          </a:p>
          <a:p>
            <a:pPr lvl="1"/>
            <a:r>
              <a:rPr lang="nl-BE" dirty="0" smtClean="0"/>
              <a:t>Position at VIB if possible</a:t>
            </a:r>
          </a:p>
          <a:p>
            <a:pPr>
              <a:buNone/>
            </a:pPr>
            <a:r>
              <a:rPr lang="nl-BE" dirty="0" smtClean="0">
                <a:sym typeface="Wingdings"/>
              </a:rPr>
              <a:t> Higly appreciated</a:t>
            </a:r>
            <a:endParaRPr lang="nl-BE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nl-BE" dirty="0" smtClean="0"/>
              <a:t>Internationalization?</a:t>
            </a:r>
          </a:p>
          <a:p>
            <a:pPr algn="ctr">
              <a:buNone/>
            </a:pPr>
            <a:endParaRPr lang="nl-BE" dirty="0" smtClean="0"/>
          </a:p>
          <a:p>
            <a:pPr algn="ctr">
              <a:buNone/>
            </a:pPr>
            <a:r>
              <a:rPr lang="nl-BE" dirty="0" smtClean="0"/>
              <a:t>YES</a:t>
            </a:r>
          </a:p>
          <a:p>
            <a:pPr algn="ctr">
              <a:buNone/>
            </a:pPr>
            <a:endParaRPr lang="nl-BE" dirty="0" smtClean="0"/>
          </a:p>
          <a:p>
            <a:pPr algn="ctr">
              <a:buNone/>
            </a:pPr>
            <a:r>
              <a:rPr lang="nl-BE" dirty="0" smtClean="0"/>
              <a:t>But......</a:t>
            </a:r>
          </a:p>
          <a:p>
            <a:pPr algn="ctr">
              <a:buNone/>
            </a:pPr>
            <a:endParaRPr lang="nl-BE" dirty="0" smtClean="0"/>
          </a:p>
          <a:p>
            <a:pPr algn="ctr">
              <a:buNone/>
            </a:pPr>
            <a:endParaRPr lang="nl-BE" dirty="0" smtClean="0"/>
          </a:p>
          <a:p>
            <a:pPr algn="ctr">
              <a:buNone/>
            </a:pPr>
            <a:r>
              <a:rPr lang="nl-BE" b="1" dirty="0" smtClean="0"/>
              <a:t>Thank you!</a:t>
            </a:r>
            <a:endParaRPr lang="en-US" b="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VIB">
      <a:dk1>
        <a:srgbClr val="003366"/>
      </a:dk1>
      <a:lt1>
        <a:srgbClr val="FFFFFF"/>
      </a:lt1>
      <a:dk2>
        <a:srgbClr val="003366"/>
      </a:dk2>
      <a:lt2>
        <a:srgbClr val="808080"/>
      </a:lt2>
      <a:accent1>
        <a:srgbClr val="3399FF"/>
      </a:accent1>
      <a:accent2>
        <a:srgbClr val="009900"/>
      </a:accent2>
      <a:accent3>
        <a:srgbClr val="FFFFFF"/>
      </a:accent3>
      <a:accent4>
        <a:srgbClr val="002A56"/>
      </a:accent4>
      <a:accent5>
        <a:srgbClr val="ADCAFF"/>
      </a:accent5>
      <a:accent6>
        <a:srgbClr val="008A00"/>
      </a:accent6>
      <a:hlink>
        <a:srgbClr val="003366"/>
      </a:hlink>
      <a:folHlink>
        <a:srgbClr val="003366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nl-NL" sz="2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342900" marR="0" indent="-342900" algn="ctr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nl-NL" sz="2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charset="0"/>
          </a:defRPr>
        </a:defPPr>
      </a:lstStyle>
    </a:lnDef>
    <a:txDef>
      <a:spPr>
        <a:noFill/>
      </a:spPr>
      <a:bodyPr wrap="square" rtlCol="0">
        <a:spAutoFit/>
      </a:bodyPr>
      <a:lstStyle>
        <a:defPPr algn="l">
          <a:defRPr sz="2800" dirty="0" smtClean="0">
            <a:latin typeface="+mj-lt"/>
          </a:defRPr>
        </a:defPPr>
      </a:lstStyle>
    </a:txDef>
  </a:objectDefaults>
  <a:extraClrSchemeLst>
    <a:extraClrScheme>
      <a:clrScheme name="VIB template ENG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IB template ENG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IB template ENG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IB template ENG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IB template ENG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IB template ENG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IB template ENG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IB template ENG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IB template ENG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IB template ENG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IB template ENG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IB template ENG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VIB template ENG 13">
        <a:dk1>
          <a:srgbClr val="003366"/>
        </a:dk1>
        <a:lt1>
          <a:srgbClr val="FFFFFF"/>
        </a:lt1>
        <a:dk2>
          <a:srgbClr val="003366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A56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IB template ENG 14">
        <a:dk1>
          <a:srgbClr val="003366"/>
        </a:dk1>
        <a:lt1>
          <a:srgbClr val="FFFFFF"/>
        </a:lt1>
        <a:dk2>
          <a:srgbClr val="003366"/>
        </a:dk2>
        <a:lt2>
          <a:srgbClr val="808080"/>
        </a:lt2>
        <a:accent1>
          <a:srgbClr val="3399FF"/>
        </a:accent1>
        <a:accent2>
          <a:srgbClr val="009900"/>
        </a:accent2>
        <a:accent3>
          <a:srgbClr val="FFFFFF"/>
        </a:accent3>
        <a:accent4>
          <a:srgbClr val="002A56"/>
        </a:accent4>
        <a:accent5>
          <a:srgbClr val="ADCAFF"/>
        </a:accent5>
        <a:accent6>
          <a:srgbClr val="008A00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IB template ENG 15">
        <a:dk1>
          <a:srgbClr val="000000"/>
        </a:dk1>
        <a:lt1>
          <a:srgbClr val="FFFFFF"/>
        </a:lt1>
        <a:dk2>
          <a:srgbClr val="003366"/>
        </a:dk2>
        <a:lt2>
          <a:srgbClr val="808080"/>
        </a:lt2>
        <a:accent1>
          <a:srgbClr val="3399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008A00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VIB template ENG 16">
        <a:dk1>
          <a:srgbClr val="003366"/>
        </a:dk1>
        <a:lt1>
          <a:srgbClr val="FFFFFF"/>
        </a:lt1>
        <a:dk2>
          <a:srgbClr val="003366"/>
        </a:dk2>
        <a:lt2>
          <a:srgbClr val="808080"/>
        </a:lt2>
        <a:accent1>
          <a:srgbClr val="3399FF"/>
        </a:accent1>
        <a:accent2>
          <a:srgbClr val="009900"/>
        </a:accent2>
        <a:accent3>
          <a:srgbClr val="FFFFFF"/>
        </a:accent3>
        <a:accent4>
          <a:srgbClr val="002A56"/>
        </a:accent4>
        <a:accent5>
          <a:srgbClr val="ADCAFF"/>
        </a:accent5>
        <a:accent6>
          <a:srgbClr val="008A00"/>
        </a:accent6>
        <a:hlink>
          <a:srgbClr val="003366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231</TotalTime>
  <Words>861</Words>
  <Application>Microsoft Office PowerPoint</Application>
  <PresentationFormat>Diavoorstelling (4:3)</PresentationFormat>
  <Paragraphs>236</Paragraphs>
  <Slides>40</Slides>
  <Notes>13</Notes>
  <HiddenSlides>0</HiddenSlides>
  <MMClips>0</MMClips>
  <ScaleCrop>false</ScaleCrop>
  <HeadingPairs>
    <vt:vector size="6" baseType="variant">
      <vt:variant>
        <vt:lpstr>Thema</vt:lpstr>
      </vt:variant>
      <vt:variant>
        <vt:i4>1</vt:i4>
      </vt:variant>
      <vt:variant>
        <vt:lpstr>Ingesloten OLE-bronprogramma's</vt:lpstr>
      </vt:variant>
      <vt:variant>
        <vt:i4>1</vt:i4>
      </vt:variant>
      <vt:variant>
        <vt:lpstr>Diatitels</vt:lpstr>
      </vt:variant>
      <vt:variant>
        <vt:i4>40</vt:i4>
      </vt:variant>
    </vt:vector>
  </HeadingPairs>
  <TitlesOfParts>
    <vt:vector size="42" baseType="lpstr">
      <vt:lpstr>Blank</vt:lpstr>
      <vt:lpstr>Acrobat Document</vt:lpstr>
      <vt:lpstr>International Mobility@VIB EWI</vt:lpstr>
      <vt:lpstr>Dia 4</vt:lpstr>
      <vt:lpstr>Dia 5</vt:lpstr>
      <vt:lpstr>Dia 6</vt:lpstr>
      <vt:lpstr>Dia 7</vt:lpstr>
      <vt:lpstr>Dia 8</vt:lpstr>
      <vt:lpstr>Dia 9</vt:lpstr>
      <vt:lpstr>VIB: Themes</vt:lpstr>
      <vt:lpstr>Dia 11</vt:lpstr>
      <vt:lpstr>Cardio-vascular diseases</vt:lpstr>
      <vt:lpstr>Neuroscience  Alzheimer, Parkinson Dystonia, CMT</vt:lpstr>
      <vt:lpstr>Dia 14</vt:lpstr>
      <vt:lpstr>Dia 15</vt:lpstr>
      <vt:lpstr>Dia 16</vt:lpstr>
      <vt:lpstr>Dia 17</vt:lpstr>
      <vt:lpstr>Dia 18</vt:lpstr>
      <vt:lpstr>VIB: an international and intercultural community</vt:lpstr>
      <vt:lpstr>Why?</vt:lpstr>
      <vt:lpstr>How to create international visibility?</vt:lpstr>
      <vt:lpstr>Some figures</vt:lpstr>
      <vt:lpstr>Dia 23</vt:lpstr>
      <vt:lpstr>How?</vt:lpstr>
      <vt:lpstr>Recruitment</vt:lpstr>
      <vt:lpstr>Open calls</vt:lpstr>
      <vt:lpstr>2009</vt:lpstr>
      <vt:lpstr>Dia 28</vt:lpstr>
      <vt:lpstr>Push – Pull Factors</vt:lpstr>
      <vt:lpstr>Push Factors</vt:lpstr>
      <vt:lpstr>Push Factors</vt:lpstr>
      <vt:lpstr>Pull Factors: Professional</vt:lpstr>
      <vt:lpstr>Pull Factors: Personal</vt:lpstr>
      <vt:lpstr>Benefits for the organization</vt:lpstr>
      <vt:lpstr>Benefits for the organization</vt:lpstr>
      <vt:lpstr>Challenges</vt:lpstr>
      <vt:lpstr>Limits</vt:lpstr>
      <vt:lpstr>Migration Issues</vt:lpstr>
      <vt:lpstr>Migration Issues</vt:lpstr>
      <vt:lpstr>Support HR</vt:lpstr>
      <vt:lpstr>Support HR</vt:lpstr>
      <vt:lpstr>Conclusion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International Mobility@VIB EWI</dc:title>
  <dc:creator>Schelfhout, Steven</dc:creator>
  <cp:lastModifiedBy>Unknown</cp:lastModifiedBy>
  <cp:revision>54</cp:revision>
  <dcterms:created xsi:type="dcterms:W3CDTF">2010-10-08T06:34:39Z</dcterms:created>
  <dcterms:modified xsi:type="dcterms:W3CDTF">2010-10-12T09:04:44Z</dcterms:modified>
</cp:coreProperties>
</file>