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256" r:id="rId2"/>
    <p:sldId id="294" r:id="rId3"/>
    <p:sldId id="322" r:id="rId4"/>
    <p:sldId id="324" r:id="rId5"/>
    <p:sldId id="263" r:id="rId6"/>
    <p:sldId id="325" r:id="rId7"/>
    <p:sldId id="299" r:id="rId8"/>
    <p:sldId id="343" r:id="rId9"/>
    <p:sldId id="301" r:id="rId10"/>
    <p:sldId id="300" r:id="rId11"/>
    <p:sldId id="346" r:id="rId12"/>
    <p:sldId id="345" r:id="rId13"/>
    <p:sldId id="344" r:id="rId14"/>
    <p:sldId id="336" r:id="rId15"/>
    <p:sldId id="304" r:id="rId16"/>
    <p:sldId id="347" r:id="rId17"/>
    <p:sldId id="348" r:id="rId18"/>
    <p:sldId id="306" r:id="rId19"/>
    <p:sldId id="307" r:id="rId20"/>
    <p:sldId id="341" r:id="rId21"/>
    <p:sldId id="310" r:id="rId22"/>
    <p:sldId id="340" r:id="rId23"/>
    <p:sldId id="316" r:id="rId24"/>
    <p:sldId id="280" r:id="rId2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/>
        <a:cs typeface="ＭＳ Ｐゴシック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FF0000"/>
    <a:srgbClr val="FF00FF"/>
    <a:srgbClr val="D31DB5"/>
    <a:srgbClr val="35823C"/>
    <a:srgbClr val="60B9CC"/>
    <a:srgbClr val="37709F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028" y="-792"/>
      </p:cViewPr>
      <p:guideLst>
        <p:guide orient="horz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26" d="100"/>
          <a:sy n="126" d="100"/>
        </p:scale>
        <p:origin x="-372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19281E33-7A85-4F82-B33E-351B605FD32E}" type="datetime1">
              <a:rPr lang="en-US"/>
              <a:pPr>
                <a:defRPr/>
              </a:pPr>
              <a:t>10/20/2010</a:t>
            </a:fld>
            <a:endParaRPr lang="en-US"/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7AF40729-7646-4EA0-98CE-73F890C110C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075D4DCA-D92E-4DC7-806F-13BFA34540EA}" type="datetime1">
              <a:rPr lang="en-US"/>
              <a:pPr>
                <a:defRPr/>
              </a:pPr>
              <a:t>10/20/2010</a:t>
            </a:fld>
            <a:endParaRPr lang="en-US"/>
          </a:p>
        </p:txBody>
      </p:sp>
      <p:sp>
        <p:nvSpPr>
          <p:cNvPr id="14340" name="Placeholder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95DFE019-01E8-43C8-AB7E-C65293069CA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-128"/>
        <a:cs typeface="ＭＳ Ｐゴシック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-128"/>
        <a:cs typeface="ＭＳ Ｐゴシック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-128"/>
        <a:cs typeface="ＭＳ Ｐゴシック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-128"/>
        <a:cs typeface="ＭＳ Ｐゴシック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650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9698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2770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4818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0962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3010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5058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8130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0178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2226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4274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6322" name="Placeholder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0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Calibri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ERC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784350"/>
            <a:ext cx="6553200" cy="470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1338" y="5848350"/>
            <a:ext cx="207327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2438400" y="1447800"/>
            <a:ext cx="6172200" cy="0"/>
          </a:xfrm>
          <a:prstGeom prst="line">
            <a:avLst/>
          </a:prstGeom>
          <a:noFill/>
          <a:ln w="12700">
            <a:solidFill>
              <a:srgbClr val="2B679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GB" sz="1800">
              <a:ea typeface="+mn-ea"/>
              <a:cs typeface="+mn-cs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700338" y="981075"/>
            <a:ext cx="5616575" cy="935038"/>
          </a:xfrm>
        </p:spPr>
        <p:txBody>
          <a:bodyPr/>
          <a:lstStyle>
            <a:lvl1pPr algn="l">
              <a:defRPr sz="2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738438" y="1773238"/>
            <a:ext cx="5721350" cy="504825"/>
          </a:xfrm>
        </p:spPr>
        <p:txBody>
          <a:bodyPr/>
          <a:lstStyle>
            <a:lvl1pPr marL="0" indent="0">
              <a:buFont typeface="Arial" charset="0"/>
              <a:buNone/>
              <a:defRPr sz="1800"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</p:sldLayoutIdLst>
  <p:transition/>
  <p:timing>
    <p:tnLst>
      <p:par>
        <p:cTn id="1" dur="indefinite" restart="never" nodeType="tmRoot"/>
      </p:par>
    </p:tnLst>
  </p:timing>
  <p:txStyles>
    <p:titleStyle>
      <a:lvl1pPr algn="r" rtl="0" eaLnBrk="0" fontAlgn="base" hangingPunct="0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+mj-lt"/>
          <a:ea typeface="+mj-ea"/>
          <a:cs typeface="ＭＳ Ｐゴシック" charset="-128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  <a:cs typeface="ＭＳ Ｐゴシック" charset="-128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  <a:cs typeface="ＭＳ Ｐゴシック" charset="-128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  <a:cs typeface="ＭＳ Ｐゴシック" charset="-128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  <a:cs typeface="ＭＳ Ｐゴシック" charset="-128"/>
        </a:defRPr>
      </a:lvl5pPr>
      <a:lvl6pPr marL="457200" algn="r" rtl="0" fontAlgn="base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</a:defRPr>
      </a:lvl6pPr>
      <a:lvl7pPr marL="914400" algn="r" rtl="0" fontAlgn="base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</a:defRPr>
      </a:lvl7pPr>
      <a:lvl8pPr marL="1371600" algn="r" rtl="0" fontAlgn="base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</a:defRPr>
      </a:lvl8pPr>
      <a:lvl9pPr marL="1828800" algn="r" rtl="0" fontAlgn="base">
        <a:spcBef>
          <a:spcPct val="0"/>
        </a:spcBef>
        <a:spcAft>
          <a:spcPct val="0"/>
        </a:spcAft>
        <a:defRPr sz="2600">
          <a:solidFill>
            <a:srgbClr val="2B679F"/>
          </a:solidFill>
          <a:latin typeface="Arial" charset="0"/>
          <a:ea typeface="ＭＳ Ｐゴシック" pitchFamily="-1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◦"/>
        <a:defRPr sz="2600">
          <a:solidFill>
            <a:srgbClr val="2B679F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rgbClr val="2B679F"/>
          </a:solidFill>
          <a:latin typeface="+mn-lt"/>
          <a:ea typeface="ＭＳ Ｐゴシック" charset="-128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2B679F"/>
          </a:solidFill>
          <a:latin typeface="+mn-lt"/>
          <a:ea typeface="ＭＳ Ｐゴシック" charset="-128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2B679F"/>
          </a:solidFill>
          <a:latin typeface="+mn-lt"/>
          <a:ea typeface="ＭＳ Ｐゴシック" charset="-128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2B679F"/>
          </a:solidFill>
          <a:latin typeface="+mn-lt"/>
          <a:ea typeface="ＭＳ Ｐゴシック" charset="-128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2B679F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2B679F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2B679F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2B679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hyperlink" Target="http://www.youtube.com/watch?v=nPxtZg5oEWU&amp;feature=player_embedde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hyperlink" Target="file:///C:\Documents%20and%20Settings\bettist\Local%20Settings\Temp\wzd435\Euraxess_Jobs.mp4" TargetMode="Externa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c.europa.eu/euraxess/index.cfm/jobs/registeredOrganisations/B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6.jpeg"/><Relationship Id="rId7" Type="http://schemas.openxmlformats.org/officeDocument/2006/relationships/hyperlink" Target="file:///C:\Documents%20and%20Settings\bettist\Local%20Settings\Temp\wzd435\Euraxess_Service.mp4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hyperlink" Target="http://www.youtube.com/watch?v=gR7pOymeZ14&amp;feature=player_embedded" TargetMode="Externa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ec.europa.eu/euraxess/index.cfm/services/scientificVisa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6.jpeg"/><Relationship Id="rId7" Type="http://schemas.openxmlformats.org/officeDocument/2006/relationships/hyperlink" Target="file:///C:\Documents%20and%20Settings\bettist\Local%20Settings\Temp\wzd435\Euraxess_Rights.mp4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hyperlink" Target="http://www.youtube.com/watch?v=6Bk09wOYIrk&amp;feature=player_embedded" TargetMode="Externa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uraxess.be/flanders" TargetMode="External"/><Relationship Id="rId5" Type="http://schemas.openxmlformats.org/officeDocument/2006/relationships/hyperlink" Target="http://ec.europa.eu/euraxess" TargetMode="Externa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hyperlink" Target="mailto:rtd-rmp@ec.europa.eu" TargetMode="External"/><Relationship Id="rId4" Type="http://schemas.openxmlformats.org/officeDocument/2006/relationships/hyperlink" Target="http://ec.europa.eu/euraxe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39975" y="476250"/>
            <a:ext cx="6651625" cy="936625"/>
          </a:xfrm>
        </p:spPr>
        <p:txBody>
          <a:bodyPr/>
          <a:lstStyle/>
          <a:p>
            <a:pPr eaLnBrk="1" hangingPunct="1">
              <a:defRPr/>
            </a:pPr>
            <a:r>
              <a:rPr lang="fr-BE" sz="26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ＭＳ Ｐゴシック"/>
              </a:rPr>
              <a:t>EURAXESS – Researchers in Motion</a:t>
            </a:r>
            <a:endParaRPr lang="en-GB" sz="2600" b="1" smtClean="0">
              <a:effectLst>
                <a:outerShdw blurRad="38100" dist="38100" dir="2700000" algn="tl">
                  <a:srgbClr val="C0C0C0"/>
                </a:outerShdw>
              </a:effectLst>
              <a:cs typeface="ＭＳ Ｐゴシック"/>
            </a:endParaRP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1628775"/>
            <a:ext cx="6264275" cy="504825"/>
          </a:xfrm>
        </p:spPr>
        <p:txBody>
          <a:bodyPr/>
          <a:lstStyle/>
          <a:p>
            <a:pPr algn="ctr" eaLnBrk="1" hangingPunct="1">
              <a:defRPr/>
            </a:pPr>
            <a:r>
              <a:rPr lang="fr-FR" sz="240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We care about mobile researchers!</a:t>
            </a:r>
            <a:endParaRPr lang="en-US" sz="2400" smtClean="0">
              <a:effectLst>
                <a:outerShdw blurRad="38100" dist="38100" dir="2700000" algn="tl">
                  <a:srgbClr val="C0C0C0"/>
                </a:outerShdw>
              </a:effectLst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/>
          </p:cNvSpPr>
          <p:nvPr/>
        </p:nvSpPr>
        <p:spPr bwMode="auto">
          <a:xfrm>
            <a:off x="3352800" y="2133600"/>
            <a:ext cx="4878388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en-GB" sz="2000">
                <a:solidFill>
                  <a:srgbClr val="2B679F"/>
                </a:solidFill>
              </a:rPr>
              <a:t>What is EURAXESS </a:t>
            </a: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endParaRPr lang="en-GB" sz="2000">
              <a:solidFill>
                <a:srgbClr val="2B679F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en-GB" sz="2000">
                <a:solidFill>
                  <a:srgbClr val="2B679F"/>
                </a:solidFill>
              </a:rPr>
              <a:t>Why should you get involved</a:t>
            </a:r>
            <a:br>
              <a:rPr lang="en-GB" sz="2000">
                <a:solidFill>
                  <a:srgbClr val="2B679F"/>
                </a:solidFill>
              </a:rPr>
            </a:br>
            <a:r>
              <a:rPr lang="en-GB" sz="2000">
                <a:solidFill>
                  <a:srgbClr val="2B679F"/>
                </a:solidFill>
              </a:rPr>
              <a:t>and why is EURAXESS for researchers?</a:t>
            </a: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endParaRPr lang="en-GB" sz="2000">
              <a:solidFill>
                <a:srgbClr val="2B679F"/>
              </a:solidFill>
            </a:endParaRP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en-GB" sz="2000">
                <a:solidFill>
                  <a:srgbClr val="2B679F"/>
                </a:solidFill>
              </a:rPr>
              <a:t>Added value of the EURAXESS initiatives</a:t>
            </a: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endParaRPr lang="en-GB" sz="2000">
              <a:solidFill>
                <a:srgbClr val="2B679F"/>
              </a:solidFill>
            </a:endParaRP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en-GB" sz="2000">
                <a:solidFill>
                  <a:srgbClr val="2B679F"/>
                </a:solidFill>
              </a:rPr>
              <a:t>How can we help researchers?</a:t>
            </a: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endParaRPr lang="en-GB" sz="2000">
              <a:solidFill>
                <a:srgbClr val="2B679F"/>
              </a:solidFill>
            </a:endParaRP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en-GB" sz="2000">
                <a:solidFill>
                  <a:srgbClr val="2B679F"/>
                </a:solidFill>
              </a:rPr>
              <a:t>Whom to contact?</a:t>
            </a:r>
            <a:endParaRPr lang="en-GB" sz="1800">
              <a:solidFill>
                <a:srgbClr val="2B679F"/>
              </a:solidFill>
            </a:endParaRPr>
          </a:p>
          <a:p>
            <a:pPr marL="457200" indent="-4572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endParaRPr lang="en-GB" sz="2000">
              <a:solidFill>
                <a:srgbClr val="2B679F"/>
              </a:solidFill>
            </a:endParaRPr>
          </a:p>
        </p:txBody>
      </p:sp>
      <p:pic>
        <p:nvPicPr>
          <p:cNvPr id="17415" name="Picture 1031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5105400"/>
            <a:ext cx="1041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032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501097">
            <a:off x="1295400" y="4191000"/>
            <a:ext cx="7112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/>
          </p:cNvSpPr>
          <p:nvPr/>
        </p:nvSpPr>
        <p:spPr bwMode="auto">
          <a:xfrm>
            <a:off x="1066800" y="609600"/>
            <a:ext cx="7086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EURAXESS?</a:t>
            </a:r>
            <a:endParaRPr lang="en-GB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459" name="Content Placeholder 2"/>
          <p:cNvSpPr>
            <a:spLocks/>
          </p:cNvSpPr>
          <p:nvPr/>
        </p:nvSpPr>
        <p:spPr bwMode="auto">
          <a:xfrm>
            <a:off x="2362200" y="2659063"/>
            <a:ext cx="6176963" cy="297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 i="1">
                <a:solidFill>
                  <a:srgbClr val="37709F"/>
                </a:solidFill>
              </a:rPr>
              <a:t>EURAXESS</a:t>
            </a:r>
            <a:r>
              <a:rPr lang="en-GB" sz="2000">
                <a:solidFill>
                  <a:srgbClr val="37709F"/>
                </a:solidFill>
              </a:rPr>
              <a:t> is a unique initiative, launched by the European Commission to </a:t>
            </a:r>
            <a:r>
              <a:rPr lang="en-GB" sz="2000">
                <a:solidFill>
                  <a:srgbClr val="3770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promote research careers</a:t>
            </a:r>
            <a:r>
              <a:rPr lang="en-GB" sz="2000">
                <a:solidFill>
                  <a:srgbClr val="37709F"/>
                </a:solidFill>
              </a:rPr>
              <a:t> and </a:t>
            </a:r>
            <a:r>
              <a:rPr lang="en-GB" sz="2000">
                <a:solidFill>
                  <a:srgbClr val="3770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facilitate the mobility of researchers</a:t>
            </a:r>
            <a:r>
              <a:rPr lang="en-GB" sz="2000">
                <a:solidFill>
                  <a:srgbClr val="37709F"/>
                </a:solidFill>
              </a:rPr>
              <a:t> across Europe.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2000">
              <a:solidFill>
                <a:srgbClr val="37709F"/>
              </a:solidFill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>
                <a:solidFill>
                  <a:srgbClr val="37709F"/>
                </a:solidFill>
              </a:rPr>
              <a:t>The initiative was created </a:t>
            </a:r>
            <a:r>
              <a:rPr lang="en-GB" sz="2000">
                <a:solidFill>
                  <a:srgbClr val="3770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stimulate, protect and nurture the European Research and Innovation environment</a:t>
            </a:r>
            <a:r>
              <a:rPr lang="en-GB" sz="2000">
                <a:solidFill>
                  <a:srgbClr val="37709F"/>
                </a:solidFill>
              </a:rPr>
              <a:t>, providing the </a:t>
            </a:r>
            <a:r>
              <a:rPr lang="en-GB" sz="2000">
                <a:solidFill>
                  <a:srgbClr val="3770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researcher community</a:t>
            </a:r>
            <a:r>
              <a:rPr lang="en-GB" sz="2000">
                <a:solidFill>
                  <a:srgbClr val="37709F"/>
                </a:solidFill>
              </a:rPr>
              <a:t> with access to improved careers and better social protection.</a:t>
            </a:r>
            <a:endParaRPr lang="en-GB" sz="2000">
              <a:solidFill>
                <a:srgbClr val="2B679F"/>
              </a:solidFill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1000">
              <a:solidFill>
                <a:srgbClr val="2B679F"/>
              </a:solidFill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1800">
                <a:solidFill>
                  <a:srgbClr val="2B679F"/>
                </a:solidFill>
              </a:rPr>
              <a:t> 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1800">
              <a:solidFill>
                <a:srgbClr val="2B679F"/>
              </a:solidFill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2000">
              <a:solidFill>
                <a:srgbClr val="2B679F"/>
              </a:solidFill>
            </a:endParaRPr>
          </a:p>
        </p:txBody>
      </p:sp>
      <p:sp>
        <p:nvSpPr>
          <p:cNvPr id="19460" name="Title 1"/>
          <p:cNvSpPr>
            <a:spLocks/>
          </p:cNvSpPr>
          <p:nvPr/>
        </p:nvSpPr>
        <p:spPr bwMode="auto">
          <a:xfrm>
            <a:off x="0" y="609600"/>
            <a:ext cx="685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1032" descr="decor 1 g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677470">
            <a:off x="304800" y="5943600"/>
            <a:ext cx="83820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is EURAXESS?</a:t>
            </a:r>
          </a:p>
        </p:txBody>
      </p:sp>
      <p:sp>
        <p:nvSpPr>
          <p:cNvPr id="21508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9" name="Content Placeholder 2"/>
          <p:cNvSpPr>
            <a:spLocks/>
          </p:cNvSpPr>
          <p:nvPr/>
        </p:nvSpPr>
        <p:spPr bwMode="auto">
          <a:xfrm>
            <a:off x="1588" y="4122738"/>
            <a:ext cx="9142412" cy="176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>
                <a:solidFill>
                  <a:srgbClr val="2B679F"/>
                </a:solidFill>
              </a:rPr>
              <a:t>EURAXESS is a </a:t>
            </a: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one-stop shop</a:t>
            </a:r>
            <a:r>
              <a:rPr lang="en-GB" sz="2000">
                <a:solidFill>
                  <a:srgbClr val="2B679F"/>
                </a:solidFill>
              </a:rPr>
              <a:t> for the development</a:t>
            </a:r>
            <a:br>
              <a:rPr lang="en-GB" sz="2000">
                <a:solidFill>
                  <a:srgbClr val="2B679F"/>
                </a:solidFill>
              </a:rPr>
            </a:br>
            <a:r>
              <a:rPr lang="en-GB" sz="2000">
                <a:solidFill>
                  <a:srgbClr val="2B679F"/>
                </a:solidFill>
              </a:rPr>
              <a:t>of research careers in Europe with the </a:t>
            </a: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support of a network</a:t>
            </a:r>
            <a:b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people to assist researchers and research organisations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endParaRPr lang="en-GB" sz="2000">
              <a:solidFill>
                <a:srgbClr val="2B679F"/>
              </a:solidFill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1000">
              <a:solidFill>
                <a:srgbClr val="2B679F"/>
              </a:solidFill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1800">
                <a:solidFill>
                  <a:srgbClr val="2B679F"/>
                </a:solidFill>
              </a:rPr>
              <a:t> 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1800">
              <a:solidFill>
                <a:srgbClr val="2B679F"/>
              </a:solidFill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n-GB" sz="2000">
              <a:solidFill>
                <a:srgbClr val="2B679F"/>
              </a:solidFill>
            </a:endParaRPr>
          </a:p>
        </p:txBody>
      </p:sp>
      <p:pic>
        <p:nvPicPr>
          <p:cNvPr id="77829" name="Picture 3" descr="LogoEuraxess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1981200"/>
            <a:ext cx="2678113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1032" descr="decor 1 g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677470">
            <a:off x="304800" y="5943600"/>
            <a:ext cx="83820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should you get involved and</a:t>
            </a:r>
            <a:b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is EURAXESS for researchers?</a:t>
            </a:r>
          </a:p>
        </p:txBody>
      </p:sp>
      <p:sp>
        <p:nvSpPr>
          <p:cNvPr id="23556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557" name="Content Placeholder 2"/>
          <p:cNvSpPr>
            <a:spLocks/>
          </p:cNvSpPr>
          <p:nvPr/>
        </p:nvSpPr>
        <p:spPr bwMode="auto">
          <a:xfrm>
            <a:off x="947738" y="2057400"/>
            <a:ext cx="812006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EURAXESS enhances researcher careers in Europe by providing them with:</a:t>
            </a:r>
          </a:p>
          <a:p>
            <a:pPr marL="400050" lvl="1">
              <a:lnSpc>
                <a:spcPct val="2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6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Information on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jobs and funding opportunities</a:t>
            </a:r>
            <a:r>
              <a:rPr lang="en-GB" sz="1800">
                <a:solidFill>
                  <a:srgbClr val="2B679F"/>
                </a:solidFill>
              </a:rPr>
              <a:t> across Europe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6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Integrated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mobility services</a:t>
            </a:r>
            <a:r>
              <a:rPr lang="en-GB" sz="1800">
                <a:solidFill>
                  <a:srgbClr val="2B679F"/>
                </a:solidFill>
              </a:rPr>
              <a:t> that will make their move</a:t>
            </a:r>
            <a:br>
              <a:rPr lang="en-GB" sz="1800">
                <a:solidFill>
                  <a:srgbClr val="2B679F"/>
                </a:solidFill>
              </a:rPr>
            </a:br>
            <a:r>
              <a:rPr lang="en-GB" sz="1800">
                <a:solidFill>
                  <a:srgbClr val="2B679F"/>
                </a:solidFill>
              </a:rPr>
              <a:t>	to another country as smooth as possible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6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Information on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their rights and obligations </a:t>
            </a:r>
            <a:r>
              <a:rPr lang="en-GB" sz="1800">
                <a:solidFill>
                  <a:srgbClr val="2B679F"/>
                </a:solidFill>
              </a:rPr>
              <a:t>and those of their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	employers and funders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6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Personalised assistance</a:t>
            </a:r>
            <a:r>
              <a:rPr lang="en-GB" sz="1800">
                <a:solidFill>
                  <a:srgbClr val="2B679F"/>
                </a:solidFill>
              </a:rPr>
              <a:t> by people dedicated to help them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fr-BE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fr-BE" sz="1800">
                <a:solidFill>
                  <a:srgbClr val="2B679F"/>
                </a:solidFill>
              </a:rPr>
              <a:t>(But it also provides services to </a:t>
            </a:r>
            <a:r>
              <a:rPr lang="fr-BE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research organisations</a:t>
            </a:r>
            <a:r>
              <a:rPr lang="fr-BE" sz="1800">
                <a:solidFill>
                  <a:srgbClr val="2B679F"/>
                </a:solidFill>
              </a:rPr>
              <a:t>….)</a:t>
            </a: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	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b="1">
                <a:solidFill>
                  <a:srgbClr val="2B679F"/>
                </a:solidFill>
              </a:rPr>
              <a:t>All these services are for free!</a:t>
            </a:r>
            <a:endParaRPr lang="en-GB" sz="1800">
              <a:solidFill>
                <a:srgbClr val="2B679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should you get involved and</a:t>
            </a:r>
            <a:b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is EURAXESS for researchers?</a:t>
            </a:r>
            <a:endParaRPr lang="en-GB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51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6628" name="Content Placeholder 2"/>
          <p:cNvSpPr>
            <a:spLocks/>
          </p:cNvSpPr>
          <p:nvPr/>
        </p:nvSpPr>
        <p:spPr bwMode="auto">
          <a:xfrm>
            <a:off x="914400" y="1925638"/>
            <a:ext cx="7805738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>
                <a:solidFill>
                  <a:srgbClr val="2B679F"/>
                </a:solidFill>
              </a:rPr>
              <a:t>EURAXESS develops its activities under the following</a:t>
            </a:r>
            <a:br>
              <a:rPr lang="en-GB" sz="2000">
                <a:solidFill>
                  <a:srgbClr val="2B679F"/>
                </a:solidFill>
              </a:rPr>
            </a:b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 key initiatives</a:t>
            </a:r>
            <a:r>
              <a:rPr lang="en-GB" sz="2000">
                <a:solidFill>
                  <a:srgbClr val="2B679F"/>
                </a:solidFill>
              </a:rPr>
              <a:t>:</a:t>
            </a:r>
            <a:r>
              <a:rPr lang="en-GB" sz="2000" b="1">
                <a:solidFill>
                  <a:srgbClr val="FFC000"/>
                </a:solidFill>
              </a:rPr>
              <a:t>	</a:t>
            </a:r>
            <a:endParaRPr lang="en-GB" sz="2200">
              <a:solidFill>
                <a:srgbClr val="2B679F"/>
              </a:solidFill>
            </a:endParaRPr>
          </a:p>
        </p:txBody>
      </p:sp>
      <p:pic>
        <p:nvPicPr>
          <p:cNvPr id="25610" name="Picture 1034" descr="Euraxess Jobs 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5888" y="2590800"/>
            <a:ext cx="1079500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1035" descr="Euraxess services 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85888" y="3495675"/>
            <a:ext cx="1079500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1036" descr="Euraxess rights log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85888" y="4410075"/>
            <a:ext cx="1079500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1037" descr="Euraxess Links 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85888" y="5324475"/>
            <a:ext cx="1079500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4" name="Rectangle 1038"/>
          <p:cNvSpPr>
            <a:spLocks noChangeArrowheads="1"/>
          </p:cNvSpPr>
          <p:nvPr/>
        </p:nvSpPr>
        <p:spPr bwMode="auto">
          <a:xfrm>
            <a:off x="2681288" y="3581400"/>
            <a:ext cx="5711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>
                <a:solidFill>
                  <a:srgbClr val="2B679F"/>
                </a:solidFill>
              </a:rPr>
              <a:t>Offers a network of over 500 people in</a:t>
            </a:r>
            <a:br>
              <a:rPr lang="en-GB" sz="2000">
                <a:solidFill>
                  <a:srgbClr val="2B679F"/>
                </a:solidFill>
              </a:rPr>
            </a:b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36 countries</a:t>
            </a:r>
            <a:r>
              <a:rPr lang="en-GB" sz="2000">
                <a:solidFill>
                  <a:srgbClr val="2B679F"/>
                </a:solidFill>
              </a:rPr>
              <a:t> to assist researchers &amp; their families</a:t>
            </a:r>
          </a:p>
        </p:txBody>
      </p:sp>
      <p:sp>
        <p:nvSpPr>
          <p:cNvPr id="25615" name="Rectangle 1039"/>
          <p:cNvSpPr>
            <a:spLocks noChangeArrowheads="1"/>
          </p:cNvSpPr>
          <p:nvPr/>
        </p:nvSpPr>
        <p:spPr bwMode="auto">
          <a:xfrm>
            <a:off x="2681288" y="4662488"/>
            <a:ext cx="3411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Looks after researcher rights</a:t>
            </a:r>
            <a:endParaRPr lang="en-GB" sz="2000">
              <a:solidFill>
                <a:srgbClr val="2B679F"/>
              </a:solidFill>
            </a:endParaRPr>
          </a:p>
        </p:txBody>
      </p:sp>
      <p:sp>
        <p:nvSpPr>
          <p:cNvPr id="25616" name="Rectangle 1040"/>
          <p:cNvSpPr>
            <a:spLocks noChangeArrowheads="1"/>
          </p:cNvSpPr>
          <p:nvPr/>
        </p:nvSpPr>
        <p:spPr bwMode="auto">
          <a:xfrm>
            <a:off x="2671763" y="5576888"/>
            <a:ext cx="50403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en-GB" sz="2000">
                <a:solidFill>
                  <a:srgbClr val="2B679F"/>
                </a:solidFill>
                <a:ea typeface="ＭＳ Ｐゴシック" pitchFamily="-109" charset="-128"/>
                <a:cs typeface="+mn-cs"/>
              </a:rPr>
              <a:t>Connects </a:t>
            </a: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-109" charset="-128"/>
                <a:cs typeface="+mn-cs"/>
              </a:rPr>
              <a:t>European researchers worldwide</a:t>
            </a:r>
            <a:endParaRPr lang="en-US" sz="2000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  <a:ea typeface="ＭＳ Ｐゴシック" pitchFamily="-109" charset="-128"/>
              <a:cs typeface="+mn-cs"/>
            </a:endParaRPr>
          </a:p>
        </p:txBody>
      </p:sp>
      <p:sp>
        <p:nvSpPr>
          <p:cNvPr id="25618" name="Rectangle 1042"/>
          <p:cNvSpPr>
            <a:spLocks noChangeArrowheads="1"/>
          </p:cNvSpPr>
          <p:nvPr/>
        </p:nvSpPr>
        <p:spPr bwMode="auto">
          <a:xfrm>
            <a:off x="2667000" y="2590800"/>
            <a:ext cx="5543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000">
                <a:solidFill>
                  <a:srgbClr val="2B679F"/>
                </a:solidFill>
              </a:rPr>
              <a:t>Helps </a:t>
            </a:r>
            <a:r>
              <a:rPr lang="en-GB" sz="20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find jobs, funding opportunities, grants</a:t>
            </a:r>
            <a:r>
              <a:rPr lang="en-GB" sz="2000">
                <a:solidFill>
                  <a:srgbClr val="2B679F"/>
                </a:solidFill>
              </a:rPr>
              <a:t>,</a:t>
            </a:r>
            <a:br>
              <a:rPr lang="en-GB" sz="2000">
                <a:solidFill>
                  <a:srgbClr val="2B679F"/>
                </a:solidFill>
              </a:rPr>
            </a:br>
            <a:r>
              <a:rPr lang="en-GB" sz="2000">
                <a:solidFill>
                  <a:srgbClr val="2B679F"/>
                </a:solidFill>
              </a:rPr>
              <a:t>etc.</a:t>
            </a:r>
            <a:endParaRPr lang="en-US" sz="2000">
              <a:solidFill>
                <a:srgbClr val="2B679F"/>
              </a:solidFill>
            </a:endParaRPr>
          </a:p>
        </p:txBody>
      </p:sp>
      <p:sp>
        <p:nvSpPr>
          <p:cNvPr id="26637" name="Rectangle 26"/>
          <p:cNvSpPr>
            <a:spLocks noChangeArrowheads="1"/>
          </p:cNvSpPr>
          <p:nvPr/>
        </p:nvSpPr>
        <p:spPr bwMode="auto">
          <a:xfrm>
            <a:off x="9450388" y="45942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6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4" grpId="0" build="p" autoUpdateAnimBg="0"/>
      <p:bldP spid="25615" grpId="0" build="p" autoUpdateAnimBg="0"/>
      <p:bldP spid="25616" grpId="0" build="p" autoUpdateAnimBg="0"/>
      <p:bldP spid="25618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should you get involved and</a:t>
            </a:r>
            <a:b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is EURAXESS for researchers?</a:t>
            </a:r>
            <a:endParaRPr lang="en-GB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699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7655" name="Picture 13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5780088"/>
            <a:ext cx="13192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14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734280">
            <a:off x="1852613" y="5402263"/>
            <a:ext cx="849312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5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17215">
            <a:off x="1004888" y="4648200"/>
            <a:ext cx="754062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34" descr="Euraxess Job Play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91000" y="4800600"/>
            <a:ext cx="71913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035" descr="Euraxess Jobs logo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43200" y="2286000"/>
            <a:ext cx="3598863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333375"/>
            <a:ext cx="8713788" cy="6264275"/>
          </a:xfr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</a:rPr>
            </a:br>
            <a:r>
              <a:rPr lang="en-GB" sz="2500">
                <a:solidFill>
                  <a:schemeClr val="bg1"/>
                </a:solidFill>
              </a:rPr>
              <a:t>why is EURAXESS for researchers?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31747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31748" name="Content Placeholder 2"/>
          <p:cNvSpPr>
            <a:spLocks/>
          </p:cNvSpPr>
          <p:nvPr/>
        </p:nvSpPr>
        <p:spPr bwMode="auto">
          <a:xfrm>
            <a:off x="914400" y="1828800"/>
            <a:ext cx="8120063" cy="43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rgbClr val="3770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EURAXESS Jobs</a:t>
            </a:r>
            <a:endParaRPr lang="en-GB" sz="1800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>
              <a:lnSpc>
                <a:spcPct val="7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Our database of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job opportunities</a:t>
            </a:r>
            <a:r>
              <a:rPr lang="en-GB" sz="1800">
                <a:solidFill>
                  <a:srgbClr val="2B679F"/>
                </a:solidFill>
              </a:rPr>
              <a:t> is growing every day and we are</a:t>
            </a:r>
            <a:br>
              <a:rPr lang="en-GB" sz="1800">
                <a:solidFill>
                  <a:srgbClr val="2B679F"/>
                </a:solidFill>
              </a:rPr>
            </a:br>
            <a:r>
              <a:rPr lang="en-GB" sz="1800">
                <a:solidFill>
                  <a:srgbClr val="2B679F"/>
                </a:solidFill>
              </a:rPr>
              <a:t>	developing to become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reference in research recruitment</a:t>
            </a:r>
          </a:p>
          <a:p>
            <a:pPr marL="400050" lvl="1">
              <a:lnSpc>
                <a:spcPct val="4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Job and funding opportunities cover a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vast array of research fields</a:t>
            </a:r>
            <a:r>
              <a:rPr lang="en-GB" sz="1800">
                <a:solidFill>
                  <a:srgbClr val="2B679F"/>
                </a:solidFill>
              </a:rPr>
              <a:t>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        ranging from Neurosciences to IT</a:t>
            </a:r>
          </a:p>
          <a:p>
            <a:pPr marL="400050" lvl="1">
              <a:lnSpc>
                <a:spcPct val="5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Via our website researchers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can post their CV</a:t>
            </a:r>
            <a:r>
              <a:rPr lang="en-GB" sz="1800">
                <a:solidFill>
                  <a:srgbClr val="2B679F"/>
                </a:solidFill>
              </a:rPr>
              <a:t> for the attention of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	potential employers across Europe and beyond</a:t>
            </a:r>
          </a:p>
          <a:p>
            <a:pPr lvl="2">
              <a:lnSpc>
                <a:spcPct val="60000"/>
              </a:lnSpc>
              <a:spcBef>
                <a:spcPct val="20000"/>
              </a:spcBef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EURAXESS Jobs is completely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free of charge</a:t>
            </a:r>
            <a:r>
              <a:rPr lang="en-GB" sz="1800">
                <a:solidFill>
                  <a:srgbClr val="2B679F"/>
                </a:solidFill>
              </a:rPr>
              <a:t>!</a:t>
            </a:r>
            <a:br>
              <a:rPr lang="en-GB" sz="1800">
                <a:solidFill>
                  <a:srgbClr val="2B679F"/>
                </a:solidFill>
              </a:rPr>
            </a:br>
            <a:r>
              <a:rPr lang="en-GB" sz="1800">
                <a:solidFill>
                  <a:srgbClr val="2B679F"/>
                </a:solidFill>
              </a:rPr>
              <a:t>	</a:t>
            </a:r>
            <a:r>
              <a:rPr lang="en-GB" sz="1800" b="1">
                <a:solidFill>
                  <a:srgbClr val="2B679F"/>
                </a:solidFill>
              </a:rPr>
              <a:t>Over 16,000 researchers</a:t>
            </a:r>
            <a:r>
              <a:rPr lang="en-GB" sz="1800">
                <a:solidFill>
                  <a:srgbClr val="2B679F"/>
                </a:solidFill>
              </a:rPr>
              <a:t> have registered on-line</a:t>
            </a:r>
          </a:p>
        </p:txBody>
      </p:sp>
      <p:pic>
        <p:nvPicPr>
          <p:cNvPr id="26630" name="Picture 6" descr="decor 1 gr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528519">
            <a:off x="107157" y="6293643"/>
            <a:ext cx="111125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 descr="decor 1 gr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85190">
            <a:off x="914400" y="5562600"/>
            <a:ext cx="71913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8" descr="decor 1 gr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528519">
            <a:off x="226219" y="4802981"/>
            <a:ext cx="71913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</a:rPr>
            </a:br>
            <a:r>
              <a:rPr lang="en-GB" sz="2500">
                <a:solidFill>
                  <a:schemeClr val="bg1"/>
                </a:solidFill>
              </a:rPr>
              <a:t>why is EURAXESS for researchers?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33795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33796" name="Content Placeholder 2"/>
          <p:cNvSpPr>
            <a:spLocks/>
          </p:cNvSpPr>
          <p:nvPr/>
        </p:nvSpPr>
        <p:spPr bwMode="auto">
          <a:xfrm>
            <a:off x="755650" y="1828800"/>
            <a:ext cx="8278813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Over 4 600 research organisations</a:t>
            </a:r>
            <a:r>
              <a:rPr lang="en-GB" sz="1800">
                <a:solidFill>
                  <a:srgbClr val="2B679F"/>
                </a:solidFill>
              </a:rPr>
              <a:t>, companies, universities</a:t>
            </a:r>
            <a:br>
              <a:rPr lang="en-GB" sz="1800">
                <a:solidFill>
                  <a:srgbClr val="2B679F"/>
                </a:solidFill>
              </a:rPr>
            </a:br>
            <a:r>
              <a:rPr lang="en-GB" sz="1800">
                <a:solidFill>
                  <a:srgbClr val="2B679F"/>
                </a:solidFill>
              </a:rPr>
              <a:t>	and SMEs are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registered on EURAXESS</a:t>
            </a:r>
            <a:r>
              <a:rPr lang="en-GB" sz="1800">
                <a:solidFill>
                  <a:srgbClr val="2B679F"/>
                </a:solidFill>
              </a:rPr>
              <a:t>. These potential employers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	browse the CVs to find the best research talent to fill their positions</a:t>
            </a:r>
          </a:p>
          <a:p>
            <a:pPr marL="400050" lvl="1">
              <a:lnSpc>
                <a:spcPct val="7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endParaRPr lang="en-GB" sz="8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6"/>
              </a:rPr>
              <a:t>Belgian registered organisations</a:t>
            </a:r>
            <a:r>
              <a:rPr lang="en-GB" sz="1800">
                <a:solidFill>
                  <a:srgbClr val="2B679F"/>
                </a:solidFill>
              </a:rPr>
              <a:t>: 225 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r>
              <a:rPr lang="fr-BE" sz="1800">
                <a:solidFill>
                  <a:srgbClr val="2B679F"/>
                </a:solidFill>
              </a:rPr>
              <a:t>    </a:t>
            </a:r>
            <a:r>
              <a:rPr lang="fr-BE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Belgian job vacancies</a:t>
            </a:r>
            <a:r>
              <a:rPr lang="fr-BE" sz="1800">
                <a:solidFill>
                  <a:srgbClr val="2B679F"/>
                </a:solidFill>
              </a:rPr>
              <a:t> published in </a:t>
            </a:r>
            <a:r>
              <a:rPr lang="fr-BE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2009</a:t>
            </a:r>
            <a:r>
              <a:rPr lang="fr-BE" sz="1800">
                <a:solidFill>
                  <a:srgbClr val="2B679F"/>
                </a:solidFill>
              </a:rPr>
              <a:t>: 320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fr-BE" sz="18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r>
              <a:rPr lang="fr-BE" sz="1800">
                <a:solidFill>
                  <a:srgbClr val="2B679F"/>
                </a:solidFill>
              </a:rPr>
              <a:t>    To date, </a:t>
            </a:r>
            <a:r>
              <a:rPr lang="fr-BE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38 job vacancies</a:t>
            </a:r>
            <a:r>
              <a:rPr lang="fr-BE" sz="1800">
                <a:solidFill>
                  <a:srgbClr val="2B679F"/>
                </a:solidFill>
              </a:rPr>
              <a:t> with community language </a:t>
            </a:r>
            <a:r>
              <a:rPr lang="fr-BE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Flemish </a:t>
            </a:r>
            <a:r>
              <a:rPr lang="fr-BE" sz="1600">
                <a:solidFill>
                  <a:srgbClr val="2B679F"/>
                </a:solidFill>
              </a:rPr>
              <a:t>(since 	May 2010: 94)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en-GB" sz="16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    A total of almost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5 000 research job vacancies</a:t>
            </a:r>
            <a:r>
              <a:rPr lang="en-GB" sz="1800">
                <a:solidFill>
                  <a:srgbClr val="2B679F"/>
                </a:solidFill>
              </a:rPr>
              <a:t> from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30 different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countries</a:t>
            </a:r>
            <a:r>
              <a:rPr lang="en-GB" sz="1800">
                <a:solidFill>
                  <a:srgbClr val="2B679F"/>
                </a:solidFill>
              </a:rPr>
              <a:t> were published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2009</a:t>
            </a:r>
          </a:p>
          <a:p>
            <a:pPr marL="400050" lvl="1" algn="just">
              <a:lnSpc>
                <a:spcPct val="3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endParaRPr lang="en-GB" sz="1400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en-GB" sz="1800">
              <a:solidFill>
                <a:srgbClr val="2B679F"/>
              </a:solidFill>
            </a:endParaRPr>
          </a:p>
        </p:txBody>
      </p:sp>
      <p:pic>
        <p:nvPicPr>
          <p:cNvPr id="28677" name="Picture 12" descr="decor 1 bleu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5589588"/>
            <a:ext cx="685800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13" descr="decor 1 bleu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6876234">
            <a:off x="303213" y="4529137"/>
            <a:ext cx="8382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14" descr="decor 1 bleu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3860800"/>
            <a:ext cx="533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404813"/>
            <a:ext cx="7667625" cy="1012825"/>
          </a:xfrm>
          <a:solidFill>
            <a:srgbClr val="37709F"/>
          </a:solidFill>
        </p:spPr>
        <p:txBody>
          <a:bodyPr/>
          <a:lstStyle/>
          <a:p>
            <a:pPr algn="l">
              <a:defRPr/>
            </a:pPr>
            <a:r>
              <a:rPr lang="fr-BE" sz="25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ＭＳ Ｐゴシック"/>
              </a:rPr>
              <a:t>Belgian job vacancies published on-line since 2003</a:t>
            </a:r>
            <a:endParaRPr lang="en-GB" sz="250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ＭＳ Ｐゴシック"/>
            </a:endParaRPr>
          </a:p>
        </p:txBody>
      </p:sp>
      <p:pic>
        <p:nvPicPr>
          <p:cNvPr id="35842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711325"/>
            <a:ext cx="8785225" cy="4813300"/>
          </a:xfrm>
        </p:spPr>
      </p:pic>
      <p:sp>
        <p:nvSpPr>
          <p:cNvPr id="35843" name="Title 1"/>
          <p:cNvSpPr>
            <a:spLocks/>
          </p:cNvSpPr>
          <p:nvPr/>
        </p:nvSpPr>
        <p:spPr bwMode="auto">
          <a:xfrm>
            <a:off x="0" y="404813"/>
            <a:ext cx="609600" cy="1066800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35844" name="Oval 5"/>
          <p:cNvSpPr>
            <a:spLocks noChangeArrowheads="1"/>
          </p:cNvSpPr>
          <p:nvPr/>
        </p:nvSpPr>
        <p:spPr bwMode="auto">
          <a:xfrm>
            <a:off x="827088" y="3357563"/>
            <a:ext cx="5256212" cy="287337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/>
          <p:cNvSpPr>
            <a:spLocks/>
          </p:cNvSpPr>
          <p:nvPr/>
        </p:nvSpPr>
        <p:spPr bwMode="auto">
          <a:xfrm>
            <a:off x="1042988" y="609600"/>
            <a:ext cx="8101012" cy="990600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national EURAXESS portals</a:t>
            </a:r>
            <a:endParaRPr lang="en-GB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866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pic>
        <p:nvPicPr>
          <p:cNvPr id="55300" name="Picture 2"/>
          <p:cNvPicPr>
            <a:picLocks noChangeAspect="1" noChangeArrowheads="1"/>
          </p:cNvPicPr>
          <p:nvPr/>
        </p:nvPicPr>
        <p:blipFill>
          <a:blip r:embed="rId3" cstate="print"/>
          <a:srcRect l="19077" t="16623" r="29376" b="7803"/>
          <a:stretch>
            <a:fillRect/>
          </a:stretch>
        </p:blipFill>
        <p:spPr bwMode="auto">
          <a:xfrm>
            <a:off x="1295400" y="1676400"/>
            <a:ext cx="5054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3" name="Content Placeholder 2"/>
          <p:cNvSpPr>
            <a:spLocks noGrp="1"/>
          </p:cNvSpPr>
          <p:nvPr>
            <p:ph idx="4294967295"/>
          </p:nvPr>
        </p:nvSpPr>
        <p:spPr>
          <a:xfrm>
            <a:off x="4191000" y="2286000"/>
            <a:ext cx="4191000" cy="3962400"/>
          </a:xfrm>
        </p:spPr>
        <p:txBody>
          <a:bodyPr/>
          <a:lstStyle/>
          <a:p>
            <a:pPr marL="400050" lvl="1" indent="0" eaLnBrk="1" hangingPunct="1">
              <a:lnSpc>
                <a:spcPct val="90000"/>
              </a:lnSpc>
              <a:buSzPct val="150000"/>
              <a:buFontTx/>
              <a:buNone/>
              <a:defRPr/>
            </a:pPr>
            <a:r>
              <a:rPr lang="fr-BE" sz="1800" smtClean="0">
                <a:ea typeface="ＭＳ Ｐゴシック"/>
              </a:rPr>
              <a:t>To date </a:t>
            </a:r>
            <a:r>
              <a:rPr lang="fr-BE" sz="180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30 national EURAXESS portals</a:t>
            </a:r>
            <a:r>
              <a:rPr lang="fr-BE" sz="1800" smtClean="0">
                <a:ea typeface="ＭＳ Ｐゴシック"/>
              </a:rPr>
              <a:t> complement the European one. </a:t>
            </a:r>
          </a:p>
          <a:p>
            <a:pPr marL="400050" lvl="1" indent="0" eaLnBrk="1" hangingPunct="1">
              <a:lnSpc>
                <a:spcPct val="90000"/>
              </a:lnSpc>
              <a:buSzPct val="150000"/>
              <a:buFontTx/>
              <a:buNone/>
              <a:defRPr/>
            </a:pPr>
            <a:r>
              <a:rPr lang="fr-BE" sz="1800" smtClean="0">
                <a:ea typeface="ＭＳ Ｐゴシック"/>
              </a:rPr>
              <a:t>In Belgium </a:t>
            </a:r>
            <a:r>
              <a:rPr lang="fr-BE" sz="180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EURAXESS Belgium = EURAXESS Flanders</a:t>
            </a:r>
            <a:r>
              <a:rPr lang="fr-BE" sz="1800" smtClean="0">
                <a:ea typeface="ＭＳ Ｐゴシック"/>
              </a:rPr>
              <a:t> &amp; EURAXESS French-speaking Community</a:t>
            </a:r>
            <a:endParaRPr lang="en-GB" sz="1800" smtClean="0">
              <a:ea typeface="ＭＳ Ｐゴシック"/>
            </a:endParaRPr>
          </a:p>
        </p:txBody>
      </p:sp>
      <p:pic>
        <p:nvPicPr>
          <p:cNvPr id="58375" name="Picture 7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741723">
            <a:off x="7308850" y="4365625"/>
            <a:ext cx="923925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632899">
            <a:off x="7524750" y="5516563"/>
            <a:ext cx="68580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itle 1"/>
          <p:cNvSpPr>
            <a:spLocks/>
          </p:cNvSpPr>
          <p:nvPr/>
        </p:nvSpPr>
        <p:spPr bwMode="auto">
          <a:xfrm>
            <a:off x="0" y="620713"/>
            <a:ext cx="609600" cy="1008062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>
          <a:xfrm>
            <a:off x="1042988" y="404813"/>
            <a:ext cx="8101012" cy="1012825"/>
          </a:xfrm>
          <a:solidFill>
            <a:srgbClr val="37709F"/>
          </a:solidFill>
        </p:spPr>
        <p:txBody>
          <a:bodyPr/>
          <a:lstStyle/>
          <a:p>
            <a:pPr>
              <a:defRPr/>
            </a:pPr>
            <a:r>
              <a:rPr lang="fr-BE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ＭＳ Ｐゴシック"/>
              </a:rPr>
              <a:t>Exchanging job info: from EURAXESS Jobs to EURAXESS Belgium/Flemish Community &amp; more</a:t>
            </a:r>
            <a:endParaRPr lang="en-GB" sz="2000" b="1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ＭＳ Ｐゴシック"/>
            </a:endParaRPr>
          </a:p>
        </p:txBody>
      </p:sp>
      <p:pic>
        <p:nvPicPr>
          <p:cNvPr id="38914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773238"/>
            <a:ext cx="4183062" cy="4824412"/>
          </a:xfrm>
        </p:spPr>
      </p:pic>
      <p:sp>
        <p:nvSpPr>
          <p:cNvPr id="38915" name="Title 1"/>
          <p:cNvSpPr>
            <a:spLocks/>
          </p:cNvSpPr>
          <p:nvPr/>
        </p:nvSpPr>
        <p:spPr bwMode="auto">
          <a:xfrm>
            <a:off x="0" y="404813"/>
            <a:ext cx="609600" cy="1008062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38916" name="Oval 10"/>
          <p:cNvSpPr>
            <a:spLocks noChangeArrowheads="1"/>
          </p:cNvSpPr>
          <p:nvPr/>
        </p:nvSpPr>
        <p:spPr bwMode="auto">
          <a:xfrm>
            <a:off x="6588125" y="2420938"/>
            <a:ext cx="914400" cy="1952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8917" name="Picture 1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3938588"/>
            <a:ext cx="4316413" cy="2659062"/>
          </a:xfrm>
        </p:spPr>
      </p:pic>
      <p:pic>
        <p:nvPicPr>
          <p:cNvPr id="38918" name="Picture 1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87900" y="1600200"/>
            <a:ext cx="4176713" cy="2185988"/>
          </a:xfrm>
        </p:spPr>
      </p:pic>
      <p:sp>
        <p:nvSpPr>
          <p:cNvPr id="38919" name="AutoShape 15"/>
          <p:cNvSpPr>
            <a:spLocks noChangeArrowheads="1"/>
          </p:cNvSpPr>
          <p:nvPr/>
        </p:nvSpPr>
        <p:spPr bwMode="auto">
          <a:xfrm>
            <a:off x="3851275" y="2924175"/>
            <a:ext cx="1296988" cy="4857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122848180 h 21600"/>
              <a:gd name="T4" fmla="*/ 2147483647 w 21600"/>
              <a:gd name="T5" fmla="*/ 245695820 h 21600"/>
              <a:gd name="T6" fmla="*/ 2147483647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20" name="Oval 16"/>
          <p:cNvSpPr>
            <a:spLocks noChangeArrowheads="1"/>
          </p:cNvSpPr>
          <p:nvPr/>
        </p:nvSpPr>
        <p:spPr bwMode="auto">
          <a:xfrm>
            <a:off x="6156325" y="2852738"/>
            <a:ext cx="769938" cy="914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21" name="Oval 17"/>
          <p:cNvSpPr>
            <a:spLocks noChangeArrowheads="1"/>
          </p:cNvSpPr>
          <p:nvPr/>
        </p:nvSpPr>
        <p:spPr bwMode="auto">
          <a:xfrm>
            <a:off x="4427538" y="5157788"/>
            <a:ext cx="914400" cy="2667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23" name="Oval 11"/>
          <p:cNvSpPr>
            <a:spLocks noChangeArrowheads="1"/>
          </p:cNvSpPr>
          <p:nvPr/>
        </p:nvSpPr>
        <p:spPr bwMode="auto">
          <a:xfrm>
            <a:off x="1187450" y="1557338"/>
            <a:ext cx="2592388" cy="914400"/>
          </a:xfrm>
          <a:prstGeom prst="ellipse">
            <a:avLst/>
          </a:prstGeom>
          <a:solidFill>
            <a:srgbClr val="37709F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BE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Visibility!</a:t>
            </a:r>
            <a:endParaRPr lang="en-GB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fr-BE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More for you…</a:t>
            </a:r>
            <a:endParaRPr lang="en-GB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39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pic>
        <p:nvPicPr>
          <p:cNvPr id="35846" name="Picture 9" descr="decor 1 g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78829">
            <a:off x="5247482" y="5247481"/>
            <a:ext cx="1295400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10" descr="decor 1 g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935500">
            <a:off x="6192837" y="4348163"/>
            <a:ext cx="9382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Picture 11" descr="decor 1 g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78829">
            <a:off x="7314406" y="4123532"/>
            <a:ext cx="773113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8" descr="Euraxess services 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3200" y="2143125"/>
            <a:ext cx="3598863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9" descr="Euraxess Play Services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1000" y="4648200"/>
            <a:ext cx="71913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</a:rPr>
            </a:br>
            <a:r>
              <a:rPr lang="en-GB" sz="2500">
                <a:solidFill>
                  <a:schemeClr val="bg1"/>
                </a:solidFill>
              </a:rPr>
              <a:t>why is EURAXESS for researchers?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41987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39940" name="Content Placeholder 2"/>
          <p:cNvSpPr>
            <a:spLocks/>
          </p:cNvSpPr>
          <p:nvPr/>
        </p:nvSpPr>
        <p:spPr bwMode="auto">
          <a:xfrm>
            <a:off x="914400" y="1905000"/>
            <a:ext cx="8120063" cy="43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rgbClr val="FF9900"/>
                </a:solidFill>
              </a:rPr>
              <a:t>EURAXESS Services</a:t>
            </a:r>
            <a:endParaRPr lang="en-GB" sz="18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Initiative exclusively devoted to help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and your family</a:t>
            </a:r>
            <a:r>
              <a:rPr lang="en-GB" sz="1800">
                <a:solidFill>
                  <a:srgbClr val="2B679F"/>
                </a:solidFill>
              </a:rPr>
              <a:t> by providing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	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practical information about administrative and legal issues</a:t>
            </a:r>
            <a:r>
              <a:rPr lang="en-GB" sz="1800">
                <a:solidFill>
                  <a:srgbClr val="2B679F"/>
                </a:solidFill>
              </a:rPr>
              <a:t> that make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        your life easier as a researcher and help you move from one country</a:t>
            </a: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        to another.</a:t>
            </a:r>
          </a:p>
          <a:p>
            <a:pPr marL="400050" lvl="1" algn="just">
              <a:lnSpc>
                <a:spcPct val="8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 algn="just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A network of 500 people distributed in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200 offices across</a:t>
            </a:r>
            <a:b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Europe</a:t>
            </a:r>
            <a:r>
              <a:rPr lang="en-GB" sz="1800">
                <a:solidFill>
                  <a:srgbClr val="2B679F"/>
                </a:solidFill>
              </a:rPr>
              <a:t> provides you with personalised assistance and will</a:t>
            </a:r>
            <a:br>
              <a:rPr lang="en-GB" sz="1800">
                <a:solidFill>
                  <a:srgbClr val="2B679F"/>
                </a:solidFill>
              </a:rPr>
            </a:br>
            <a:r>
              <a:rPr lang="en-GB" sz="1800">
                <a:solidFill>
                  <a:srgbClr val="2B679F"/>
                </a:solidFill>
              </a:rPr>
              <a:t>	welcome you in your new host country.</a:t>
            </a:r>
          </a:p>
        </p:txBody>
      </p:sp>
      <p:pic>
        <p:nvPicPr>
          <p:cNvPr id="34821" name="Picture 6" descr="decor 1 gr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7727873">
            <a:off x="1356519" y="5847556"/>
            <a:ext cx="1295400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7" descr="decor 1 gr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980677">
            <a:off x="1066800" y="5181600"/>
            <a:ext cx="83820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8" descr="decor 1 gr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37349">
            <a:off x="452438" y="4554538"/>
            <a:ext cx="6858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</a:rPr>
            </a:br>
            <a:r>
              <a:rPr lang="en-GB" sz="2500">
                <a:solidFill>
                  <a:schemeClr val="bg1"/>
                </a:solidFill>
              </a:rPr>
              <a:t>why is EURAXESS for you?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44034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2500">
                <a:solidFill>
                  <a:schemeClr val="bg1"/>
                </a:solidFill>
              </a:rPr>
              <a:t>2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59396" name="Content Placeholder 2"/>
          <p:cNvSpPr>
            <a:spLocks/>
          </p:cNvSpPr>
          <p:nvPr/>
        </p:nvSpPr>
        <p:spPr bwMode="auto">
          <a:xfrm>
            <a:off x="1023938" y="404813"/>
            <a:ext cx="8120062" cy="1008062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EURAXESS Services</a:t>
            </a:r>
            <a:endParaRPr lang="en-GB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Researchers can get advice on topics such as:</a:t>
            </a:r>
            <a:br>
              <a:rPr lang="en-GB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GB" sz="1800">
                <a:solidFill>
                  <a:srgbClr val="2B679F"/>
                </a:solidFill>
              </a:rPr>
              <a:t>	</a:t>
            </a:r>
          </a:p>
        </p:txBody>
      </p:sp>
      <p:sp>
        <p:nvSpPr>
          <p:cNvPr id="44036" name="Rounded Rectangle 4"/>
          <p:cNvSpPr>
            <a:spLocks noChangeArrowheads="1"/>
          </p:cNvSpPr>
          <p:nvPr/>
        </p:nvSpPr>
        <p:spPr bwMode="auto">
          <a:xfrm>
            <a:off x="6553200" y="210026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Recognition of academic qualifications</a:t>
            </a:r>
            <a:endParaRPr lang="en-GB" sz="1500"/>
          </a:p>
        </p:txBody>
      </p:sp>
      <p:sp>
        <p:nvSpPr>
          <p:cNvPr id="59398" name="Rounded Rectangle 4"/>
          <p:cNvSpPr>
            <a:spLocks noChangeArrowheads="1"/>
          </p:cNvSpPr>
          <p:nvPr/>
        </p:nvSpPr>
        <p:spPr bwMode="auto">
          <a:xfrm>
            <a:off x="1295400" y="3048000"/>
            <a:ext cx="1439863" cy="719138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  <a:defRPr/>
            </a:pPr>
            <a:r>
              <a:rPr lang="en-GB" sz="1100" b="1">
                <a:effectLst>
                  <a:outerShdw blurRad="38100" dist="38100" dir="2700000" algn="tl">
                    <a:srgbClr val="FFFFFF"/>
                  </a:outerShdw>
                </a:effectLst>
              </a:rPr>
              <a:t>Visa formalities</a:t>
            </a:r>
            <a:endParaRPr lang="en-GB" sz="15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38" name="Rounded Rectangle 4"/>
          <p:cNvSpPr>
            <a:spLocks noChangeArrowheads="1"/>
          </p:cNvSpPr>
          <p:nvPr/>
        </p:nvSpPr>
        <p:spPr bwMode="auto">
          <a:xfrm>
            <a:off x="1295400" y="4038600"/>
            <a:ext cx="1439863" cy="719138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Taxation</a:t>
            </a:r>
            <a:endParaRPr lang="en-GB" sz="1500"/>
          </a:p>
        </p:txBody>
      </p:sp>
      <p:sp>
        <p:nvSpPr>
          <p:cNvPr id="44039" name="Rounded Rectangle 4"/>
          <p:cNvSpPr>
            <a:spLocks noChangeArrowheads="1"/>
          </p:cNvSpPr>
          <p:nvPr/>
        </p:nvSpPr>
        <p:spPr bwMode="auto">
          <a:xfrm>
            <a:off x="3048000" y="4038600"/>
            <a:ext cx="1439863" cy="719138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Information about country/city</a:t>
            </a:r>
            <a:endParaRPr lang="en-GB" sz="1500"/>
          </a:p>
        </p:txBody>
      </p:sp>
      <p:sp>
        <p:nvSpPr>
          <p:cNvPr id="44040" name="Rounded Rectangle 4"/>
          <p:cNvSpPr>
            <a:spLocks noChangeArrowheads="1"/>
          </p:cNvSpPr>
          <p:nvPr/>
        </p:nvSpPr>
        <p:spPr bwMode="auto">
          <a:xfrm>
            <a:off x="4826000" y="4038600"/>
            <a:ext cx="1439863" cy="719138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Health/Medical</a:t>
            </a:r>
            <a:br>
              <a:rPr lang="en-GB" sz="1100"/>
            </a:br>
            <a:r>
              <a:rPr lang="en-GB" sz="1100"/>
              <a:t>care</a:t>
            </a:r>
            <a:endParaRPr lang="en-GB" sz="1500"/>
          </a:p>
        </p:txBody>
      </p:sp>
      <p:sp>
        <p:nvSpPr>
          <p:cNvPr id="44041" name="Rounded Rectangle 4"/>
          <p:cNvSpPr>
            <a:spLocks noChangeArrowheads="1"/>
          </p:cNvSpPr>
          <p:nvPr/>
        </p:nvSpPr>
        <p:spPr bwMode="auto">
          <a:xfrm>
            <a:off x="6553200" y="4038600"/>
            <a:ext cx="1439863" cy="719138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Intellectual property rights</a:t>
            </a:r>
            <a:endParaRPr lang="en-GB" sz="1500"/>
          </a:p>
        </p:txBody>
      </p:sp>
      <p:sp>
        <p:nvSpPr>
          <p:cNvPr id="44042" name="Rounded Rectangle 4"/>
          <p:cNvSpPr>
            <a:spLocks noChangeArrowheads="1"/>
          </p:cNvSpPr>
          <p:nvPr/>
        </p:nvSpPr>
        <p:spPr bwMode="auto">
          <a:xfrm>
            <a:off x="3048000" y="303371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Accommodation</a:t>
            </a:r>
            <a:endParaRPr lang="en-GB" sz="1500"/>
          </a:p>
        </p:txBody>
      </p:sp>
      <p:sp>
        <p:nvSpPr>
          <p:cNvPr id="44043" name="Rounded Rectangle 4"/>
          <p:cNvSpPr>
            <a:spLocks noChangeArrowheads="1"/>
          </p:cNvSpPr>
          <p:nvPr/>
        </p:nvSpPr>
        <p:spPr bwMode="auto">
          <a:xfrm>
            <a:off x="4826000" y="303371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Guidance on the implementation of the Charter&amp;Code</a:t>
            </a:r>
            <a:endParaRPr lang="en-GB" sz="1500"/>
          </a:p>
        </p:txBody>
      </p:sp>
      <p:sp>
        <p:nvSpPr>
          <p:cNvPr id="44044" name="Rounded Rectangle 4"/>
          <p:cNvSpPr>
            <a:spLocks noChangeArrowheads="1"/>
          </p:cNvSpPr>
          <p:nvPr/>
        </p:nvSpPr>
        <p:spPr bwMode="auto">
          <a:xfrm>
            <a:off x="6553200" y="303371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Language courses</a:t>
            </a:r>
            <a:endParaRPr lang="en-GB" sz="1500"/>
          </a:p>
        </p:txBody>
      </p:sp>
      <p:sp>
        <p:nvSpPr>
          <p:cNvPr id="44045" name="Rounded Rectangle 4"/>
          <p:cNvSpPr>
            <a:spLocks noChangeArrowheads="1"/>
          </p:cNvSpPr>
          <p:nvPr/>
        </p:nvSpPr>
        <p:spPr bwMode="auto">
          <a:xfrm>
            <a:off x="1295400" y="499586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Family </a:t>
            </a:r>
            <a:endParaRPr lang="en-GB" sz="1500"/>
          </a:p>
        </p:txBody>
      </p:sp>
      <p:sp>
        <p:nvSpPr>
          <p:cNvPr id="44046" name="Rounded Rectangle 4"/>
          <p:cNvSpPr>
            <a:spLocks noChangeArrowheads="1"/>
          </p:cNvSpPr>
          <p:nvPr/>
        </p:nvSpPr>
        <p:spPr bwMode="auto">
          <a:xfrm>
            <a:off x="3048000" y="499586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Social security</a:t>
            </a:r>
            <a:endParaRPr lang="en-GB" sz="1500"/>
          </a:p>
        </p:txBody>
      </p:sp>
      <p:sp>
        <p:nvSpPr>
          <p:cNvPr id="44047" name="Rounded Rectangle 4"/>
          <p:cNvSpPr>
            <a:spLocks noChangeArrowheads="1"/>
          </p:cNvSpPr>
          <p:nvPr/>
        </p:nvSpPr>
        <p:spPr bwMode="auto">
          <a:xfrm>
            <a:off x="6553200" y="499586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Work permits</a:t>
            </a:r>
            <a:endParaRPr lang="en-GB" sz="1500"/>
          </a:p>
        </p:txBody>
      </p:sp>
      <p:sp>
        <p:nvSpPr>
          <p:cNvPr id="44048" name="Rounded Rectangle 4"/>
          <p:cNvSpPr>
            <a:spLocks noChangeArrowheads="1"/>
          </p:cNvSpPr>
          <p:nvPr/>
        </p:nvSpPr>
        <p:spPr bwMode="auto">
          <a:xfrm>
            <a:off x="4826000" y="4995863"/>
            <a:ext cx="1439863" cy="719137"/>
          </a:xfrm>
          <a:prstGeom prst="roundRect">
            <a:avLst>
              <a:gd name="adj" fmla="val 16667"/>
            </a:avLst>
          </a:prstGeom>
          <a:solidFill>
            <a:srgbClr val="C0C0C0">
              <a:alpha val="83136"/>
            </a:srgbClr>
          </a:solidFill>
          <a:ln w="25400">
            <a:noFill/>
            <a:round/>
            <a:headEnd/>
            <a:tailEnd/>
          </a:ln>
        </p:spPr>
        <p:txBody>
          <a:bodyPr lIns="90000" tIns="90000" rIns="90000" bIns="90000" anchor="ctr"/>
          <a:lstStyle/>
          <a:p>
            <a:pPr algn="ctr">
              <a:lnSpc>
                <a:spcPct val="110000"/>
              </a:lnSpc>
            </a:pPr>
            <a:r>
              <a:rPr lang="en-GB" sz="1100"/>
              <a:t>Childcare</a:t>
            </a:r>
          </a:p>
          <a:p>
            <a:pPr algn="ctr">
              <a:lnSpc>
                <a:spcPct val="110000"/>
              </a:lnSpc>
            </a:pPr>
            <a:r>
              <a:rPr lang="en-GB" sz="1100"/>
              <a:t>School</a:t>
            </a:r>
            <a:endParaRPr lang="en-GB" sz="1500"/>
          </a:p>
        </p:txBody>
      </p:sp>
      <p:pic>
        <p:nvPicPr>
          <p:cNvPr id="36882" name="Picture 26" descr="decor 1 jau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5562600"/>
            <a:ext cx="99060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93" name="Picture 41" descr="decor 1 jau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85373">
            <a:off x="5562600" y="2209800"/>
            <a:ext cx="762000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51" name="Title 1"/>
          <p:cNvSpPr>
            <a:spLocks/>
          </p:cNvSpPr>
          <p:nvPr/>
        </p:nvSpPr>
        <p:spPr bwMode="auto">
          <a:xfrm>
            <a:off x="0" y="404813"/>
            <a:ext cx="609600" cy="1008062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Grp="1" noChangeArrowheads="1"/>
          </p:cNvSpPr>
          <p:nvPr>
            <p:ph type="title"/>
          </p:nvPr>
        </p:nvSpPr>
        <p:spPr>
          <a:xfrm>
            <a:off x="1258888" y="333375"/>
            <a:ext cx="7885112" cy="1084263"/>
          </a:xfrm>
          <a:solidFill>
            <a:srgbClr val="37709F"/>
          </a:solidFill>
        </p:spPr>
        <p:txBody>
          <a:bodyPr/>
          <a:lstStyle/>
          <a:p>
            <a:pPr algn="l">
              <a:defRPr/>
            </a:pPr>
            <a:r>
              <a:rPr lang="fr-BE" sz="25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ＭＳ Ｐゴシック"/>
              </a:rPr>
              <a:t>Visa formalities </a:t>
            </a:r>
            <a:r>
              <a:rPr lang="fr-BE" sz="25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ＭＳ Ｐゴシック"/>
                <a:hlinkClick r:id="rId2"/>
              </a:rPr>
              <a:t>(Belgium)</a:t>
            </a:r>
            <a:endParaRPr lang="en-GB" sz="250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ＭＳ Ｐゴシック"/>
            </a:endParaRPr>
          </a:p>
        </p:txBody>
      </p:sp>
      <p:pic>
        <p:nvPicPr>
          <p:cNvPr id="46082" name="Picture 5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0825" y="1639888"/>
            <a:ext cx="4038600" cy="4525962"/>
          </a:xfrm>
        </p:spPr>
      </p:pic>
      <p:pic>
        <p:nvPicPr>
          <p:cNvPr id="46083" name="Picture 6"/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4" cstate="print"/>
          <a:srcRect/>
          <a:stretch>
            <a:fillRect/>
          </a:stretch>
        </p:blipFill>
        <p:spPr/>
      </p:pic>
      <p:sp>
        <p:nvSpPr>
          <p:cNvPr id="46084" name="Title 1"/>
          <p:cNvSpPr>
            <a:spLocks/>
          </p:cNvSpPr>
          <p:nvPr/>
        </p:nvSpPr>
        <p:spPr bwMode="auto">
          <a:xfrm>
            <a:off x="0" y="333375"/>
            <a:ext cx="609600" cy="1079500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46085" name="Oval 8"/>
          <p:cNvSpPr>
            <a:spLocks noChangeArrowheads="1"/>
          </p:cNvSpPr>
          <p:nvPr/>
        </p:nvSpPr>
        <p:spPr bwMode="auto">
          <a:xfrm>
            <a:off x="1065213" y="3068638"/>
            <a:ext cx="914400" cy="3603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6086" name="Oval 9"/>
          <p:cNvSpPr>
            <a:spLocks noChangeArrowheads="1"/>
          </p:cNvSpPr>
          <p:nvPr/>
        </p:nvSpPr>
        <p:spPr bwMode="auto">
          <a:xfrm>
            <a:off x="1116013" y="4292600"/>
            <a:ext cx="1295400" cy="431800"/>
          </a:xfrm>
          <a:prstGeom prst="ellipse">
            <a:avLst/>
          </a:prstGeom>
          <a:noFill/>
          <a:ln w="38100">
            <a:solidFill>
              <a:srgbClr val="37709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6087" name="Oval 10"/>
          <p:cNvSpPr>
            <a:spLocks noChangeArrowheads="1"/>
          </p:cNvSpPr>
          <p:nvPr/>
        </p:nvSpPr>
        <p:spPr bwMode="auto">
          <a:xfrm>
            <a:off x="755650" y="4797425"/>
            <a:ext cx="1944688" cy="1008063"/>
          </a:xfrm>
          <a:prstGeom prst="ellipse">
            <a:avLst/>
          </a:prstGeom>
          <a:noFill/>
          <a:ln w="38100">
            <a:solidFill>
              <a:srgbClr val="D31DB5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6088" name="AutoShape 11"/>
          <p:cNvSpPr>
            <a:spLocks noChangeArrowheads="1"/>
          </p:cNvSpPr>
          <p:nvPr/>
        </p:nvSpPr>
        <p:spPr bwMode="auto">
          <a:xfrm rot="-1893479">
            <a:off x="2498725" y="3917950"/>
            <a:ext cx="3486150" cy="485775"/>
          </a:xfrm>
          <a:prstGeom prst="notchedRightArrow">
            <a:avLst>
              <a:gd name="adj1" fmla="val 50000"/>
              <a:gd name="adj2" fmla="val 179412"/>
            </a:avLst>
          </a:prstGeom>
          <a:noFill/>
          <a:ln w="38100">
            <a:solidFill>
              <a:srgbClr val="D31DB5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more…</a:t>
            </a:r>
            <a:endParaRPr lang="en-GB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7107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grpSp>
        <p:nvGrpSpPr>
          <p:cNvPr id="38917" name="Group 6"/>
          <p:cNvGrpSpPr>
            <a:grpSpLocks/>
          </p:cNvGrpSpPr>
          <p:nvPr/>
        </p:nvGrpSpPr>
        <p:grpSpPr bwMode="auto">
          <a:xfrm rot="3850887">
            <a:off x="1077912" y="1741488"/>
            <a:ext cx="1674813" cy="2763838"/>
            <a:chOff x="289" y="2400"/>
            <a:chExt cx="1055" cy="1741"/>
          </a:xfrm>
        </p:grpSpPr>
        <p:pic>
          <p:nvPicPr>
            <p:cNvPr id="47111" name="Picture 7" descr="decor 1 gris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27942">
              <a:off x="528" y="3504"/>
              <a:ext cx="816" cy="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12" name="Picture 8" descr="decor 1 gris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84612">
              <a:off x="289" y="2926"/>
              <a:ext cx="528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13" name="Picture 9" descr="decor 1 gris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27942">
              <a:off x="528" y="2400"/>
              <a:ext cx="528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1993" name="Picture 9" descr="Euraxess rights 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9400" y="2133600"/>
            <a:ext cx="3598863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Picture 10" descr="Euraxess Rights Play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67200" y="4648200"/>
            <a:ext cx="71913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is EURAXESS for researchers?</a:t>
            </a: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9155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46084" name="Content Placeholder 2"/>
          <p:cNvSpPr>
            <a:spLocks/>
          </p:cNvSpPr>
          <p:nvPr/>
        </p:nvSpPr>
        <p:spPr bwMode="auto">
          <a:xfrm>
            <a:off x="914400" y="1905000"/>
            <a:ext cx="8120063" cy="43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rgbClr val="D60093"/>
                </a:solidFill>
              </a:rPr>
              <a:t>EURAXESS Rights</a:t>
            </a: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The European Union puts a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high priority on researcher rights and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obligations</a:t>
            </a:r>
            <a:endParaRPr lang="en-GB" sz="1800">
              <a:solidFill>
                <a:srgbClr val="2B679F"/>
              </a:solidFill>
            </a:endParaRPr>
          </a:p>
          <a:p>
            <a:pPr marL="400050" lvl="1" algn="just">
              <a:lnSpc>
                <a:spcPct val="60000"/>
              </a:lnSpc>
              <a:spcBef>
                <a:spcPct val="20000"/>
              </a:spcBef>
              <a:buSzPct val="150000"/>
              <a:buFontTx/>
              <a:buBlip>
                <a:blip r:embed="rId4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It focuses on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good working conditions</a:t>
            </a:r>
            <a:r>
              <a:rPr lang="en-GB" sz="1800">
                <a:solidFill>
                  <a:srgbClr val="2B679F"/>
                </a:solidFill>
              </a:rPr>
              <a:t> and adequate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career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development opportunities</a:t>
            </a:r>
          </a:p>
          <a:p>
            <a:pPr marL="400050" lvl="1">
              <a:lnSpc>
                <a:spcPct val="90000"/>
              </a:lnSpc>
              <a:spcBef>
                <a:spcPct val="20000"/>
              </a:spcBef>
              <a:buSzPct val="150000"/>
              <a:defRPr/>
            </a:pPr>
            <a:endParaRPr lang="en-GB" sz="1800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It promotes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fairness </a:t>
            </a:r>
            <a:r>
              <a:rPr lang="en-GB" sz="1800">
                <a:solidFill>
                  <a:srgbClr val="2B679F"/>
                </a:solidFill>
              </a:rPr>
              <a:t>in relation to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social security, pensions, and other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rights</a:t>
            </a:r>
            <a:r>
              <a:rPr lang="en-GB" sz="1800">
                <a:solidFill>
                  <a:srgbClr val="2B679F"/>
                </a:solidFill>
              </a:rPr>
              <a:t> for researchers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/>
          </p:cNvSpPr>
          <p:nvPr/>
        </p:nvSpPr>
        <p:spPr bwMode="auto">
          <a:xfrm>
            <a:off x="1295400" y="609600"/>
            <a:ext cx="7848600" cy="1019175"/>
          </a:xfrm>
          <a:prstGeom prst="rect">
            <a:avLst/>
          </a:prstGeom>
          <a:solidFill>
            <a:srgbClr val="37709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why is EURAXESS for researchers?</a:t>
            </a:r>
            <a:endParaRPr lang="en-GB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1202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2500">
                <a:solidFill>
                  <a:schemeClr val="bg1"/>
                </a:solidFill>
              </a:rPr>
              <a:t>2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48132" name="Content Placeholder 2"/>
          <p:cNvSpPr>
            <a:spLocks/>
          </p:cNvSpPr>
          <p:nvPr/>
        </p:nvSpPr>
        <p:spPr bwMode="auto">
          <a:xfrm>
            <a:off x="914400" y="1905000"/>
            <a:ext cx="8120063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rgbClr val="D60093"/>
                </a:solidFill>
              </a:rPr>
              <a:t>Key document: </a:t>
            </a:r>
            <a:r>
              <a:rPr lang="en-GB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European Charter for Researchers</a:t>
            </a:r>
            <a:r>
              <a:rPr lang="en-GB">
                <a:solidFill>
                  <a:srgbClr val="D60093"/>
                </a:solidFill>
              </a:rPr>
              <a:t>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rgbClr val="D60093"/>
                </a:solidFill>
              </a:rPr>
              <a:t>and </a:t>
            </a:r>
            <a:r>
              <a:rPr lang="en-GB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Code of Conduct for their Recruitment</a:t>
            </a:r>
          </a:p>
          <a:p>
            <a:pPr marL="400050" lvl="1">
              <a:lnSpc>
                <a:spcPct val="50000"/>
              </a:lnSpc>
              <a:spcBef>
                <a:spcPct val="20000"/>
              </a:spcBef>
              <a:buSzPct val="150000"/>
              <a:defRPr/>
            </a:pPr>
            <a:endParaRPr lang="en-GB" sz="1600">
              <a:solidFill>
                <a:srgbClr val="2B679F"/>
              </a:solidFill>
            </a:endParaRPr>
          </a:p>
          <a:p>
            <a:pPr marL="400050" lvl="1">
              <a:lnSpc>
                <a:spcPct val="30000"/>
              </a:lnSpc>
              <a:spcBef>
                <a:spcPct val="20000"/>
              </a:spcBef>
              <a:buSzPct val="150000"/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3"/>
              </a:buBlip>
              <a:defRPr/>
            </a:pPr>
            <a:r>
              <a:rPr lang="en-GB" sz="1800">
                <a:solidFill>
                  <a:srgbClr val="2B679F"/>
                </a:solidFill>
              </a:rPr>
              <a:t>	Today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more than 220 organisations</a:t>
            </a:r>
            <a:r>
              <a:rPr lang="en-GB" sz="1800">
                <a:solidFill>
                  <a:srgbClr val="2B679F"/>
                </a:solidFill>
              </a:rPr>
              <a:t> representing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some 1 000 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institutions from 30 countries in Europe and beyond</a:t>
            </a:r>
            <a:r>
              <a:rPr lang="en-GB" sz="1800">
                <a:solidFill>
                  <a:srgbClr val="2B679F"/>
                </a:solidFill>
              </a:rPr>
              <a:t> have endorsed	the principles of Charter and Code</a:t>
            </a:r>
          </a:p>
          <a:p>
            <a:pPr marL="400050" lvl="1">
              <a:lnSpc>
                <a:spcPct val="30000"/>
              </a:lnSpc>
              <a:spcBef>
                <a:spcPct val="20000"/>
              </a:spcBef>
              <a:buSzPct val="150000"/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en-GB" sz="1800" i="1">
              <a:solidFill>
                <a:srgbClr val="2B679F"/>
              </a:solidFill>
            </a:endParaRPr>
          </a:p>
        </p:txBody>
      </p:sp>
      <p:pic>
        <p:nvPicPr>
          <p:cNvPr id="45061" name="Picture 9" descr="decor 1 ble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5373688"/>
            <a:ext cx="1014412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Title 1"/>
          <p:cNvSpPr>
            <a:spLocks/>
          </p:cNvSpPr>
          <p:nvPr/>
        </p:nvSpPr>
        <p:spPr bwMode="auto">
          <a:xfrm>
            <a:off x="215900" y="7493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2500">
                <a:solidFill>
                  <a:srgbClr val="004080"/>
                </a:solidFill>
              </a:rPr>
              <a:t>2</a:t>
            </a:r>
            <a:endParaRPr lang="en-GB" sz="2000">
              <a:solidFill>
                <a:srgbClr val="004080"/>
              </a:solidFill>
            </a:endParaRPr>
          </a:p>
        </p:txBody>
      </p:sp>
      <p:sp>
        <p:nvSpPr>
          <p:cNvPr id="51206" name="Rectangle 7"/>
          <p:cNvSpPr>
            <a:spLocks noChangeArrowheads="1"/>
          </p:cNvSpPr>
          <p:nvPr/>
        </p:nvSpPr>
        <p:spPr bwMode="auto">
          <a:xfrm>
            <a:off x="0" y="620713"/>
            <a:ext cx="792163" cy="1008062"/>
          </a:xfrm>
          <a:prstGeom prst="rect">
            <a:avLst/>
          </a:prstGeom>
          <a:solidFill>
            <a:srgbClr val="37709F"/>
          </a:solidFill>
          <a:ln w="9525">
            <a:solidFill>
              <a:srgbClr val="37709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 sz="25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5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why is EURAXESS for researchers?</a:t>
            </a: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3251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sp>
        <p:nvSpPr>
          <p:cNvPr id="50180" name="Content Placeholder 2"/>
          <p:cNvSpPr>
            <a:spLocks/>
          </p:cNvSpPr>
          <p:nvPr/>
        </p:nvSpPr>
        <p:spPr bwMode="auto">
          <a:xfrm>
            <a:off x="914400" y="1905000"/>
            <a:ext cx="8120063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>
                <a:solidFill>
                  <a:srgbClr val="D60093"/>
                </a:solidFill>
              </a:rPr>
              <a:t>EURAXESS Rights Initiative </a:t>
            </a:r>
            <a:r>
              <a:rPr lang="en-GB" i="1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‘Human Resources Excellence in Research’</a:t>
            </a:r>
            <a:endParaRPr lang="en-GB" sz="1800" i="1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endParaRPr lang="en-GB" sz="1800" i="1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The ‘Human Resources Excellence in Research’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logo</a:t>
            </a:r>
            <a:r>
              <a:rPr lang="en-GB" sz="1800">
                <a:solidFill>
                  <a:srgbClr val="2B679F"/>
                </a:solidFill>
              </a:rPr>
              <a:t> is awarded to institutions that have made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significant progress</a:t>
            </a:r>
            <a:r>
              <a:rPr lang="en-GB" sz="1800">
                <a:solidFill>
                  <a:srgbClr val="2B679F"/>
                </a:solidFill>
              </a:rPr>
              <a:t> in implementing the Charter and Code</a:t>
            </a:r>
          </a:p>
          <a:p>
            <a:pPr marL="400050" lvl="1" algn="just">
              <a:lnSpc>
                <a:spcPct val="30000"/>
              </a:lnSpc>
              <a:spcBef>
                <a:spcPct val="20000"/>
              </a:spcBef>
              <a:buSzPct val="150000"/>
              <a:buFontTx/>
              <a:buBlip>
                <a:blip r:embed="rId5"/>
              </a:buBlip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en-GB" sz="1800">
                <a:solidFill>
                  <a:srgbClr val="2B679F"/>
                </a:solidFill>
              </a:rPr>
              <a:t>To date, </a:t>
            </a:r>
            <a:r>
              <a:rPr lang="en-GB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23 institutions</a:t>
            </a:r>
            <a:r>
              <a:rPr lang="en-GB" sz="1800">
                <a:solidFill>
                  <a:srgbClr val="2B679F"/>
                </a:solidFill>
              </a:rPr>
              <a:t> from across Europe have gained this recognition</a:t>
            </a: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endParaRPr lang="en-GB" sz="1800">
              <a:solidFill>
                <a:srgbClr val="2B679F"/>
              </a:solidFill>
            </a:endParaRPr>
          </a:p>
          <a:p>
            <a:pPr marL="400050" lvl="1">
              <a:lnSpc>
                <a:spcPct val="110000"/>
              </a:lnSpc>
              <a:spcBef>
                <a:spcPct val="20000"/>
              </a:spcBef>
              <a:buSzPct val="150000"/>
              <a:defRPr/>
            </a:pPr>
            <a:r>
              <a:rPr lang="fr-BE" sz="1800">
                <a:solidFill>
                  <a:srgbClr val="2B679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Soon, those publishing jobs will have the HR logo close to their job vacancy</a:t>
            </a:r>
            <a:endParaRPr lang="en-GB" sz="1800">
              <a:solidFill>
                <a:srgbClr val="2B679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7109" name="Picture 5" descr="decor 1 ble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5516563"/>
            <a:ext cx="1014412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6" descr="HR excellence 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838" y="5373688"/>
            <a:ext cx="190658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>
                <a:solidFill>
                  <a:schemeClr val="bg1"/>
                </a:solidFill>
              </a:rPr>
              <a:t>Why should you get involved and</a:t>
            </a:r>
            <a:br>
              <a:rPr lang="en-GB" sz="2500">
                <a:solidFill>
                  <a:schemeClr val="bg1"/>
                </a:solidFill>
              </a:rPr>
            </a:br>
            <a:r>
              <a:rPr lang="en-GB" sz="2500">
                <a:solidFill>
                  <a:schemeClr val="bg1"/>
                </a:solidFill>
              </a:rPr>
              <a:t>why is EURAXESS for researchers?</a:t>
            </a:r>
            <a:endParaRPr lang="en-GB" sz="2000">
              <a:solidFill>
                <a:srgbClr val="FF0000"/>
              </a:solidFill>
            </a:endParaRPr>
          </a:p>
        </p:txBody>
      </p:sp>
      <p:sp>
        <p:nvSpPr>
          <p:cNvPr id="55299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pic>
        <p:nvPicPr>
          <p:cNvPr id="5530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916113"/>
            <a:ext cx="8713788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1" name="Oval 5"/>
          <p:cNvSpPr>
            <a:spLocks noChangeArrowheads="1"/>
          </p:cNvSpPr>
          <p:nvPr/>
        </p:nvSpPr>
        <p:spPr bwMode="auto">
          <a:xfrm>
            <a:off x="5219700" y="5300663"/>
            <a:ext cx="1584325" cy="91440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Content Placeholder 2"/>
          <p:cNvSpPr>
            <a:spLocks noGrp="1"/>
          </p:cNvSpPr>
          <p:nvPr>
            <p:ph idx="4294967295"/>
          </p:nvPr>
        </p:nvSpPr>
        <p:spPr>
          <a:xfrm>
            <a:off x="3048000" y="2133600"/>
            <a:ext cx="5681663" cy="4464050"/>
          </a:xfrm>
        </p:spPr>
        <p:txBody>
          <a:bodyPr/>
          <a:lstStyle/>
          <a:p>
            <a:pPr marL="400050" lvl="1" indent="0" eaLnBrk="1" hangingPunct="1">
              <a:buSzPct val="150000"/>
              <a:buFontTx/>
              <a:buBlip>
                <a:blip r:embed="rId4"/>
              </a:buBlip>
              <a:defRPr/>
            </a:pPr>
            <a:r>
              <a:rPr lang="en-GB" sz="1800" dirty="0" smtClean="0">
                <a:ea typeface="ＭＳ Ｐゴシック"/>
              </a:rPr>
              <a:t>	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Visit the European website</a:t>
            </a:r>
            <a:r>
              <a:rPr lang="en-GB" sz="1800" dirty="0" smtClean="0">
                <a:ea typeface="ＭＳ Ｐゴシック"/>
              </a:rPr>
              <a:t> at</a:t>
            </a:r>
            <a:br>
              <a:rPr lang="en-GB" sz="1800" dirty="0" smtClean="0">
                <a:ea typeface="ＭＳ Ｐゴシック"/>
              </a:rPr>
            </a:br>
            <a:r>
              <a:rPr lang="en-GB" sz="1800" dirty="0" smtClean="0">
                <a:ea typeface="ＭＳ Ｐゴシック"/>
              </a:rPr>
              <a:t>	</a:t>
            </a:r>
            <a:r>
              <a:rPr lang="en-GB" sz="1800" dirty="0" smtClean="0">
                <a:ea typeface="ＭＳ Ｐゴシック"/>
                <a:hlinkClick r:id="rId5"/>
              </a:rPr>
              <a:t>http://ec.europa.eu/euraxess</a:t>
            </a:r>
            <a:r>
              <a:rPr lang="en-GB" sz="1800" dirty="0" smtClean="0">
                <a:ea typeface="ＭＳ Ｐゴシック"/>
              </a:rPr>
              <a:t/>
            </a:r>
            <a:br>
              <a:rPr lang="en-GB" sz="1800" dirty="0" smtClean="0">
                <a:ea typeface="ＭＳ Ｐゴシック"/>
              </a:rPr>
            </a:br>
            <a:r>
              <a:rPr lang="en-GB" sz="1800" dirty="0" smtClean="0">
                <a:ea typeface="ＭＳ Ｐゴシック"/>
              </a:rPr>
              <a:t>	or 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EURAXESS Flanders</a:t>
            </a:r>
          </a:p>
          <a:p>
            <a:pPr marL="400050" lvl="1" indent="0" eaLnBrk="1" hangingPunct="1">
              <a:buSzPct val="150000"/>
              <a:buFontTx/>
              <a:buNone/>
              <a:defRPr/>
            </a:pPr>
            <a:r>
              <a:rPr lang="en-GB" sz="1800" dirty="0" smtClean="0">
                <a:solidFill>
                  <a:srgbClr val="33CCCC"/>
                </a:solidFill>
                <a:ea typeface="ＭＳ Ｐゴシック"/>
              </a:rPr>
              <a:t>         </a:t>
            </a:r>
            <a:r>
              <a:rPr lang="en-GB" sz="1800" dirty="0" smtClean="0">
                <a:solidFill>
                  <a:srgbClr val="33CCCC"/>
                </a:solidFill>
                <a:ea typeface="ＭＳ Ｐゴシック"/>
                <a:hlinkClick r:id="rId6"/>
              </a:rPr>
              <a:t>www.euraxess.be/flanders</a:t>
            </a:r>
            <a:endParaRPr lang="en-GB" sz="1800" dirty="0" smtClean="0">
              <a:solidFill>
                <a:srgbClr val="33CCCC"/>
              </a:solidFill>
              <a:ea typeface="ＭＳ Ｐゴシック"/>
            </a:endParaRPr>
          </a:p>
          <a:p>
            <a:pPr marL="400050" lvl="1" indent="0" eaLnBrk="1" hangingPunct="1">
              <a:buSzPct val="150000"/>
              <a:buFontTx/>
              <a:buNone/>
              <a:defRPr/>
            </a:pPr>
            <a:endParaRPr lang="en-GB" sz="1800" dirty="0" smtClean="0">
              <a:solidFill>
                <a:srgbClr val="33CCCC"/>
              </a:solidFill>
              <a:ea typeface="ＭＳ Ｐゴシック"/>
            </a:endParaRPr>
          </a:p>
          <a:p>
            <a:pPr marL="400050" lvl="1" indent="0" eaLnBrk="1" hangingPunct="1">
              <a:buSzPct val="150000"/>
              <a:buFontTx/>
              <a:buBlip>
                <a:blip r:embed="rId4"/>
              </a:buBlip>
              <a:defRPr/>
            </a:pPr>
            <a:r>
              <a:rPr lang="en-GB" sz="1800" dirty="0" smtClean="0">
                <a:ea typeface="ＭＳ Ｐゴシック"/>
              </a:rPr>
              <a:t>	Subscribe to the 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EURAXESS newsletter</a:t>
            </a:r>
          </a:p>
          <a:p>
            <a:pPr marL="400050" lvl="1" indent="0" eaLnBrk="1" hangingPunct="1">
              <a:buFontTx/>
              <a:buNone/>
              <a:defRPr/>
            </a:pPr>
            <a:endParaRPr lang="en-GB" sz="1800" dirty="0" smtClean="0">
              <a:ea typeface="ＭＳ Ｐゴシック"/>
            </a:endParaRPr>
          </a:p>
          <a:p>
            <a:pPr marL="400050" lvl="1" indent="0" eaLnBrk="1" hangingPunct="1">
              <a:buSzPct val="150000"/>
              <a:buFontTx/>
              <a:buBlip>
                <a:blip r:embed="rId4"/>
              </a:buBlip>
              <a:defRPr/>
            </a:pPr>
            <a:r>
              <a:rPr lang="en-GB" sz="1800" dirty="0" smtClean="0">
                <a:ea typeface="ＭＳ Ｐゴシック"/>
              </a:rPr>
              <a:t>	Explore the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Facebook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</a:rPr>
              <a:t> pages</a:t>
            </a:r>
            <a:r>
              <a:rPr lang="en-GB" sz="1800" dirty="0" smtClean="0">
                <a:ea typeface="ＭＳ Ｐゴシック"/>
              </a:rPr>
              <a:t> for Estonia, </a:t>
            </a:r>
          </a:p>
          <a:p>
            <a:pPr marL="400050" lvl="1" indent="0" eaLnBrk="1" hangingPunct="1">
              <a:buSzPct val="150000"/>
              <a:buFontTx/>
              <a:buNone/>
              <a:defRPr/>
            </a:pPr>
            <a:r>
              <a:rPr lang="en-GB" sz="1800" dirty="0" smtClean="0">
                <a:ea typeface="ＭＳ Ｐゴシック"/>
              </a:rPr>
              <a:t>	Serbia, Czech Republic, Romania and </a:t>
            </a:r>
          </a:p>
          <a:p>
            <a:pPr marL="400050" lvl="1" indent="0" eaLnBrk="1" hangingPunct="1">
              <a:buSzPct val="150000"/>
              <a:buFontTx/>
              <a:buNone/>
              <a:defRPr/>
            </a:pPr>
            <a:r>
              <a:rPr lang="en-GB" sz="1800" dirty="0" smtClean="0">
                <a:ea typeface="ＭＳ Ｐゴシック"/>
              </a:rPr>
              <a:t>	Lithuania where you can interact with other</a:t>
            </a:r>
            <a:br>
              <a:rPr lang="en-GB" sz="1800" dirty="0" smtClean="0">
                <a:ea typeface="ＭＳ Ｐゴシック"/>
              </a:rPr>
            </a:br>
            <a:r>
              <a:rPr lang="en-GB" sz="1800" dirty="0" smtClean="0">
                <a:ea typeface="ＭＳ Ｐゴシック"/>
              </a:rPr>
              <a:t>	EURAXESS fans!!</a:t>
            </a:r>
          </a:p>
        </p:txBody>
      </p:sp>
      <p:sp>
        <p:nvSpPr>
          <p:cNvPr id="72707" name="Title 1"/>
          <p:cNvSpPr>
            <a:spLocks/>
          </p:cNvSpPr>
          <p:nvPr/>
        </p:nvSpPr>
        <p:spPr bwMode="auto">
          <a:xfrm>
            <a:off x="1295400" y="609600"/>
            <a:ext cx="685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5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How can we help researchers &amp; you?</a:t>
            </a:r>
            <a:endParaRPr lang="en-GB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7348" name="Title 1"/>
          <p:cNvSpPr>
            <a:spLocks/>
          </p:cNvSpPr>
          <p:nvPr/>
        </p:nvSpPr>
        <p:spPr bwMode="auto">
          <a:xfrm>
            <a:off x="0" y="533400"/>
            <a:ext cx="60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fr-FR" sz="2000">
              <a:solidFill>
                <a:srgbClr val="FF0000"/>
              </a:solidFill>
            </a:endParaRPr>
          </a:p>
        </p:txBody>
      </p:sp>
      <p:pic>
        <p:nvPicPr>
          <p:cNvPr id="57349" name="Picture 11" descr="image cover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" y="2209800"/>
            <a:ext cx="2674938" cy="29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ontent Placeholder 2"/>
          <p:cNvSpPr>
            <a:spLocks noGrp="1"/>
          </p:cNvSpPr>
          <p:nvPr>
            <p:ph idx="1"/>
          </p:nvPr>
        </p:nvSpPr>
        <p:spPr>
          <a:xfrm>
            <a:off x="0" y="2971800"/>
            <a:ext cx="9142413" cy="3354388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GB" sz="3500" smtClean="0">
                <a:ea typeface="ＭＳ Ｐゴシック"/>
                <a:cs typeface="ＭＳ Ｐゴシック"/>
              </a:rPr>
              <a:t>Merci!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sz="3500" smtClean="0">
                <a:ea typeface="ＭＳ Ｐゴシック"/>
                <a:cs typeface="ＭＳ Ｐゴシック"/>
                <a:hlinkClick r:id="rId4"/>
              </a:rPr>
              <a:t>http://ec.europa.eu/euraxess</a:t>
            </a:r>
            <a:endParaRPr lang="en-GB" sz="3500" smtClean="0">
              <a:ea typeface="ＭＳ Ｐゴシック"/>
              <a:cs typeface="ＭＳ Ｐゴシック"/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fr-BE" sz="3500" smtClean="0">
                <a:ea typeface="ＭＳ Ｐゴシック"/>
                <a:cs typeface="ＭＳ Ｐゴシック"/>
              </a:rPr>
              <a:t>or</a:t>
            </a:r>
            <a:endParaRPr lang="en-GB" sz="3500" smtClean="0">
              <a:ea typeface="ＭＳ Ｐゴシック"/>
              <a:cs typeface="ＭＳ Ｐゴシック"/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fr-BE" sz="3500" smtClean="0">
                <a:ea typeface="ＭＳ Ｐゴシック"/>
                <a:cs typeface="ＭＳ Ｐゴシック"/>
                <a:hlinkClick r:id="rId5"/>
              </a:rPr>
              <a:t>rtd-rmp@ec.europa.eu</a:t>
            </a:r>
            <a:endParaRPr lang="fr-BE" sz="3500" smtClean="0">
              <a:ea typeface="ＭＳ Ｐゴシック"/>
              <a:cs typeface="ＭＳ Ｐゴシック"/>
            </a:endParaRPr>
          </a:p>
          <a:p>
            <a:pPr marL="0" indent="0" algn="ctr" eaLnBrk="1" hangingPunct="1">
              <a:buFont typeface="Arial" charset="0"/>
              <a:buNone/>
            </a:pPr>
            <a:endParaRPr lang="fr-BE" sz="3500" smtClean="0">
              <a:ea typeface="ＭＳ Ｐゴシック"/>
              <a:cs typeface="ＭＳ Ｐゴシック"/>
            </a:endParaRPr>
          </a:p>
          <a:p>
            <a:pPr marL="0" indent="0" algn="ctr" eaLnBrk="1" hangingPunct="1">
              <a:buFont typeface="Arial" charset="0"/>
              <a:buNone/>
            </a:pPr>
            <a:endParaRPr lang="en-GB" sz="3500" smtClean="0">
              <a:ea typeface="ＭＳ Ｐゴシック"/>
              <a:cs typeface="ＭＳ Ｐゴシック"/>
            </a:endParaRPr>
          </a:p>
        </p:txBody>
      </p:sp>
      <p:pic>
        <p:nvPicPr>
          <p:cNvPr id="69635" name="Picture 3" descr="LogoEuraxess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0863" y="609600"/>
            <a:ext cx="2928937" cy="199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EURAXESS Master">
  <a:themeElements>
    <a:clrScheme name="EURAXESS 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URAXESS Master">
      <a:majorFont>
        <a:latin typeface="Arial"/>
        <a:ea typeface="ＭＳ Ｐゴシック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URAXESS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AXESS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AXESS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AXESS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AXESS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AXESS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AXESS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AXESS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AXESS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AXESS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AXESS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AXESS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2779</TotalTime>
  <Words>396</Words>
  <Application>Microsoft Office PowerPoint</Application>
  <PresentationFormat>Diavoorstelling (4:3)</PresentationFormat>
  <Paragraphs>143</Paragraphs>
  <Slides>24</Slides>
  <Notes>20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5" baseType="lpstr">
      <vt:lpstr>EURAXESS Master</vt:lpstr>
      <vt:lpstr>EURAXESS – Researchers in Motion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Belgian job vacancies published on-line since 2003</vt:lpstr>
      <vt:lpstr>Dia 12</vt:lpstr>
      <vt:lpstr>Exchanging job info: from EURAXESS Jobs to EURAXESS Belgium/Flemish Community &amp; more</vt:lpstr>
      <vt:lpstr>Dia 14</vt:lpstr>
      <vt:lpstr>Dia 15</vt:lpstr>
      <vt:lpstr>Dia 16</vt:lpstr>
      <vt:lpstr>Visa formalities (Belgium)</vt:lpstr>
      <vt:lpstr>Dia 18</vt:lpstr>
      <vt:lpstr>Dia 19</vt:lpstr>
      <vt:lpstr>Dia 20</vt:lpstr>
      <vt:lpstr>Dia 21</vt:lpstr>
      <vt:lpstr>Dia 22</vt:lpstr>
      <vt:lpstr>Dia 23</vt:lpstr>
      <vt:lpstr>Dia 24</vt:lpstr>
    </vt:vector>
  </TitlesOfParts>
  <Company>WPP Group Services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your presentation</dc:title>
  <dc:creator>von Bethlenfalvy</dc:creator>
  <cp:lastModifiedBy>Unknown</cp:lastModifiedBy>
  <cp:revision>281</cp:revision>
  <cp:lastPrinted>2010-08-13T15:38:06Z</cp:lastPrinted>
  <dcterms:created xsi:type="dcterms:W3CDTF">2009-01-13T16:39:46Z</dcterms:created>
  <dcterms:modified xsi:type="dcterms:W3CDTF">2010-10-20T09:32:31Z</dcterms:modified>
</cp:coreProperties>
</file>