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75" r:id="rId3"/>
    <p:sldId id="268" r:id="rId4"/>
    <p:sldId id="269" r:id="rId5"/>
    <p:sldId id="270" r:id="rId6"/>
    <p:sldId id="261" r:id="rId7"/>
    <p:sldId id="271" r:id="rId8"/>
    <p:sldId id="274" r:id="rId9"/>
    <p:sldId id="273" r:id="rId10"/>
    <p:sldId id="262" r:id="rId11"/>
    <p:sldId id="276" r:id="rId12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1C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C4EA2-535A-41B2-8CA8-55F1DF338014}" type="datetimeFigureOut">
              <a:rPr lang="nl-BE" smtClean="0"/>
              <a:pPr/>
              <a:t>12/10/2010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C2324-5122-44A1-B74D-25823365DB3C}" type="slidenum">
              <a:rPr lang="nl-BE" smtClean="0"/>
              <a:pPr/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>
            <a:grpSpLocks/>
          </p:cNvGrpSpPr>
          <p:nvPr userDrawn="1"/>
        </p:nvGrpSpPr>
        <p:grpSpPr bwMode="auto">
          <a:xfrm>
            <a:off x="201613" y="0"/>
            <a:ext cx="8942387" cy="6808788"/>
            <a:chOff x="201613" y="0"/>
            <a:chExt cx="8942387" cy="6808788"/>
          </a:xfrm>
        </p:grpSpPr>
        <p:pic>
          <p:nvPicPr>
            <p:cNvPr id="5" name="Picture 8" descr="logo futureproof.psd"/>
            <p:cNvPicPr>
              <a:picLocks noChangeAspect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636588"/>
              <a:ext cx="1779588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UH_logo.eps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21550" y="6319838"/>
              <a:ext cx="1593850" cy="488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2" descr="Kauwgum.jpg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59338" y="0"/>
              <a:ext cx="4284662" cy="433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 userDrawn="1"/>
          </p:nvSpPr>
          <p:spPr>
            <a:xfrm>
              <a:off x="3354388" y="2389188"/>
              <a:ext cx="466725" cy="465137"/>
            </a:xfrm>
            <a:prstGeom prst="rect">
              <a:avLst/>
            </a:prstGeom>
            <a:solidFill>
              <a:srgbClr val="71964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01613" y="6488113"/>
              <a:ext cx="320675" cy="320675"/>
            </a:xfrm>
            <a:prstGeom prst="rect">
              <a:avLst/>
            </a:prstGeom>
            <a:solidFill>
              <a:srgbClr val="B12C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66750" y="6172200"/>
              <a:ext cx="147638" cy="147638"/>
            </a:xfrm>
            <a:prstGeom prst="rect">
              <a:avLst/>
            </a:prstGeom>
            <a:solidFill>
              <a:srgbClr val="CAC2B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3821113" y="1539875"/>
              <a:ext cx="730250" cy="730250"/>
            </a:xfrm>
            <a:prstGeom prst="rect">
              <a:avLst/>
            </a:prstGeom>
            <a:solidFill>
              <a:srgbClr val="AE2D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554" y="4612648"/>
            <a:ext cx="8317288" cy="671516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rgbClr val="6E1C1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9554" y="5469904"/>
            <a:ext cx="6400800" cy="7096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nl-BE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6BB7F-3DD9-4A5C-A177-0C8FABE1BBF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1371600" y="304800"/>
            <a:ext cx="457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74613" y="762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266700" y="762000"/>
            <a:ext cx="152400" cy="1524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152400" y="3657600"/>
            <a:ext cx="152400" cy="1524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228600" y="44196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5334000"/>
            <a:ext cx="152400" cy="1524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28600" y="5791200"/>
            <a:ext cx="381000" cy="381000"/>
          </a:xfrm>
          <a:prstGeom prst="rect">
            <a:avLst/>
          </a:prstGeom>
          <a:solidFill>
            <a:srgbClr val="61433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76200" y="6172200"/>
            <a:ext cx="228600" cy="2286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838200" y="6324600"/>
            <a:ext cx="533400" cy="533400"/>
          </a:xfrm>
          <a:prstGeom prst="rect">
            <a:avLst/>
          </a:prstGeom>
          <a:solidFill>
            <a:srgbClr val="BED6A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3" name="Picture 21" descr="logo futureproof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163513"/>
            <a:ext cx="7620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5" descr="UH_logo.eps"/>
          <p:cNvPicPr>
            <a:picLocks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400800"/>
            <a:ext cx="1022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ne 8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142852"/>
            <a:ext cx="6758006" cy="796908"/>
          </a:xfrm>
        </p:spPr>
        <p:txBody>
          <a:bodyPr>
            <a:normAutofit/>
          </a:bodyPr>
          <a:lstStyle>
            <a:lvl1pPr>
              <a:defRPr sz="3400">
                <a:solidFill>
                  <a:srgbClr val="6E1C1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>
            <a:lvl1pPr>
              <a:buFont typeface="Wingdings" pitchFamily="2" charset="2"/>
              <a:buChar char="§"/>
              <a:defRPr sz="2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15188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71394-8773-4203-82B1-A82A87D4729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371600" y="304800"/>
            <a:ext cx="457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0"/>
          <p:cNvSpPr>
            <a:spLocks noChangeArrowheads="1"/>
          </p:cNvSpPr>
          <p:nvPr userDrawn="1"/>
        </p:nvSpPr>
        <p:spPr bwMode="auto">
          <a:xfrm>
            <a:off x="74613" y="762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266700" y="762000"/>
            <a:ext cx="152400" cy="1524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2"/>
          <p:cNvSpPr>
            <a:spLocks noChangeArrowheads="1"/>
          </p:cNvSpPr>
          <p:nvPr userDrawn="1"/>
        </p:nvSpPr>
        <p:spPr bwMode="auto">
          <a:xfrm>
            <a:off x="152400" y="3657600"/>
            <a:ext cx="152400" cy="1524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228600" y="44196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4"/>
          <p:cNvSpPr>
            <a:spLocks noChangeArrowheads="1"/>
          </p:cNvSpPr>
          <p:nvPr userDrawn="1"/>
        </p:nvSpPr>
        <p:spPr bwMode="auto">
          <a:xfrm>
            <a:off x="0" y="5334000"/>
            <a:ext cx="152400" cy="1524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5"/>
          <p:cNvSpPr>
            <a:spLocks noChangeArrowheads="1"/>
          </p:cNvSpPr>
          <p:nvPr userDrawn="1"/>
        </p:nvSpPr>
        <p:spPr bwMode="auto">
          <a:xfrm>
            <a:off x="228600" y="5791200"/>
            <a:ext cx="381000" cy="381000"/>
          </a:xfrm>
          <a:prstGeom prst="rect">
            <a:avLst/>
          </a:prstGeom>
          <a:solidFill>
            <a:srgbClr val="61433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Rectangle 16"/>
          <p:cNvSpPr>
            <a:spLocks noChangeArrowheads="1"/>
          </p:cNvSpPr>
          <p:nvPr userDrawn="1"/>
        </p:nvSpPr>
        <p:spPr bwMode="auto">
          <a:xfrm>
            <a:off x="76200" y="6172200"/>
            <a:ext cx="228600" cy="2286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Rectangle 17"/>
          <p:cNvSpPr>
            <a:spLocks noChangeArrowheads="1"/>
          </p:cNvSpPr>
          <p:nvPr userDrawn="1"/>
        </p:nvSpPr>
        <p:spPr bwMode="auto">
          <a:xfrm>
            <a:off x="838200" y="6324600"/>
            <a:ext cx="533400" cy="533400"/>
          </a:xfrm>
          <a:prstGeom prst="rect">
            <a:avLst/>
          </a:prstGeom>
          <a:solidFill>
            <a:srgbClr val="BED6A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4" name="Picture 21" descr="logo futureproof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163513"/>
            <a:ext cx="7620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5" descr="UH_logo.eps"/>
          <p:cNvPicPr>
            <a:picLocks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400800"/>
            <a:ext cx="1022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8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38600" cy="4911741"/>
          </a:xfrm>
        </p:spPr>
        <p:txBody>
          <a:bodyPr/>
          <a:lstStyle>
            <a:lvl1pPr>
              <a:buFont typeface="Wingdings" pitchFamily="2" charset="2"/>
              <a:buChar char="§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4422"/>
            <a:ext cx="4038600" cy="4911741"/>
          </a:xfrm>
        </p:spPr>
        <p:txBody>
          <a:bodyPr/>
          <a:lstStyle>
            <a:lvl1pPr>
              <a:buFont typeface="Wingdings" pitchFamily="2" charset="2"/>
              <a:buChar char="§"/>
              <a:defRPr lang="en-US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buFont typeface="Wingdings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buFont typeface="Wingdings" pitchFamily="2" charset="2"/>
              <a:buChar char="§"/>
              <a:defRPr lang="en-US" sz="18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buFont typeface="Wingdings" pitchFamily="2" charset="2"/>
              <a:buChar char="§"/>
              <a:defRPr lang="en-US" sz="16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buFont typeface="Wingdings" pitchFamily="2" charset="2"/>
              <a:buChar char="§"/>
              <a:defRPr lang="nl-BE" sz="1400" kern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28794" y="142852"/>
            <a:ext cx="6758006" cy="796908"/>
          </a:xfrm>
        </p:spPr>
        <p:txBody>
          <a:bodyPr>
            <a:normAutofit/>
          </a:bodyPr>
          <a:lstStyle>
            <a:lvl1pPr>
              <a:defRPr sz="3400">
                <a:solidFill>
                  <a:srgbClr val="6E1C1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15188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957CE-4409-49AA-886B-285D3C061E92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 userDrawn="1"/>
        </p:nvSpPr>
        <p:spPr bwMode="auto">
          <a:xfrm>
            <a:off x="1371600" y="304800"/>
            <a:ext cx="457200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74613" y="762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 userDrawn="1"/>
        </p:nvSpPr>
        <p:spPr bwMode="auto">
          <a:xfrm>
            <a:off x="266700" y="762000"/>
            <a:ext cx="152400" cy="152400"/>
          </a:xfrm>
          <a:prstGeom prst="rect">
            <a:avLst/>
          </a:prstGeom>
          <a:solidFill>
            <a:srgbClr val="99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 userDrawn="1"/>
        </p:nvSpPr>
        <p:spPr bwMode="auto">
          <a:xfrm>
            <a:off x="152400" y="3657600"/>
            <a:ext cx="152400" cy="152400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228600" y="4419600"/>
            <a:ext cx="228600" cy="2286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Rectangle 14"/>
          <p:cNvSpPr>
            <a:spLocks noChangeArrowheads="1"/>
          </p:cNvSpPr>
          <p:nvPr userDrawn="1"/>
        </p:nvSpPr>
        <p:spPr bwMode="auto">
          <a:xfrm>
            <a:off x="0" y="5334000"/>
            <a:ext cx="152400" cy="1524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Rectangle 15"/>
          <p:cNvSpPr>
            <a:spLocks noChangeArrowheads="1"/>
          </p:cNvSpPr>
          <p:nvPr userDrawn="1"/>
        </p:nvSpPr>
        <p:spPr bwMode="auto">
          <a:xfrm>
            <a:off x="228600" y="5791200"/>
            <a:ext cx="381000" cy="381000"/>
          </a:xfrm>
          <a:prstGeom prst="rect">
            <a:avLst/>
          </a:prstGeom>
          <a:solidFill>
            <a:srgbClr val="61433E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76200" y="6172200"/>
            <a:ext cx="228600" cy="2286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Rectangle 17"/>
          <p:cNvSpPr>
            <a:spLocks noChangeArrowheads="1"/>
          </p:cNvSpPr>
          <p:nvPr userDrawn="1"/>
        </p:nvSpPr>
        <p:spPr bwMode="auto">
          <a:xfrm>
            <a:off x="838200" y="6324600"/>
            <a:ext cx="533400" cy="533400"/>
          </a:xfrm>
          <a:prstGeom prst="rect">
            <a:avLst/>
          </a:prstGeom>
          <a:solidFill>
            <a:srgbClr val="BED6AD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12" name="Picture 21" descr="logo futureproof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163513"/>
            <a:ext cx="7620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5" descr="UH_logo.eps"/>
          <p:cNvPicPr>
            <a:picLocks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400800"/>
            <a:ext cx="10223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8"/>
          <p:cNvSpPr>
            <a:spLocks noChangeShapeType="1"/>
          </p:cNvSpPr>
          <p:nvPr userDrawn="1"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928794" y="142852"/>
            <a:ext cx="6758006" cy="796908"/>
          </a:xfrm>
        </p:spPr>
        <p:txBody>
          <a:bodyPr>
            <a:normAutofit/>
          </a:bodyPr>
          <a:lstStyle>
            <a:lvl1pPr>
              <a:defRPr sz="3400">
                <a:solidFill>
                  <a:srgbClr val="6E1C1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15188" y="6357938"/>
            <a:ext cx="7524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B7E02-8BCB-47F3-B801-61012BFD490D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l-BE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1A0E2B-A7D2-49CE-8CAB-43AC4DB7AD8F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69900" y="4613275"/>
            <a:ext cx="8316913" cy="671513"/>
          </a:xfrm>
        </p:spPr>
        <p:txBody>
          <a:bodyPr/>
          <a:lstStyle/>
          <a:p>
            <a:pPr eaLnBrk="1" hangingPunct="1"/>
            <a:r>
              <a:rPr lang="nl-BE" dirty="0" smtClean="0"/>
              <a:t>HR </a:t>
            </a:r>
            <a:r>
              <a:rPr lang="nl-BE" dirty="0" err="1" smtClean="0"/>
              <a:t>Strategy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Researchers</a:t>
            </a:r>
            <a:endParaRPr lang="nl-BE" dirty="0" smtClean="0"/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469900" y="5470525"/>
            <a:ext cx="6400800" cy="709613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nl-BE" dirty="0" smtClean="0"/>
              <a:t>EWI – 12 oktober 2010</a:t>
            </a:r>
          </a:p>
          <a:p>
            <a:pPr eaLnBrk="1" hangingPunct="1"/>
            <a:r>
              <a:rPr lang="nl-BE" dirty="0" smtClean="0"/>
              <a:t>Yves Soen – </a:t>
            </a:r>
            <a:r>
              <a:rPr lang="nl-BE" dirty="0" err="1" smtClean="0"/>
              <a:t>Human</a:t>
            </a:r>
            <a:r>
              <a:rPr lang="nl-BE" dirty="0" smtClean="0"/>
              <a:t> Resources Manager</a:t>
            </a:r>
          </a:p>
          <a:p>
            <a:pPr eaLnBrk="1" hangingPunct="1"/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HR </a:t>
            </a:r>
            <a:r>
              <a:rPr lang="nl-BE" dirty="0" err="1" smtClean="0"/>
              <a:t>Strategy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Researchers</a:t>
            </a:r>
            <a:r>
              <a:rPr lang="nl-BE" dirty="0" smtClean="0"/>
              <a:t>	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911741"/>
          </a:xfrm>
        </p:spPr>
        <p:txBody>
          <a:bodyPr/>
          <a:lstStyle/>
          <a:p>
            <a:pPr indent="0">
              <a:buNone/>
            </a:pPr>
            <a:r>
              <a:rPr lang="nl-BE" dirty="0" smtClean="0"/>
              <a:t>Concrete implementatie van “Europese Handvest voor Onderzoekers” </a:t>
            </a:r>
            <a:r>
              <a:rPr lang="nl-BE" sz="2000" dirty="0" smtClean="0"/>
              <a:t>(11 maart 2005)</a:t>
            </a:r>
          </a:p>
          <a:p>
            <a:pPr indent="0">
              <a:buNone/>
            </a:pPr>
            <a:endParaRPr lang="nl-BE" sz="2000" dirty="0" smtClean="0"/>
          </a:p>
          <a:p>
            <a:pPr marL="800100" indent="-457200">
              <a:buFont typeface="+mj-lt"/>
              <a:buAutoNum type="arabicPeriod"/>
            </a:pPr>
            <a:r>
              <a:rPr lang="nl-NL" sz="2000" dirty="0" smtClean="0"/>
              <a:t>Ethische en professionele aspecten</a:t>
            </a:r>
          </a:p>
          <a:p>
            <a:pPr marL="800100" indent="-457200">
              <a:buFont typeface="+mj-lt"/>
              <a:buAutoNum type="arabicPeriod"/>
            </a:pPr>
            <a:r>
              <a:rPr lang="nl-NL" sz="2000" dirty="0" smtClean="0"/>
              <a:t>Rekrutering</a:t>
            </a:r>
          </a:p>
          <a:p>
            <a:pPr marL="800100" indent="-457200">
              <a:buFont typeface="+mj-lt"/>
              <a:buAutoNum type="arabicPeriod"/>
            </a:pPr>
            <a:r>
              <a:rPr lang="nl-NL" sz="2000" dirty="0" smtClean="0"/>
              <a:t>Werkvoorwaarden en sociale </a:t>
            </a:r>
            <a:br>
              <a:rPr lang="nl-NL" sz="2000" dirty="0" smtClean="0"/>
            </a:br>
            <a:r>
              <a:rPr lang="nl-NL" sz="2000" dirty="0" smtClean="0"/>
              <a:t>zekerheid</a:t>
            </a:r>
          </a:p>
          <a:p>
            <a:pPr marL="800100" indent="-457200">
              <a:buFont typeface="+mj-lt"/>
              <a:buAutoNum type="arabicPeriod"/>
            </a:pPr>
            <a:r>
              <a:rPr lang="nl-NL" sz="2000" dirty="0" smtClean="0"/>
              <a:t>Training</a:t>
            </a:r>
          </a:p>
          <a:p>
            <a:pPr marL="800100" indent="-457200">
              <a:buFont typeface="+mj-lt"/>
              <a:buAutoNum type="arabicPeriod"/>
            </a:pPr>
            <a:endParaRPr lang="nl-BE" sz="2000" dirty="0" smtClean="0"/>
          </a:p>
          <a:p>
            <a:pPr indent="0">
              <a:buNone/>
            </a:pPr>
            <a:endParaRPr lang="nl-BE" sz="2000" dirty="0" smtClean="0"/>
          </a:p>
          <a:p>
            <a:pPr indent="0">
              <a:buNone/>
            </a:pPr>
            <a:endParaRPr lang="nl-BE" sz="2000" dirty="0" smtClean="0"/>
          </a:p>
          <a:p>
            <a:pPr marL="457200" indent="-457200">
              <a:buNone/>
            </a:pPr>
            <a:r>
              <a:rPr lang="nl-BE" sz="2000" dirty="0" smtClean="0"/>
              <a:t/>
            </a:r>
            <a:br>
              <a:rPr lang="nl-BE" sz="2000" dirty="0" smtClean="0"/>
            </a:br>
            <a:endParaRPr lang="nl-BE" sz="2000" dirty="0" smtClean="0"/>
          </a:p>
          <a:p>
            <a:endParaRPr lang="nl-BE" sz="2000" dirty="0" smtClean="0"/>
          </a:p>
          <a:p>
            <a:pPr lvl="1"/>
            <a:endParaRPr lang="nl-BE" dirty="0" smtClean="0"/>
          </a:p>
          <a:p>
            <a:pPr lvl="1"/>
            <a:endParaRPr lang="nl-BE" dirty="0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2</a:t>
            </a:fld>
            <a:endParaRPr lang="nl-BE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3750" t="17280" r="32051" b="5681"/>
          <a:stretch>
            <a:fillRect/>
          </a:stretch>
        </p:blipFill>
        <p:spPr bwMode="auto">
          <a:xfrm>
            <a:off x="6012160" y="2348880"/>
            <a:ext cx="2790987" cy="392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HR </a:t>
            </a:r>
            <a:r>
              <a:rPr lang="nl-BE" dirty="0" err="1" smtClean="0"/>
              <a:t>Strategy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Researchers</a:t>
            </a:r>
            <a:r>
              <a:rPr lang="nl-BE" dirty="0" smtClean="0"/>
              <a:t>	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l-BE" sz="2000" dirty="0" smtClean="0"/>
              <a:t>Op vrijwillige basis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dirty="0" smtClean="0"/>
              <a:t>Gebaseerd op “</a:t>
            </a:r>
            <a:r>
              <a:rPr lang="nl-BE" sz="2000" dirty="0" err="1" smtClean="0"/>
              <a:t>self-assessment</a:t>
            </a:r>
            <a:r>
              <a:rPr lang="nl-BE" sz="2000" dirty="0" smtClean="0"/>
              <a:t>” met respect voor autonomie van de instituten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dirty="0" smtClean="0"/>
              <a:t>Transparante aanpak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2000" dirty="0" smtClean="0"/>
              <a:t>Erkenning</a:t>
            </a:r>
            <a:br>
              <a:rPr lang="nl-BE" sz="2000" dirty="0" smtClean="0"/>
            </a:br>
            <a:r>
              <a:rPr lang="nl-BE" sz="2000" dirty="0" smtClean="0"/>
              <a:t/>
            </a:r>
            <a:br>
              <a:rPr lang="nl-BE" sz="2000" dirty="0" smtClean="0"/>
            </a:br>
            <a:endParaRPr lang="nl-BE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nl-BE" sz="2000" dirty="0" smtClean="0"/>
              <a:t>Controle</a:t>
            </a:r>
            <a:br>
              <a:rPr lang="nl-BE" sz="2000" dirty="0" smtClean="0"/>
            </a:br>
            <a:endParaRPr lang="nl-BE" sz="2000" dirty="0" smtClean="0"/>
          </a:p>
          <a:p>
            <a:pPr marL="457200" indent="-457200">
              <a:buNone/>
            </a:pPr>
            <a:endParaRPr lang="nl-BE" sz="2000" dirty="0" smtClean="0"/>
          </a:p>
          <a:p>
            <a:pPr marL="457200" indent="-457200">
              <a:buNone/>
            </a:pPr>
            <a:endParaRPr lang="nl-BE" sz="2000" dirty="0" smtClean="0"/>
          </a:p>
          <a:p>
            <a:pPr marL="457200" indent="-457200">
              <a:buNone/>
            </a:pPr>
            <a:endParaRPr lang="nl-BE" sz="2000" dirty="0" smtClean="0"/>
          </a:p>
          <a:p>
            <a:pPr marL="457200" indent="-457200">
              <a:buNone/>
            </a:pPr>
            <a:r>
              <a:rPr lang="nl-BE" sz="2000" dirty="0" smtClean="0"/>
              <a:t>18-tal instituten in Europa op basis van Pilootgroep</a:t>
            </a:r>
            <a:br>
              <a:rPr lang="nl-BE" sz="2000" dirty="0" smtClean="0"/>
            </a:br>
            <a:r>
              <a:rPr lang="nl-BE" sz="2000" dirty="0" smtClean="0"/>
              <a:t/>
            </a:r>
            <a:br>
              <a:rPr lang="nl-BE" sz="2000" dirty="0" smtClean="0"/>
            </a:br>
            <a:endParaRPr lang="nl-BE" sz="2000" dirty="0" smtClean="0"/>
          </a:p>
          <a:p>
            <a:endParaRPr lang="nl-BE" sz="2000" dirty="0" smtClean="0"/>
          </a:p>
          <a:p>
            <a:pPr lvl="1"/>
            <a:endParaRPr lang="nl-BE" dirty="0" smtClean="0"/>
          </a:p>
          <a:p>
            <a:pPr lvl="1"/>
            <a:endParaRPr lang="nl-BE" dirty="0" smtClean="0"/>
          </a:p>
        </p:txBody>
      </p:sp>
      <p:pic>
        <p:nvPicPr>
          <p:cNvPr id="4" name="Tijdelijke aanduiding voor inhoud 11" descr="HR-excellence-in-research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63888" y="2636912"/>
            <a:ext cx="16097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3</a:t>
            </a:fld>
            <a:endParaRPr lang="nl-BE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HRS4R in Vlaanderen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Vlaams Actieplan voor onderzoekers</a:t>
            </a:r>
          </a:p>
          <a:p>
            <a:endParaRPr lang="nl-BE" dirty="0" smtClean="0"/>
          </a:p>
          <a:p>
            <a:pPr>
              <a:buNone/>
            </a:pPr>
            <a:r>
              <a:rPr lang="nl-BE" dirty="0" smtClean="0"/>
              <a:t/>
            </a:r>
            <a:br>
              <a:rPr lang="nl-BE" dirty="0" smtClean="0"/>
            </a:br>
            <a:endParaRPr lang="nl-BE" dirty="0" smtClean="0"/>
          </a:p>
          <a:p>
            <a:pPr>
              <a:buNone/>
            </a:pPr>
            <a:endParaRPr lang="nl-BE" dirty="0" smtClean="0"/>
          </a:p>
          <a:p>
            <a:endParaRPr lang="nl-BE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501008"/>
            <a:ext cx="19907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Afbeelding 9" descr="poskleur_300dpi_6c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3356992"/>
            <a:ext cx="3735635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HRS4R in </a:t>
            </a:r>
            <a:r>
              <a:rPr lang="nl-BE" dirty="0" err="1" smtClean="0"/>
              <a:t>UHasselt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Ondertekening Europees Handvest 2007</a:t>
            </a:r>
          </a:p>
          <a:p>
            <a:r>
              <a:rPr lang="nl-BE" dirty="0" smtClean="0"/>
              <a:t>Deelname </a:t>
            </a:r>
            <a:r>
              <a:rPr lang="nl-BE" dirty="0" err="1" smtClean="0"/>
              <a:t>UHasselt</a:t>
            </a:r>
            <a:r>
              <a:rPr lang="nl-BE" dirty="0" smtClean="0"/>
              <a:t> aan Pilootgroep:</a:t>
            </a:r>
          </a:p>
          <a:p>
            <a:pPr lvl="1"/>
            <a:r>
              <a:rPr lang="nl-BE" dirty="0" smtClean="0"/>
              <a:t>Heidelberg/</a:t>
            </a:r>
            <a:r>
              <a:rPr lang="nl-BE" dirty="0" err="1" smtClean="0"/>
              <a:t>Maribor</a:t>
            </a:r>
            <a:endParaRPr lang="nl-BE" dirty="0" smtClean="0"/>
          </a:p>
          <a:p>
            <a:r>
              <a:rPr lang="nl-BE" dirty="0" smtClean="0"/>
              <a:t>Goedkeuring College van decanen (</a:t>
            </a:r>
            <a:r>
              <a:rPr lang="nl-BE" sz="2000" dirty="0" smtClean="0"/>
              <a:t>1/4/2010)</a:t>
            </a:r>
            <a:endParaRPr lang="nl-BE" dirty="0" smtClean="0"/>
          </a:p>
          <a:p>
            <a:pPr lvl="1"/>
            <a:r>
              <a:rPr lang="nl-BE" dirty="0" smtClean="0"/>
              <a:t>Nastreven certificering</a:t>
            </a:r>
          </a:p>
          <a:p>
            <a:pPr lvl="1"/>
            <a:r>
              <a:rPr lang="nl-BE" dirty="0" smtClean="0"/>
              <a:t>Plan van aanpak</a:t>
            </a:r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HRS4R in </a:t>
            </a:r>
            <a:r>
              <a:rPr lang="nl-BE" dirty="0" err="1" smtClean="0"/>
              <a:t>UHasselt</a:t>
            </a:r>
            <a:r>
              <a:rPr lang="nl-BE" dirty="0" smtClean="0"/>
              <a:t>: waarom?</a:t>
            </a:r>
            <a:endParaRPr lang="nl-BE" dirty="0"/>
          </a:p>
        </p:txBody>
      </p:sp>
      <p:sp>
        <p:nvSpPr>
          <p:cNvPr id="7" name="PIJL-RECHTS 6"/>
          <p:cNvSpPr/>
          <p:nvPr/>
        </p:nvSpPr>
        <p:spPr>
          <a:xfrm>
            <a:off x="1331640" y="2132856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Doctoral</a:t>
            </a:r>
            <a:r>
              <a:rPr lang="nl-BE" dirty="0" smtClean="0"/>
              <a:t> school</a:t>
            </a:r>
            <a:endParaRPr lang="nl-BE" dirty="0"/>
          </a:p>
        </p:txBody>
      </p:sp>
      <p:sp>
        <p:nvSpPr>
          <p:cNvPr id="11" name="PIJL-RECHTS 10"/>
          <p:cNvSpPr/>
          <p:nvPr/>
        </p:nvSpPr>
        <p:spPr>
          <a:xfrm>
            <a:off x="1331640" y="2996952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Euraxess</a:t>
            </a:r>
            <a:endParaRPr lang="nl-BE" dirty="0"/>
          </a:p>
        </p:txBody>
      </p:sp>
      <p:sp>
        <p:nvSpPr>
          <p:cNvPr id="12" name="PIJL-RECHTS 11"/>
          <p:cNvSpPr/>
          <p:nvPr/>
        </p:nvSpPr>
        <p:spPr>
          <a:xfrm>
            <a:off x="1331640" y="3933056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Update loopbaanplan</a:t>
            </a:r>
            <a:endParaRPr lang="nl-BE" dirty="0"/>
          </a:p>
        </p:txBody>
      </p:sp>
      <p:sp>
        <p:nvSpPr>
          <p:cNvPr id="13" name="PIJL-RECHTS 12"/>
          <p:cNvSpPr/>
          <p:nvPr/>
        </p:nvSpPr>
        <p:spPr>
          <a:xfrm>
            <a:off x="2699792" y="1772816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Opleiding </a:t>
            </a:r>
            <a:r>
              <a:rPr lang="nl-BE" dirty="0" err="1" smtClean="0"/>
              <a:t>PhD</a:t>
            </a:r>
            <a:endParaRPr lang="nl-BE" dirty="0"/>
          </a:p>
        </p:txBody>
      </p:sp>
      <p:sp>
        <p:nvSpPr>
          <p:cNvPr id="14" name="PIJL-RECHTS 13"/>
          <p:cNvSpPr/>
          <p:nvPr/>
        </p:nvSpPr>
        <p:spPr>
          <a:xfrm>
            <a:off x="2852192" y="2852936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smtClean="0"/>
              <a:t>Variabele </a:t>
            </a:r>
            <a:r>
              <a:rPr lang="nl-BE" dirty="0" err="1" smtClean="0"/>
              <a:t>verloning</a:t>
            </a:r>
            <a:endParaRPr lang="nl-BE" dirty="0"/>
          </a:p>
        </p:txBody>
      </p:sp>
      <p:sp>
        <p:nvSpPr>
          <p:cNvPr id="15" name="PIJL-RECHTS 14"/>
          <p:cNvSpPr/>
          <p:nvPr/>
        </p:nvSpPr>
        <p:spPr>
          <a:xfrm>
            <a:off x="3059832" y="3861048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Mentoring</a:t>
            </a:r>
            <a:r>
              <a:rPr lang="nl-BE" dirty="0" smtClean="0"/>
              <a:t> programma</a:t>
            </a:r>
            <a:endParaRPr lang="nl-BE" dirty="0"/>
          </a:p>
        </p:txBody>
      </p:sp>
      <p:sp>
        <p:nvSpPr>
          <p:cNvPr id="16" name="PIJL-RECHTS 15"/>
          <p:cNvSpPr/>
          <p:nvPr/>
        </p:nvSpPr>
        <p:spPr>
          <a:xfrm>
            <a:off x="4067944" y="2348880"/>
            <a:ext cx="1872208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Update selectiereglement</a:t>
            </a:r>
            <a:endParaRPr lang="nl-BE" sz="1400" dirty="0"/>
          </a:p>
        </p:txBody>
      </p:sp>
      <p:sp>
        <p:nvSpPr>
          <p:cNvPr id="17" name="PIJL-RECHTS 16"/>
          <p:cNvSpPr/>
          <p:nvPr/>
        </p:nvSpPr>
        <p:spPr>
          <a:xfrm>
            <a:off x="4283968" y="3356992"/>
            <a:ext cx="1728192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 err="1" smtClean="0"/>
              <a:t>Internationa-lisering</a:t>
            </a:r>
            <a:endParaRPr lang="nl-BE" dirty="0"/>
          </a:p>
        </p:txBody>
      </p:sp>
      <p:sp>
        <p:nvSpPr>
          <p:cNvPr id="18" name="PIJL-RECHTS 17"/>
          <p:cNvSpPr/>
          <p:nvPr/>
        </p:nvSpPr>
        <p:spPr>
          <a:xfrm>
            <a:off x="5436096" y="2852936"/>
            <a:ext cx="1800200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 dirty="0" smtClean="0"/>
              <a:t>Opleidingsaanbod onderzoekers</a:t>
            </a:r>
            <a:endParaRPr lang="nl-BE" sz="1400" dirty="0"/>
          </a:p>
        </p:txBody>
      </p:sp>
      <p:sp>
        <p:nvSpPr>
          <p:cNvPr id="19" name="PIJL-RECHTS 18"/>
          <p:cNvSpPr/>
          <p:nvPr/>
        </p:nvSpPr>
        <p:spPr>
          <a:xfrm>
            <a:off x="251520" y="188640"/>
            <a:ext cx="7704856" cy="6336704"/>
          </a:xfrm>
          <a:prstGeom prst="rightArrow">
            <a:avLst>
              <a:gd name="adj1" fmla="val 50000"/>
              <a:gd name="adj2" fmla="val 49858"/>
            </a:avLst>
          </a:prstGeom>
          <a:solidFill>
            <a:schemeClr val="accent2">
              <a:alpha val="39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HR </a:t>
            </a:r>
            <a:r>
              <a:rPr lang="nl-BE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Strategy</a:t>
            </a:r>
            <a:r>
              <a:rPr lang="nl-BE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nl-BE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</a:t>
            </a:r>
            <a:r>
              <a:rPr lang="nl-BE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nl-BE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Researchers</a:t>
            </a:r>
            <a:endParaRPr lang="nl-BE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" name="Tijdelijke aanduiding voor inhoud 11" descr="HR-excellence-in-research-log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52320" y="2924944"/>
            <a:ext cx="1609725" cy="1190625"/>
          </a:xfrm>
        </p:spPr>
      </p:pic>
      <p:sp>
        <p:nvSpPr>
          <p:cNvPr id="21" name="Tijdelijke aanduiding voor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6</a:t>
            </a:fld>
            <a:endParaRPr lang="nl-BE"/>
          </a:p>
        </p:txBody>
      </p:sp>
      <p:sp>
        <p:nvSpPr>
          <p:cNvPr id="23" name="Tijdelijke aanduiding voor voettekst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Plan van aanpak </a:t>
            </a:r>
            <a:r>
              <a:rPr lang="nl-BE" dirty="0" err="1" smtClean="0"/>
              <a:t>Uhasselt</a:t>
            </a:r>
            <a:r>
              <a:rPr lang="nl-BE" dirty="0" smtClean="0"/>
              <a:t> (1)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Samenstelling werkgroep</a:t>
            </a:r>
          </a:p>
          <a:p>
            <a:pPr lvl="1"/>
            <a:r>
              <a:rPr lang="nl-BE" sz="2000" dirty="0" smtClean="0"/>
              <a:t>Voorzitter directeurs onderzoeksinstituten, Vicerector onderzoek, Directeur onderzoek, Coördinator internationale relaties, </a:t>
            </a:r>
            <a:r>
              <a:rPr lang="nl-BE" sz="2000" dirty="0" err="1" smtClean="0"/>
              <a:t>Human</a:t>
            </a:r>
            <a:r>
              <a:rPr lang="nl-BE" sz="2000" dirty="0" smtClean="0"/>
              <a:t> Resources Manager</a:t>
            </a:r>
          </a:p>
          <a:p>
            <a:r>
              <a:rPr lang="nl-BE" dirty="0" smtClean="0"/>
              <a:t>Analyse stand van zaken</a:t>
            </a:r>
          </a:p>
          <a:p>
            <a:pPr lvl="1"/>
            <a:r>
              <a:rPr lang="nl-BE" dirty="0" err="1" smtClean="0"/>
              <a:t>Survey</a:t>
            </a:r>
            <a:r>
              <a:rPr lang="nl-BE" dirty="0" smtClean="0"/>
              <a:t> </a:t>
            </a:r>
            <a:r>
              <a:rPr lang="nl-BE" dirty="0" err="1" smtClean="0"/>
              <a:t>predocs</a:t>
            </a:r>
            <a:r>
              <a:rPr lang="nl-BE" dirty="0" smtClean="0"/>
              <a:t> 2008</a:t>
            </a:r>
          </a:p>
          <a:p>
            <a:pPr lvl="1"/>
            <a:r>
              <a:rPr lang="nl-BE" dirty="0" err="1" smtClean="0"/>
              <a:t>Survey</a:t>
            </a:r>
            <a:r>
              <a:rPr lang="nl-BE" dirty="0" smtClean="0"/>
              <a:t> senior </a:t>
            </a:r>
            <a:r>
              <a:rPr lang="nl-BE" dirty="0" err="1" smtClean="0"/>
              <a:t>researchers</a:t>
            </a:r>
            <a:r>
              <a:rPr lang="nl-BE" dirty="0" smtClean="0"/>
              <a:t> zomer 2010</a:t>
            </a:r>
          </a:p>
          <a:p>
            <a:pPr lvl="1"/>
            <a:r>
              <a:rPr lang="nl-BE" dirty="0" smtClean="0"/>
              <a:t>Inventaris nationale/regionale/interne regelgeving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7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99298"/>
            <a:ext cx="8820471" cy="551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Plan van aanpak </a:t>
            </a:r>
            <a:r>
              <a:rPr lang="nl-BE" dirty="0" err="1" smtClean="0"/>
              <a:t>UHasselt</a:t>
            </a:r>
            <a:r>
              <a:rPr lang="nl-BE" dirty="0" smtClean="0"/>
              <a:t> (2)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8</a:t>
            </a:fld>
            <a:endParaRPr lang="nl-BE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01008"/>
            <a:ext cx="48006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Plan van aanpak Hasselt (3)</a:t>
            </a:r>
            <a:br>
              <a:rPr lang="nl-BE" dirty="0" smtClean="0"/>
            </a:br>
            <a:r>
              <a:rPr lang="nl-BE" dirty="0" err="1" smtClean="0"/>
              <a:t>Next</a:t>
            </a:r>
            <a:r>
              <a:rPr lang="nl-BE" dirty="0" smtClean="0"/>
              <a:t> steps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Analyse </a:t>
            </a:r>
            <a:r>
              <a:rPr lang="nl-BE" dirty="0" err="1" smtClean="0"/>
              <a:t>survey</a:t>
            </a:r>
            <a:r>
              <a:rPr lang="nl-BE" dirty="0" smtClean="0"/>
              <a:t> + doorlopen 40 rubrieken </a:t>
            </a:r>
            <a:r>
              <a:rPr lang="nl-BE" sz="2400" dirty="0" smtClean="0"/>
              <a:t>(werkgroep + vertegenwoordigers onderzoekers)</a:t>
            </a:r>
            <a:endParaRPr lang="nl-BE" dirty="0" smtClean="0"/>
          </a:p>
          <a:p>
            <a:r>
              <a:rPr lang="nl-BE" dirty="0" smtClean="0"/>
              <a:t>Identificatie verbeterpunten met grootste impact</a:t>
            </a:r>
          </a:p>
          <a:p>
            <a:r>
              <a:rPr lang="nl-BE" dirty="0" smtClean="0"/>
              <a:t>Bepalen strategie + interne validatie</a:t>
            </a:r>
          </a:p>
          <a:p>
            <a:r>
              <a:rPr lang="nl-BE" dirty="0" smtClean="0"/>
              <a:t>Validatie Europese Commissie + publicatie website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9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pic>
        <p:nvPicPr>
          <p:cNvPr id="9" name="Tijdelijke aanduiding voor inhoud 11" descr="HR-excellence-in-research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1260648" y="6262687"/>
            <a:ext cx="16097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25 -0.03285 C 0.08611 -0.04164 0.08733 -0.05367 0.09098 -0.0613 C 0.09254 -0.06847 0.09462 -0.07472 0.09792 -0.08073 C 0.09914 -0.08767 0.1007 -0.09415 0.10365 -0.10017 C 0.10608 -0.11335 0.10851 -0.1226 0.11441 -0.13371 C 0.11771 -0.13995 0.11719 -0.14944 0.12014 -0.15568 C 0.12205 -0.15985 0.12483 -0.16332 0.12691 -0.16725 C 0.12952 -0.1772 0.1257 -0.1654 0.13091 -0.17373 C 0.13177 -0.17535 0.13195 -0.17743 0.13282 -0.17905 C 0.13681 -0.18668 0.13768 -0.17928 0.14254 -0.192 C 0.14514 -0.19894 0.14809 -0.20449 0.15226 -0.21004 C 0.15521 -0.22068 0.16059 -0.22901 0.16684 -0.23711 C 0.16806 -0.24428 0.17448 -0.25515 0.17848 -0.26047 C 0.18091 -0.27157 0.179 -0.26695 0.18334 -0.27458 C 0.18473 -0.28337 0.18959 -0.28869 0.19202 -0.29679 C 0.19375 -0.3028 0.19427 -0.31044 0.19688 -0.31599 C 0.19914 -0.32061 0.20226 -0.32455 0.20469 -0.32894 C 0.20625 -0.33588 0.2099 -0.33727 0.21337 -0.34328 C 0.21684 -0.34907 0.21806 -0.35462 0.22205 -0.36017 C 0.22466 -0.37289 0.23455 -0.37752 0.24254 -0.3833 C 0.24723 -0.38677 0.25 -0.3907 0.25521 -0.39232 C 0.2698 -0.40296 0.29341 -0.40204 0.30851 -0.40273 C 0.33438 -0.40528 0.36042 -0.4032 0.38629 -0.40158 C 0.3908 -0.4025 0.39532 -0.40458 0.39983 -0.40412 C 0.40608 -0.40343 0.41198 -0.39857 0.41823 -0.39764 C 0.42344 -0.39417 0.42917 -0.39371 0.43386 -0.38862 C 0.43716 -0.38515 0.43577 -0.3833 0.43959 -0.37821 C 0.44219 -0.37474 0.44983 -0.36572 0.45122 -0.36017 C 0.45296 -0.35346 0.45573 -0.34837 0.46007 -0.34444 C 0.4632 -0.33611 0.46719 -0.32779 0.47361 -0.32385 C 0.47552 -0.31853 0.47709 -0.31622 0.48039 -0.31229 C 0.48073 -0.3109 0.48143 -0.30974 0.48143 -0.30835 C 0.48143 -0.30697 0.48004 -0.30581 0.48039 -0.30442 C 0.48247 -0.29448 0.49445 -0.28777 0.49879 -0.2799 C 0.50417 -0.26972 0.5073 -0.26024 0.51146 -0.24891 C 0.51216 -0.24705 0.51216 -0.24474 0.51337 -0.24358 C 0.51771 -0.23919 0.5224 -0.23364 0.52691 -0.22947 C 0.53021 -0.22115 0.53039 -0.22624 0.53386 -0.22045 C 0.53646 -0.21606 0.5375 -0.2112 0.54063 -0.2075 C 0.54167 -0.20287 0.54289 -0.20033 0.54549 -0.19709 C 0.54653 -0.19223 0.54584 -0.19293 0.54931 -0.18922 C 0.55243 -0.18575 0.55226 -0.18853 0.55226 -0.18552 " pathEditMode="relative" rAng="0" ptsTypes="fffffffffffffffffffffffffffffffffffffffff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Positie </a:t>
            </a:r>
            <a:r>
              <a:rPr lang="nl-BE" dirty="0" err="1" smtClean="0"/>
              <a:t>Human</a:t>
            </a:r>
            <a:r>
              <a:rPr lang="nl-BE" dirty="0" smtClean="0"/>
              <a:t> Resources </a:t>
            </a:r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Context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10</a:t>
            </a:fld>
            <a:endParaRPr lang="nl-BE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pic>
        <p:nvPicPr>
          <p:cNvPr id="9" name="Afbeelding 8" descr="jmo2064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4120" y="1658503"/>
            <a:ext cx="6306192" cy="4650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Context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BE" smtClean="0"/>
              <a:t>12/10/2010</a:t>
            </a: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HR Strategy for Researchers UHasselt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671394-8773-4203-82B1-A82A87D47299}" type="slidenum">
              <a:rPr lang="nl-BE" smtClean="0"/>
              <a:pPr>
                <a:defRPr/>
              </a:pPr>
              <a:t>11</a:t>
            </a:fld>
            <a:endParaRPr lang="nl-BE"/>
          </a:p>
        </p:txBody>
      </p:sp>
      <p:pic>
        <p:nvPicPr>
          <p:cNvPr id="9" name="Afbeelding 8" descr="logo_vli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204864"/>
            <a:ext cx="1876425" cy="206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</TotalTime>
  <Words>279</Words>
  <Application>Microsoft Office PowerPoint</Application>
  <PresentationFormat>Diavoorstelling (4:3)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Office Theme</vt:lpstr>
      <vt:lpstr>HR Strategy for Researchers</vt:lpstr>
      <vt:lpstr>HR Strategy for Researchers </vt:lpstr>
      <vt:lpstr>HR Strategy for Researchers </vt:lpstr>
      <vt:lpstr>HRS4R in Vlaanderen</vt:lpstr>
      <vt:lpstr>HRS4R in UHasselt</vt:lpstr>
      <vt:lpstr>HRS4R in UHasselt: waarom?</vt:lpstr>
      <vt:lpstr>Plan van aanpak Uhasselt (1)</vt:lpstr>
      <vt:lpstr>Plan van aanpak UHasselt (2)</vt:lpstr>
      <vt:lpstr>Plan van aanpak Hasselt (3) Next steps</vt:lpstr>
      <vt:lpstr>Context</vt:lpstr>
      <vt:lpstr>Context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lambr</dc:creator>
  <cp:lastModifiedBy>Unknown</cp:lastModifiedBy>
  <cp:revision>65</cp:revision>
  <dcterms:created xsi:type="dcterms:W3CDTF">2009-12-01T15:52:26Z</dcterms:created>
  <dcterms:modified xsi:type="dcterms:W3CDTF">2010-10-12T09:06:11Z</dcterms:modified>
</cp:coreProperties>
</file>