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7" r:id="rId4"/>
    <p:sldId id="268" r:id="rId5"/>
    <p:sldId id="261" r:id="rId6"/>
    <p:sldId id="262" r:id="rId7"/>
    <p:sldId id="257" r:id="rId8"/>
    <p:sldId id="259" r:id="rId9"/>
    <p:sldId id="263" r:id="rId10"/>
    <p:sldId id="258" r:id="rId11"/>
    <p:sldId id="260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6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1C8BD-FC70-4FC9-B37A-8C219B3E4B54}" type="datetimeFigureOut">
              <a:rPr lang="en-US" smtClean="0"/>
              <a:pPr/>
              <a:t>26/09/2012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22792-A71F-462E-8E78-BABAB1417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9347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22792-A71F-462E-8E78-BABAB1417DA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927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22792-A71F-462E-8E78-BABAB1417DA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9273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C840-596C-474B-B2A0-67C29AC794C4}" type="datetime1">
              <a:rPr lang="en-US" smtClean="0"/>
              <a:pPr/>
              <a:t>26/09/2012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6819-B274-415A-94BD-967B085CD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880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4A5D-7C3B-4AA6-89D4-A0AEDD38E25A}" type="datetime1">
              <a:rPr lang="en-US" smtClean="0"/>
              <a:pPr/>
              <a:t>26/09/2012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6819-B274-415A-94BD-967B085CD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000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340A-8427-41D2-923A-08FC4F5F156E}" type="datetime1">
              <a:rPr lang="en-US" smtClean="0"/>
              <a:pPr/>
              <a:t>26/09/2012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6819-B274-415A-94BD-967B085CD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46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B5CD-3178-402B-95B0-CA376612BB84}" type="datetime1">
              <a:rPr lang="en-US" smtClean="0"/>
              <a:pPr/>
              <a:t>26/09/2012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6819-B274-415A-94BD-967B085CD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345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0E56-26F6-4BB0-A8B5-8E88B7394A82}" type="datetime1">
              <a:rPr lang="en-US" smtClean="0"/>
              <a:pPr/>
              <a:t>26/09/2012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6819-B274-415A-94BD-967B085CD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403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240B-A1F7-4083-B01E-9017BDED2BCE}" type="datetime1">
              <a:rPr lang="en-US" smtClean="0"/>
              <a:pPr/>
              <a:t>26/09/2012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6819-B274-415A-94BD-967B085CD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298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E8174-9C10-44B4-BBFE-117F489284D3}" type="datetime1">
              <a:rPr lang="en-US" smtClean="0"/>
              <a:pPr/>
              <a:t>26/09/2012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6819-B274-415A-94BD-967B085CD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995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79E1-310E-49B8-A78E-D7C1AD890BD9}" type="datetime1">
              <a:rPr lang="en-US" smtClean="0"/>
              <a:pPr/>
              <a:t>26/09/2012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6819-B274-415A-94BD-967B085CD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001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D502-73EB-422D-BE1A-E4051BB3E93A}" type="datetime1">
              <a:rPr lang="en-US" smtClean="0"/>
              <a:pPr/>
              <a:t>26/09/2012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6819-B274-415A-94BD-967B085CD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012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4431-CDBA-4560-9F0A-EF6CD0424A26}" type="datetime1">
              <a:rPr lang="en-US" smtClean="0"/>
              <a:pPr/>
              <a:t>26/09/2012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6819-B274-415A-94BD-967B085CD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811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F155-42FE-48D4-A808-2C228F22441B}" type="datetime1">
              <a:rPr lang="en-US" smtClean="0"/>
              <a:pPr/>
              <a:t>26/09/2012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6819-B274-415A-94BD-967B085CD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181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79F76-00EF-4F44-8422-2BF75BDB2FFA}" type="datetime1">
              <a:rPr lang="en-US" smtClean="0"/>
              <a:pPr/>
              <a:t>26/09/2012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06819-B274-415A-94BD-967B085CD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338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/>
          <a:p>
            <a:r>
              <a:rPr lang="nl-BE" dirty="0" smtClean="0"/>
              <a:t>Transformatie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2423120"/>
          </a:xfrm>
        </p:spPr>
        <p:txBody>
          <a:bodyPr>
            <a:normAutofit/>
          </a:bodyPr>
          <a:lstStyle/>
          <a:p>
            <a:r>
              <a:rPr lang="nl-BE" dirty="0" smtClean="0"/>
              <a:t>Een conceptueel kader</a:t>
            </a:r>
          </a:p>
          <a:p>
            <a:r>
              <a:rPr lang="nl-BE" sz="2400" dirty="0" smtClean="0"/>
              <a:t>STORE</a:t>
            </a:r>
          </a:p>
          <a:p>
            <a:r>
              <a:rPr lang="nl-BE" sz="1800" dirty="0" smtClean="0"/>
              <a:t>Joep Konings</a:t>
            </a:r>
          </a:p>
          <a:p>
            <a:r>
              <a:rPr lang="nl-BE" sz="1800" dirty="0" smtClean="0"/>
              <a:t>Tim Goesaert</a:t>
            </a:r>
          </a:p>
          <a:p>
            <a:r>
              <a:rPr lang="nl-BE" sz="1800" dirty="0" smtClean="0"/>
              <a:t>Stijn De Ruytter</a:t>
            </a:r>
          </a:p>
          <a:p>
            <a:r>
              <a:rPr lang="nl-BE" sz="1800" dirty="0" smtClean="0"/>
              <a:t>Jo Reynaerts</a:t>
            </a:r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5085184"/>
            <a:ext cx="2980801" cy="128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s://www.econ.kuleuven.be/vives/varia/image0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17173"/>
            <a:ext cx="2391530" cy="7916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62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58188" cy="607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743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58188" cy="607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6" idx="0"/>
          </p:cNvCxnSpPr>
          <p:nvPr/>
        </p:nvCxnSpPr>
        <p:spPr>
          <a:xfrm flipV="1">
            <a:off x="7236296" y="2564904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68244" y="37170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Chemie</a:t>
            </a:r>
            <a:endParaRPr lang="en-US" dirty="0"/>
          </a:p>
        </p:txBody>
      </p:sp>
      <p:cxnSp>
        <p:nvCxnSpPr>
          <p:cNvPr id="9" name="Straight Arrow Connector 8"/>
          <p:cNvCxnSpPr>
            <a:stCxn id="10" idx="0"/>
          </p:cNvCxnSpPr>
          <p:nvPr/>
        </p:nvCxnSpPr>
        <p:spPr>
          <a:xfrm flipH="1" flipV="1">
            <a:off x="7812360" y="1628800"/>
            <a:ext cx="350619" cy="1088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94927" y="27173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 smtClean="0"/>
              <a:t>Petro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3" idx="3"/>
          </p:cNvCxnSpPr>
          <p:nvPr/>
        </p:nvCxnSpPr>
        <p:spPr>
          <a:xfrm>
            <a:off x="1468338" y="1474013"/>
            <a:ext cx="936104" cy="24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2234" y="128934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 smtClean="0"/>
              <a:t>Pharma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7" idx="0"/>
          </p:cNvCxnSpPr>
          <p:nvPr/>
        </p:nvCxnSpPr>
        <p:spPr>
          <a:xfrm flipV="1">
            <a:off x="3599892" y="3140968"/>
            <a:ext cx="252028" cy="760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31840" y="390169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Hout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20" idx="0"/>
          </p:cNvCxnSpPr>
          <p:nvPr/>
        </p:nvCxnSpPr>
        <p:spPr>
          <a:xfrm flipV="1">
            <a:off x="2231740" y="2901970"/>
            <a:ext cx="540060" cy="815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63688" y="37170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Pulp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3" idx="0"/>
          </p:cNvCxnSpPr>
          <p:nvPr/>
        </p:nvCxnSpPr>
        <p:spPr>
          <a:xfrm flipV="1">
            <a:off x="5328084" y="2382675"/>
            <a:ext cx="396044" cy="1335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88024" y="371856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Voeding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8" idx="0"/>
          </p:cNvCxnSpPr>
          <p:nvPr/>
        </p:nvCxnSpPr>
        <p:spPr>
          <a:xfrm flipH="1" flipV="1">
            <a:off x="6012160" y="2996952"/>
            <a:ext cx="10801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52120" y="41490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Textiel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31" idx="2"/>
          </p:cNvCxnSpPr>
          <p:nvPr/>
        </p:nvCxnSpPr>
        <p:spPr>
          <a:xfrm>
            <a:off x="4680012" y="1492087"/>
            <a:ext cx="144016" cy="546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11960" y="112275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Rubber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6" idx="1"/>
          </p:cNvCxnSpPr>
          <p:nvPr/>
        </p:nvCxnSpPr>
        <p:spPr>
          <a:xfrm flipH="1">
            <a:off x="5652120" y="1307421"/>
            <a:ext cx="144016" cy="333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96136" y="984255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Basis metalen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42" idx="3"/>
          </p:cNvCxnSpPr>
          <p:nvPr/>
        </p:nvCxnSpPr>
        <p:spPr>
          <a:xfrm>
            <a:off x="2123728" y="4909810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187624" y="47251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Kantoor</a:t>
            </a:r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58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58188" cy="607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6" idx="0"/>
          </p:cNvCxnSpPr>
          <p:nvPr/>
        </p:nvCxnSpPr>
        <p:spPr>
          <a:xfrm flipV="1">
            <a:off x="7236296" y="2564904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68244" y="37170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Chemie</a:t>
            </a:r>
            <a:endParaRPr lang="en-US" dirty="0"/>
          </a:p>
        </p:txBody>
      </p:sp>
      <p:cxnSp>
        <p:nvCxnSpPr>
          <p:cNvPr id="9" name="Straight Arrow Connector 8"/>
          <p:cNvCxnSpPr>
            <a:stCxn id="10" idx="0"/>
          </p:cNvCxnSpPr>
          <p:nvPr/>
        </p:nvCxnSpPr>
        <p:spPr>
          <a:xfrm flipH="1" flipV="1">
            <a:off x="7812360" y="1628800"/>
            <a:ext cx="350619" cy="1088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94927" y="27173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 smtClean="0"/>
              <a:t>Petro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3" idx="3"/>
          </p:cNvCxnSpPr>
          <p:nvPr/>
        </p:nvCxnSpPr>
        <p:spPr>
          <a:xfrm>
            <a:off x="1468338" y="1474013"/>
            <a:ext cx="936104" cy="24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2234" y="128934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 smtClean="0"/>
              <a:t>Pharma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7" idx="0"/>
          </p:cNvCxnSpPr>
          <p:nvPr/>
        </p:nvCxnSpPr>
        <p:spPr>
          <a:xfrm flipV="1">
            <a:off x="3599892" y="3140968"/>
            <a:ext cx="252028" cy="760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31840" y="390169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Hout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20" idx="0"/>
          </p:cNvCxnSpPr>
          <p:nvPr/>
        </p:nvCxnSpPr>
        <p:spPr>
          <a:xfrm flipV="1">
            <a:off x="2231740" y="2901970"/>
            <a:ext cx="540060" cy="815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63688" y="37170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Pulp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3" idx="0"/>
          </p:cNvCxnSpPr>
          <p:nvPr/>
        </p:nvCxnSpPr>
        <p:spPr>
          <a:xfrm flipV="1">
            <a:off x="5328084" y="2382675"/>
            <a:ext cx="396044" cy="1335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88024" y="371856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Voeding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8" idx="0"/>
          </p:cNvCxnSpPr>
          <p:nvPr/>
        </p:nvCxnSpPr>
        <p:spPr>
          <a:xfrm flipH="1" flipV="1">
            <a:off x="6012160" y="2996952"/>
            <a:ext cx="10801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52120" y="41490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Textiel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31" idx="2"/>
          </p:cNvCxnSpPr>
          <p:nvPr/>
        </p:nvCxnSpPr>
        <p:spPr>
          <a:xfrm>
            <a:off x="4680012" y="1492087"/>
            <a:ext cx="144016" cy="546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11960" y="112275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Rubber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6" idx="1"/>
          </p:cNvCxnSpPr>
          <p:nvPr/>
        </p:nvCxnSpPr>
        <p:spPr>
          <a:xfrm flipH="1">
            <a:off x="5652120" y="1307421"/>
            <a:ext cx="144016" cy="333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96136" y="984255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Basis metalen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42" idx="3"/>
          </p:cNvCxnSpPr>
          <p:nvPr/>
        </p:nvCxnSpPr>
        <p:spPr>
          <a:xfrm>
            <a:off x="2123728" y="4909810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187624" y="47251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Kantoor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356007" y="1707257"/>
            <a:ext cx="360040" cy="372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32" idx="0"/>
          </p:cNvCxnSpPr>
          <p:nvPr/>
        </p:nvCxnSpPr>
        <p:spPr>
          <a:xfrm flipH="1" flipV="1">
            <a:off x="7596336" y="2079570"/>
            <a:ext cx="216024" cy="1074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13789" y="3153729"/>
            <a:ext cx="1197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 smtClean="0"/>
              <a:t>Pharma</a:t>
            </a:r>
            <a:r>
              <a:rPr lang="nl-BE" dirty="0" smtClean="0"/>
              <a:t> BE</a:t>
            </a:r>
            <a:endParaRPr lang="en-US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092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Hoe definiëren we transformatie?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BE" dirty="0" smtClean="0"/>
              <a:t>Transformatie van de industrie houdt in dat de randvoorwaarden worden gerealiseerd om te evolueren naar een industrie met:</a:t>
            </a:r>
          </a:p>
          <a:p>
            <a:pPr marL="571500" indent="-571500">
              <a:buAutoNum type="romanLcParenBoth"/>
            </a:pPr>
            <a:r>
              <a:rPr lang="nl-BE" dirty="0" smtClean="0"/>
              <a:t>Hoge toegevoegde waarde</a:t>
            </a:r>
          </a:p>
          <a:p>
            <a:pPr marL="571500" indent="-571500">
              <a:buAutoNum type="romanLcParenBoth"/>
            </a:pPr>
            <a:r>
              <a:rPr lang="nl-BE" dirty="0" smtClean="0"/>
              <a:t>Multiplicator effecten naar andere sectoren (diensten)</a:t>
            </a:r>
          </a:p>
          <a:p>
            <a:pPr marL="571500" indent="-571500">
              <a:buAutoNum type="romanLcParenBoth"/>
            </a:pPr>
            <a:r>
              <a:rPr lang="nl-BE" dirty="0" smtClean="0"/>
              <a:t>Aanwezigheid in internationale markten (gegeven kleine open economie)</a:t>
            </a:r>
          </a:p>
          <a:p>
            <a:pPr marL="571500" indent="-571500">
              <a:buAutoNum type="romanLcParenBoth"/>
            </a:pPr>
            <a:r>
              <a:rPr lang="nl-BE" dirty="0" smtClean="0"/>
              <a:t>Duurzame groei</a:t>
            </a:r>
          </a:p>
          <a:p>
            <a:pPr marL="571500" indent="-571500">
              <a:buAutoNum type="romanLcParenBoth"/>
            </a:pPr>
            <a:r>
              <a:rPr lang="nl-BE" dirty="0" smtClean="0"/>
              <a:t>Aandacht voor de belangrijkste </a:t>
            </a:r>
            <a:r>
              <a:rPr lang="nl-BE" dirty="0" err="1" smtClean="0"/>
              <a:t>global</a:t>
            </a:r>
            <a:r>
              <a:rPr lang="nl-BE" dirty="0" smtClean="0"/>
              <a:t> trends (CO2 arm, duurzaam, etc.)</a:t>
            </a:r>
          </a:p>
          <a:p>
            <a:endParaRPr lang="nl-BE" dirty="0" smtClean="0"/>
          </a:p>
          <a:p>
            <a:r>
              <a:rPr lang="nl-BE" dirty="0" smtClean="0"/>
              <a:t>Het is daarom zinvol om een meetinstrument te ontwikkelen dat een dergelijke transformatie in kaart kan brengen.</a:t>
            </a:r>
          </a:p>
          <a:p>
            <a:pPr>
              <a:buNone/>
            </a:pPr>
            <a:endParaRPr lang="nl-BE" dirty="0" smtClean="0"/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Meetinstrument voor de transformatie van de industrie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 smtClean="0"/>
              <a:t>Twee factoren lijken belangrijk om in rekening te nemen wanneer een meetinstrument ontwikkeld wordt voor transformatie:</a:t>
            </a:r>
          </a:p>
          <a:p>
            <a:endParaRPr lang="nl-BE" dirty="0"/>
          </a:p>
          <a:p>
            <a:pPr marL="571500" indent="-571500">
              <a:buAutoNum type="romanLcParenBoth"/>
            </a:pPr>
            <a:r>
              <a:rPr lang="nl-BE" dirty="0" smtClean="0"/>
              <a:t>In welke segmenten scoort de Vlaamse industrie goed in de globale economie. Dit kan worden gemeten door een maatstaf van </a:t>
            </a:r>
            <a:r>
              <a:rPr lang="nl-BE" dirty="0" err="1" smtClean="0"/>
              <a:t>comparatieve</a:t>
            </a:r>
            <a:r>
              <a:rPr lang="nl-BE" dirty="0" smtClean="0"/>
              <a:t> </a:t>
            </a:r>
            <a:r>
              <a:rPr lang="nl-BE" dirty="0" smtClean="0"/>
              <a:t>voordelen (economisch, maar ook technologisch).</a:t>
            </a:r>
            <a:endParaRPr lang="nl-BE" dirty="0" smtClean="0"/>
          </a:p>
          <a:p>
            <a:pPr marL="571500" indent="-571500">
              <a:buAutoNum type="romanLcParenBoth"/>
            </a:pPr>
            <a:r>
              <a:rPr lang="nl-BE" dirty="0" smtClean="0"/>
              <a:t>Welke segmenten kennen wereldwijd een grote groei en zijn </a:t>
            </a:r>
            <a:r>
              <a:rPr lang="nl-BE" dirty="0" err="1" smtClean="0"/>
              <a:t>global</a:t>
            </a:r>
            <a:r>
              <a:rPr lang="nl-BE" dirty="0" smtClean="0"/>
              <a:t> trendzetter? Dit kan in eerste instantie worden gemeten door de groei in de globale export van producten in bepaalde segmenten.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Grafische voorstelling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1720" y="5589240"/>
            <a:ext cx="51845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051720" y="1988840"/>
            <a:ext cx="0" cy="35283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44208" y="5661248"/>
            <a:ext cx="2237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/>
              <a:t>Maatstaf van </a:t>
            </a:r>
          </a:p>
          <a:p>
            <a:r>
              <a:rPr lang="nl-BE" sz="1600" dirty="0" err="1" smtClean="0"/>
              <a:t>Comparatieve</a:t>
            </a:r>
            <a:r>
              <a:rPr lang="nl-BE" sz="1600" dirty="0" smtClean="0"/>
              <a:t> voordelen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988840"/>
            <a:ext cx="20853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/>
              <a:t>Maatstaf van </a:t>
            </a:r>
            <a:r>
              <a:rPr lang="nl-BE" sz="1600" dirty="0" err="1" smtClean="0"/>
              <a:t>global</a:t>
            </a:r>
            <a:endParaRPr lang="nl-BE" sz="1600" dirty="0" smtClean="0"/>
          </a:p>
          <a:p>
            <a:r>
              <a:rPr lang="nl-BE" sz="1600" dirty="0" smtClean="0"/>
              <a:t>Groei/trends/</a:t>
            </a:r>
            <a:r>
              <a:rPr lang="nl-BE" sz="1600" dirty="0" err="1" smtClean="0"/>
              <a:t>potential</a:t>
            </a:r>
            <a:endParaRPr lang="en-US" sz="16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427984" y="2204864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1720" y="3789040"/>
            <a:ext cx="5184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220072" y="2420888"/>
            <a:ext cx="1872208" cy="11521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‘super stars’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483768" y="2636912"/>
            <a:ext cx="1562472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High </a:t>
            </a:r>
            <a:r>
              <a:rPr lang="nl-BE" dirty="0" err="1" smtClean="0"/>
              <a:t>Potentials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339752" y="4221088"/>
            <a:ext cx="1656184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Low </a:t>
            </a:r>
            <a:r>
              <a:rPr lang="nl-BE" dirty="0" err="1" smtClean="0"/>
              <a:t>Potentials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148064" y="4221088"/>
            <a:ext cx="2016224" cy="93610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Oude economie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139952" y="270892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79912" y="2204864"/>
            <a:ext cx="1462836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BE" i="1" dirty="0" smtClean="0"/>
              <a:t>transformatie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Conceptueel kader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Combinatie van</a:t>
            </a:r>
          </a:p>
          <a:p>
            <a:pPr lvl="1"/>
            <a:r>
              <a:rPr lang="nl-BE" dirty="0" smtClean="0"/>
              <a:t>economische realiteit</a:t>
            </a:r>
          </a:p>
          <a:p>
            <a:pPr lvl="1"/>
            <a:r>
              <a:rPr lang="nl-BE" dirty="0"/>
              <a:t>t</a:t>
            </a:r>
            <a:r>
              <a:rPr lang="nl-BE" dirty="0" smtClean="0"/>
              <a:t>echnologische realiteit </a:t>
            </a:r>
          </a:p>
          <a:p>
            <a:r>
              <a:rPr lang="nl-BE" dirty="0" smtClean="0"/>
              <a:t>Hoe meten?</a:t>
            </a:r>
          </a:p>
          <a:p>
            <a:pPr lvl="1"/>
            <a:r>
              <a:rPr lang="nl-BE" dirty="0" smtClean="0"/>
              <a:t>economische realiteit </a:t>
            </a:r>
            <a:r>
              <a:rPr lang="nl-BE" dirty="0" smtClean="0">
                <a:sym typeface="Symbol"/>
              </a:rPr>
              <a:t> </a:t>
            </a:r>
            <a:r>
              <a:rPr lang="nl-BE" dirty="0" smtClean="0">
                <a:solidFill>
                  <a:srgbClr val="0070C0"/>
                </a:solidFill>
                <a:sym typeface="Symbol"/>
              </a:rPr>
              <a:t>RCA</a:t>
            </a:r>
            <a:endParaRPr lang="nl-BE" dirty="0" smtClean="0">
              <a:solidFill>
                <a:srgbClr val="0070C0"/>
              </a:solidFill>
            </a:endParaRPr>
          </a:p>
          <a:p>
            <a:pPr lvl="1"/>
            <a:r>
              <a:rPr lang="nl-BE" dirty="0" smtClean="0"/>
              <a:t>technologische realiteit </a:t>
            </a:r>
            <a:r>
              <a:rPr lang="nl-BE" dirty="0" smtClean="0">
                <a:sym typeface="Symbol"/>
              </a:rPr>
              <a:t> </a:t>
            </a:r>
            <a:r>
              <a:rPr lang="nl-BE" dirty="0" smtClean="0">
                <a:solidFill>
                  <a:srgbClr val="FF0000"/>
                </a:solidFill>
                <a:sym typeface="Symbol"/>
              </a:rPr>
              <a:t>RTA</a:t>
            </a:r>
          </a:p>
          <a:p>
            <a:r>
              <a:rPr lang="nl-BE" dirty="0" smtClean="0">
                <a:sym typeface="Symbol"/>
              </a:rPr>
              <a:t>Hoe voorstellen?</a:t>
            </a:r>
            <a:endParaRPr lang="nl-BE" dirty="0" smtClean="0"/>
          </a:p>
          <a:p>
            <a:pPr lvl="1"/>
            <a:r>
              <a:rPr lang="nl-BE" dirty="0">
                <a:solidFill>
                  <a:srgbClr val="00B050"/>
                </a:solidFill>
              </a:rPr>
              <a:t>c</a:t>
            </a:r>
            <a:r>
              <a:rPr lang="nl-BE" dirty="0" smtClean="0">
                <a:solidFill>
                  <a:srgbClr val="00B050"/>
                </a:solidFill>
              </a:rPr>
              <a:t>ombinatie</a:t>
            </a:r>
            <a:r>
              <a:rPr lang="nl-BE" dirty="0" smtClean="0"/>
              <a:t> van beide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74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Economische </a:t>
            </a:r>
            <a:r>
              <a:rPr lang="nl-BE" dirty="0" err="1" smtClean="0"/>
              <a:t>performantie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nl-BE" dirty="0" smtClean="0"/>
                  <a:t>“Werkelijke comparatieve voordelen” (WCV, RCA)</a:t>
                </a:r>
              </a:p>
              <a:p>
                <a:r>
                  <a:rPr lang="nl-BE" dirty="0"/>
                  <a:t>maat voor de concurrentiekracht van de Belgische </a:t>
                </a:r>
                <a:r>
                  <a:rPr lang="nl-BE" dirty="0" smtClean="0"/>
                  <a:t>(Vlaamse) export </a:t>
                </a:r>
                <a:r>
                  <a:rPr lang="nl-BE" dirty="0"/>
                  <a:t>ten opzichte van </a:t>
                </a:r>
                <a:r>
                  <a:rPr lang="nl-BE" dirty="0" smtClean="0"/>
                  <a:t>andere landen in een referentiegroep: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l-BE" i="1">
                              <a:latin typeface="Cambria Math"/>
                            </a:rPr>
                            <m:t>𝑊𝐶𝑉</m:t>
                          </m:r>
                        </m:e>
                        <m:sub>
                          <m:r>
                            <a:rPr lang="nl-BE" i="1">
                              <a:latin typeface="Cambria Math"/>
                            </a:rPr>
                            <m:t>𝑐</m:t>
                          </m:r>
                          <m:r>
                            <a:rPr lang="nl-BE" i="1">
                              <a:latin typeface="Cambria Math"/>
                            </a:rPr>
                            <m:t>,</m:t>
                          </m:r>
                          <m:r>
                            <a:rPr lang="nl-BE" i="1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nl-BE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l-BE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nl-BE" i="1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nl-BE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nl-BE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l-BE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nl-BE" i="1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l-BE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nl-BE" i="1">
                                      <a:latin typeface="Cambria Math"/>
                                    </a:rPr>
                                    <m:t>𝑤</m:t>
                                  </m:r>
                                  <m:r>
                                    <a:rPr lang="nl-BE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nl-BE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l-BE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nl-BE" i="1">
                                      <a:latin typeface="Cambria Math"/>
                                    </a:rPr>
                                    <m:t>𝑤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nl-BE" i="1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nl-BE" i="1">
                        <a:latin typeface="Cambria Math"/>
                      </a:rPr>
                      <m:t>𝑋</m:t>
                    </m:r>
                  </m:oMath>
                </a14:m>
                <a:r>
                  <a:rPr lang="nl-BE" dirty="0"/>
                  <a:t> </a:t>
                </a:r>
                <a:r>
                  <a:rPr lang="nl-BE" dirty="0" smtClean="0"/>
                  <a:t>= </a:t>
                </a:r>
                <a:r>
                  <a:rPr lang="nl-BE" dirty="0"/>
                  <a:t>export </a:t>
                </a:r>
                <a:endParaRPr lang="nl-BE" dirty="0" smtClean="0"/>
              </a:p>
              <a:p>
                <a:pPr lvl="1"/>
                <a:r>
                  <a:rPr lang="nl-BE" dirty="0" err="1" smtClean="0"/>
                  <a:t>subscripten</a:t>
                </a:r>
                <a:r>
                  <a:rPr lang="nl-BE" dirty="0" smtClean="0"/>
                  <a:t> </a:t>
                </a:r>
                <a:r>
                  <a:rPr lang="nl-BE" dirty="0"/>
                  <a:t>c, </a:t>
                </a:r>
                <a14:m>
                  <m:oMath xmlns:m="http://schemas.openxmlformats.org/officeDocument/2006/math">
                    <m:r>
                      <a:rPr lang="nl-BE" i="1">
                        <a:latin typeface="Cambria Math"/>
                      </a:rPr>
                      <m:t>𝑤</m:t>
                    </m:r>
                  </m:oMath>
                </a14:m>
                <a:r>
                  <a:rPr lang="nl-BE" dirty="0"/>
                  <a:t>, en </a:t>
                </a:r>
                <a14:m>
                  <m:oMath xmlns:m="http://schemas.openxmlformats.org/officeDocument/2006/math">
                    <m:r>
                      <a:rPr lang="nl-BE" i="1">
                        <a:latin typeface="Cambria Math"/>
                      </a:rPr>
                      <m:t>𝑠</m:t>
                    </m:r>
                  </m:oMath>
                </a14:m>
                <a:r>
                  <a:rPr lang="nl-BE" dirty="0"/>
                  <a:t> </a:t>
                </a:r>
                <a:r>
                  <a:rPr lang="nl-BE" dirty="0" smtClean="0"/>
                  <a:t>staan respectievelijk voor </a:t>
                </a:r>
                <a:r>
                  <a:rPr lang="nl-BE" dirty="0"/>
                  <a:t>het land, de </a:t>
                </a:r>
                <a:r>
                  <a:rPr lang="nl-BE" dirty="0" smtClean="0"/>
                  <a:t>referentiegroep </a:t>
                </a:r>
                <a:r>
                  <a:rPr lang="nl-BE" dirty="0"/>
                  <a:t>en de </a:t>
                </a:r>
                <a:r>
                  <a:rPr lang="nl-BE" dirty="0" smtClean="0"/>
                  <a:t>sector</a:t>
                </a:r>
              </a:p>
              <a:p>
                <a:r>
                  <a:rPr lang="nl-BE" dirty="0" smtClean="0"/>
                  <a:t>Grafisch</a:t>
                </a:r>
              </a:p>
              <a:p>
                <a:pPr lvl="1"/>
                <a:r>
                  <a:rPr lang="nl-BE" dirty="0" smtClean="0"/>
                  <a:t>Horizontale as (</a:t>
                </a:r>
                <a:r>
                  <a:rPr lang="nl-BE" dirty="0" err="1" smtClean="0">
                    <a:solidFill>
                      <a:srgbClr val="0070C0"/>
                    </a:solidFill>
                  </a:rPr>
                  <a:t>performantie</a:t>
                </a:r>
                <a:r>
                  <a:rPr lang="nl-BE" dirty="0" smtClean="0">
                    <a:solidFill>
                      <a:srgbClr val="0070C0"/>
                    </a:solidFill>
                  </a:rPr>
                  <a:t> </a:t>
                </a:r>
                <a:r>
                  <a:rPr lang="nl-BE" dirty="0" smtClean="0"/>
                  <a:t>sector): WCV &gt; 1</a:t>
                </a:r>
              </a:p>
              <a:p>
                <a:pPr lvl="1"/>
                <a:r>
                  <a:rPr lang="nl-BE" dirty="0" smtClean="0"/>
                  <a:t>Verticale as (</a:t>
                </a:r>
                <a:r>
                  <a:rPr lang="nl-BE" dirty="0" smtClean="0">
                    <a:solidFill>
                      <a:srgbClr val="FF0000"/>
                    </a:solidFill>
                  </a:rPr>
                  <a:t>belang</a:t>
                </a:r>
                <a:r>
                  <a:rPr lang="nl-BE" dirty="0" smtClean="0"/>
                  <a:t> sector):</a:t>
                </a:r>
              </a:p>
              <a:p>
                <a:pPr lvl="2"/>
                <a:r>
                  <a:rPr lang="nl-BE" dirty="0" smtClean="0"/>
                  <a:t>aandeel</a:t>
                </a:r>
              </a:p>
              <a:p>
                <a:pPr lvl="2"/>
                <a:r>
                  <a:rPr lang="nl-BE" dirty="0" smtClean="0"/>
                  <a:t>Groei sector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2" cstate="print"/>
                <a:stretch>
                  <a:fillRect l="-815" t="-1954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68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51044" cy="607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235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51044" cy="605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95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Technologische </a:t>
            </a:r>
            <a:r>
              <a:rPr lang="nl-BE" dirty="0" err="1" smtClean="0"/>
              <a:t>performantie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nl-BE" dirty="0" smtClean="0"/>
                  <a:t>“Werkelijke technologische voordelen” (WTV, RTA)</a:t>
                </a:r>
              </a:p>
              <a:p>
                <a:r>
                  <a:rPr lang="nl-BE" dirty="0"/>
                  <a:t>maat voor de concurrentiekracht van de Belgische </a:t>
                </a:r>
                <a:r>
                  <a:rPr lang="nl-BE" dirty="0" smtClean="0"/>
                  <a:t>(Vlaamse) export </a:t>
                </a:r>
                <a:r>
                  <a:rPr lang="nl-BE" dirty="0"/>
                  <a:t>ten opzichte van </a:t>
                </a:r>
                <a:r>
                  <a:rPr lang="nl-BE" dirty="0" smtClean="0"/>
                  <a:t>andere landen in een referentiegroep: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l-BE" i="1">
                              <a:latin typeface="Cambria Math"/>
                            </a:rPr>
                            <m:t>𝑊</m:t>
                          </m:r>
                          <m:r>
                            <a:rPr lang="nl-BE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nl-BE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nl-BE" i="1">
                              <a:latin typeface="Cambria Math"/>
                            </a:rPr>
                            <m:t>𝑐</m:t>
                          </m:r>
                          <m:r>
                            <a:rPr lang="nl-BE" i="1">
                              <a:latin typeface="Cambria Math"/>
                            </a:rPr>
                            <m:t>,</m:t>
                          </m:r>
                          <m:r>
                            <a:rPr lang="nl-BE" i="1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nl-BE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l-BE" b="0" i="1" smtClean="0">
                                      <a:latin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nl-BE" i="1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nl-BE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nl-BE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l-BE" b="0" i="1" smtClean="0">
                                      <a:latin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nl-BE" i="1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l-BE" b="0" i="1" smtClean="0">
                                      <a:latin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nl-BE" i="1">
                                      <a:latin typeface="Cambria Math"/>
                                    </a:rPr>
                                    <m:t>𝑤</m:t>
                                  </m:r>
                                  <m:r>
                                    <a:rPr lang="nl-BE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nl-BE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l-BE" b="0" i="1" smtClean="0">
                                      <a:latin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nl-BE" i="1">
                                      <a:latin typeface="Cambria Math"/>
                                    </a:rPr>
                                    <m:t>𝑤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nl-BE" i="1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nl-BE" b="0" i="1" smtClean="0">
                        <a:latin typeface="Cambria Math"/>
                      </a:rPr>
                      <m:t>𝑂</m:t>
                    </m:r>
                  </m:oMath>
                </a14:m>
                <a:r>
                  <a:rPr lang="nl-BE" dirty="0"/>
                  <a:t> </a:t>
                </a:r>
                <a:r>
                  <a:rPr lang="nl-BE" dirty="0" smtClean="0"/>
                  <a:t>= aantal octrooien </a:t>
                </a:r>
              </a:p>
              <a:p>
                <a:pPr lvl="1"/>
                <a:r>
                  <a:rPr lang="nl-BE" dirty="0" err="1" smtClean="0"/>
                  <a:t>subscripten</a:t>
                </a:r>
                <a:r>
                  <a:rPr lang="nl-BE" dirty="0" smtClean="0"/>
                  <a:t> </a:t>
                </a:r>
                <a:r>
                  <a:rPr lang="nl-BE" dirty="0"/>
                  <a:t>c, </a:t>
                </a:r>
                <a14:m>
                  <m:oMath xmlns:m="http://schemas.openxmlformats.org/officeDocument/2006/math">
                    <m:r>
                      <a:rPr lang="nl-BE" i="1">
                        <a:latin typeface="Cambria Math"/>
                      </a:rPr>
                      <m:t>𝑤</m:t>
                    </m:r>
                  </m:oMath>
                </a14:m>
                <a:r>
                  <a:rPr lang="nl-BE" dirty="0"/>
                  <a:t>, en </a:t>
                </a:r>
                <a14:m>
                  <m:oMath xmlns:m="http://schemas.openxmlformats.org/officeDocument/2006/math">
                    <m:r>
                      <a:rPr lang="nl-BE" i="1">
                        <a:latin typeface="Cambria Math"/>
                      </a:rPr>
                      <m:t>𝑠</m:t>
                    </m:r>
                  </m:oMath>
                </a14:m>
                <a:r>
                  <a:rPr lang="nl-BE" dirty="0"/>
                  <a:t> </a:t>
                </a:r>
                <a:r>
                  <a:rPr lang="nl-BE" dirty="0" smtClean="0"/>
                  <a:t>staan respectievelijk voor </a:t>
                </a:r>
                <a:r>
                  <a:rPr lang="nl-BE" dirty="0"/>
                  <a:t>het land, de </a:t>
                </a:r>
                <a:r>
                  <a:rPr lang="nl-BE" dirty="0" smtClean="0"/>
                  <a:t>referentiegroep </a:t>
                </a:r>
                <a:r>
                  <a:rPr lang="nl-BE" dirty="0"/>
                  <a:t>en de </a:t>
                </a:r>
                <a:r>
                  <a:rPr lang="nl-BE" dirty="0" smtClean="0"/>
                  <a:t>sector</a:t>
                </a:r>
              </a:p>
              <a:p>
                <a:r>
                  <a:rPr lang="nl-BE" dirty="0" smtClean="0"/>
                  <a:t>Grafisch</a:t>
                </a:r>
              </a:p>
              <a:p>
                <a:pPr lvl="1"/>
                <a:r>
                  <a:rPr lang="nl-BE" dirty="0" smtClean="0"/>
                  <a:t>Horizontale as (</a:t>
                </a:r>
                <a:r>
                  <a:rPr lang="nl-BE" dirty="0" err="1" smtClean="0">
                    <a:solidFill>
                      <a:srgbClr val="0070C0"/>
                    </a:solidFill>
                  </a:rPr>
                  <a:t>performantie</a:t>
                </a:r>
                <a:r>
                  <a:rPr lang="nl-BE" dirty="0" smtClean="0">
                    <a:solidFill>
                      <a:srgbClr val="0070C0"/>
                    </a:solidFill>
                  </a:rPr>
                  <a:t> </a:t>
                </a:r>
                <a:r>
                  <a:rPr lang="nl-BE" dirty="0" smtClean="0"/>
                  <a:t>sector): WCV &gt; 1</a:t>
                </a:r>
              </a:p>
              <a:p>
                <a:pPr lvl="1"/>
                <a:r>
                  <a:rPr lang="nl-BE" dirty="0" smtClean="0"/>
                  <a:t>Verticale as (</a:t>
                </a:r>
                <a:r>
                  <a:rPr lang="nl-BE" dirty="0" smtClean="0">
                    <a:solidFill>
                      <a:srgbClr val="FF0000"/>
                    </a:solidFill>
                  </a:rPr>
                  <a:t>belang</a:t>
                </a:r>
                <a:r>
                  <a:rPr lang="nl-BE" dirty="0" smtClean="0"/>
                  <a:t> sector):</a:t>
                </a:r>
              </a:p>
              <a:p>
                <a:pPr lvl="2"/>
                <a:r>
                  <a:rPr lang="nl-BE" dirty="0" smtClean="0"/>
                  <a:t>aandeel</a:t>
                </a:r>
              </a:p>
              <a:p>
                <a:pPr lvl="2"/>
                <a:r>
                  <a:rPr lang="nl-BE" dirty="0" smtClean="0"/>
                  <a:t>Groei sector</a:t>
                </a:r>
              </a:p>
              <a:p>
                <a:pPr lvl="1"/>
                <a:r>
                  <a:rPr lang="nl-BE" dirty="0" smtClean="0"/>
                  <a:t>Wegingsfactor (</a:t>
                </a:r>
                <a:r>
                  <a:rPr lang="nl-BE" dirty="0" smtClean="0">
                    <a:solidFill>
                      <a:srgbClr val="00B050"/>
                    </a:solidFill>
                  </a:rPr>
                  <a:t>technologische</a:t>
                </a:r>
                <a:r>
                  <a:rPr lang="nl-BE" dirty="0" smtClean="0">
                    <a:solidFill>
                      <a:srgbClr val="FFC000"/>
                    </a:solidFill>
                  </a:rPr>
                  <a:t> </a:t>
                </a:r>
                <a:r>
                  <a:rPr lang="nl-BE" dirty="0" smtClean="0"/>
                  <a:t>dimensie): WTV &gt; 1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593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EWI Focus: Meten van de Transformatie - Nulmeting 26/09/2012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305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345</Words>
  <Application>Microsoft Office PowerPoint</Application>
  <PresentationFormat>On-screen Show (4:3)</PresentationFormat>
  <Paragraphs>76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Transformatie</vt:lpstr>
      <vt:lpstr>Hoe definiëren we transformatie?</vt:lpstr>
      <vt:lpstr>Meetinstrument voor de transformatie van de industrie</vt:lpstr>
      <vt:lpstr>Grafische voorstelling</vt:lpstr>
      <vt:lpstr>Conceptueel kader</vt:lpstr>
      <vt:lpstr>Economische performantie</vt:lpstr>
      <vt:lpstr>Slide 7</vt:lpstr>
      <vt:lpstr>Slide 8</vt:lpstr>
      <vt:lpstr>Technologische performantie</vt:lpstr>
      <vt:lpstr>Slide 10</vt:lpstr>
      <vt:lpstr>Slide 11</vt:lpstr>
      <vt:lpstr>Slide 12</vt:lpstr>
    </vt:vector>
  </TitlesOfParts>
  <Company>K.U.Leuven FEB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VRWI Toekomstverkenningen</dc:title>
  <dc:creator>Reynaerts, Jo</dc:creator>
  <cp:lastModifiedBy>Joep Konings</cp:lastModifiedBy>
  <cp:revision>21</cp:revision>
  <dcterms:created xsi:type="dcterms:W3CDTF">2012-09-24T11:26:55Z</dcterms:created>
  <dcterms:modified xsi:type="dcterms:W3CDTF">2012-09-26T09:21:25Z</dcterms:modified>
</cp:coreProperties>
</file>