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77" r:id="rId2"/>
    <p:sldId id="309" r:id="rId3"/>
    <p:sldId id="310" r:id="rId4"/>
    <p:sldId id="335" r:id="rId5"/>
    <p:sldId id="336" r:id="rId6"/>
    <p:sldId id="312" r:id="rId7"/>
    <p:sldId id="313" r:id="rId8"/>
    <p:sldId id="337" r:id="rId9"/>
    <p:sldId id="342" r:id="rId10"/>
    <p:sldId id="339" r:id="rId11"/>
    <p:sldId id="340" r:id="rId12"/>
    <p:sldId id="318" r:id="rId13"/>
    <p:sldId id="343" r:id="rId14"/>
    <p:sldId id="344" r:id="rId15"/>
    <p:sldId id="345"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408" userDrawn="1">
          <p15:clr>
            <a:srgbClr val="A4A3A4"/>
          </p15:clr>
        </p15:guide>
        <p15:guide id="3" pos="5352" userDrawn="1">
          <p15:clr>
            <a:srgbClr val="A4A3A4"/>
          </p15:clr>
        </p15:guide>
        <p15:guide id="5" orient="horz" pos="4065" userDrawn="1">
          <p15:clr>
            <a:srgbClr val="A4A3A4"/>
          </p15:clr>
        </p15:guide>
        <p15:guide id="6" orient="horz" pos="1049" userDrawn="1">
          <p15:clr>
            <a:srgbClr val="A4A3A4"/>
          </p15:clr>
        </p15:guide>
        <p15:guide id="7" orient="horz" pos="11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DDE"/>
    <a:srgbClr val="D98BD0"/>
    <a:srgbClr val="E2A8DB"/>
    <a:srgbClr val="D1D8DD"/>
    <a:srgbClr val="ACBAC4"/>
    <a:srgbClr val="859BA9"/>
    <a:srgbClr val="CCCCA3"/>
    <a:srgbClr val="B5B779"/>
    <a:srgbClr val="C8CBCC"/>
    <a:srgbClr val="8186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6" autoAdjust="0"/>
    <p:restoredTop sz="96473" autoAdjust="0"/>
  </p:normalViewPr>
  <p:slideViewPr>
    <p:cSldViewPr snapToGrid="0">
      <p:cViewPr varScale="1">
        <p:scale>
          <a:sx n="78" d="100"/>
          <a:sy n="78" d="100"/>
        </p:scale>
        <p:origin x="1409" y="38"/>
      </p:cViewPr>
      <p:guideLst>
        <p:guide orient="horz" pos="822"/>
        <p:guide pos="408"/>
        <p:guide pos="5352"/>
        <p:guide orient="horz" pos="4065"/>
        <p:guide orient="horz" pos="1049"/>
        <p:guide orient="horz" pos="1117"/>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1.3424715902190828E-2"/>
          <c:w val="1"/>
          <c:h val="0.86862698284802686"/>
        </c:manualLayout>
      </c:layout>
      <c:barChart>
        <c:barDir val="col"/>
        <c:grouping val="stacked"/>
        <c:varyColors val="0"/>
        <c:ser>
          <c:idx val="0"/>
          <c:order val="0"/>
          <c:tx>
            <c:strRef>
              <c:f>Tabelle1!$B$1</c:f>
              <c:strCache>
                <c:ptCount val="1"/>
                <c:pt idx="0">
                  <c:v>Datenreihe 1</c:v>
                </c:pt>
              </c:strCache>
            </c:strRef>
          </c:tx>
          <c:spPr>
            <a:solidFill>
              <a:schemeClr val="accent1"/>
            </a:solidFill>
          </c:spPr>
          <c:invertIfNegative val="0"/>
          <c:cat>
            <c:numRef>
              <c:f>Tabelle1!$A$2:$A$6</c:f>
              <c:numCache>
                <c:formatCode>General</c:formatCode>
                <c:ptCount val="5"/>
                <c:pt idx="0">
                  <c:v>2014</c:v>
                </c:pt>
                <c:pt idx="1">
                  <c:v>2015</c:v>
                </c:pt>
                <c:pt idx="2">
                  <c:v>2016</c:v>
                </c:pt>
                <c:pt idx="3">
                  <c:v>2017</c:v>
                </c:pt>
              </c:numCache>
            </c:numRef>
          </c:cat>
          <c:val>
            <c:numRef>
              <c:f>Tabelle1!$B$2:$B$6</c:f>
              <c:numCache>
                <c:formatCode>#,##0</c:formatCode>
                <c:ptCount val="5"/>
                <c:pt idx="0">
                  <c:v>152703</c:v>
                </c:pt>
                <c:pt idx="1">
                  <c:v>160004</c:v>
                </c:pt>
                <c:pt idx="2">
                  <c:v>159087</c:v>
                </c:pt>
                <c:pt idx="3">
                  <c:v>166594</c:v>
                </c:pt>
              </c:numCache>
            </c:numRef>
          </c:val>
          <c:extLst>
            <c:ext xmlns:c16="http://schemas.microsoft.com/office/drawing/2014/chart" uri="{C3380CC4-5D6E-409C-BE32-E72D297353CC}">
              <c16:uniqueId val="{00000000-CDE3-48E1-BF9B-D4ED4D065DC7}"/>
            </c:ext>
          </c:extLst>
        </c:ser>
        <c:ser>
          <c:idx val="1"/>
          <c:order val="1"/>
          <c:tx>
            <c:strRef>
              <c:f>Tabelle1!$C$1</c:f>
              <c:strCache>
                <c:ptCount val="1"/>
                <c:pt idx="0">
                  <c:v>Datenreihe 2</c:v>
                </c:pt>
              </c:strCache>
            </c:strRef>
          </c:tx>
          <c:spPr>
            <a:solidFill>
              <a:schemeClr val="accent2"/>
            </a:solidFill>
          </c:spPr>
          <c:invertIfNegative val="0"/>
          <c:cat>
            <c:numRef>
              <c:f>Tabelle1!$A$2:$A$6</c:f>
              <c:numCache>
                <c:formatCode>General</c:formatCode>
                <c:ptCount val="5"/>
                <c:pt idx="0">
                  <c:v>2014</c:v>
                </c:pt>
                <c:pt idx="1">
                  <c:v>2015</c:v>
                </c:pt>
                <c:pt idx="2">
                  <c:v>2016</c:v>
                </c:pt>
                <c:pt idx="3">
                  <c:v>2017</c:v>
                </c:pt>
              </c:numCache>
            </c:numRef>
          </c:cat>
          <c:val>
            <c:numRef>
              <c:f>Tabelle1!$C$2:$C$6</c:f>
              <c:numCache>
                <c:formatCode>General</c:formatCode>
                <c:ptCount val="5"/>
                <c:pt idx="4" formatCode="#,##0">
                  <c:v>174317</c:v>
                </c:pt>
              </c:numCache>
            </c:numRef>
          </c:val>
          <c:extLst>
            <c:ext xmlns:c16="http://schemas.microsoft.com/office/drawing/2014/chart" uri="{C3380CC4-5D6E-409C-BE32-E72D297353CC}">
              <c16:uniqueId val="{00000001-CDE3-48E1-BF9B-D4ED4D065DC7}"/>
            </c:ext>
          </c:extLst>
        </c:ser>
        <c:dLbls>
          <c:showLegendKey val="0"/>
          <c:showVal val="0"/>
          <c:showCatName val="0"/>
          <c:showSerName val="0"/>
          <c:showPercent val="0"/>
          <c:showBubbleSize val="0"/>
        </c:dLbls>
        <c:gapWidth val="200"/>
        <c:overlap val="100"/>
        <c:axId val="216030208"/>
        <c:axId val="396162560"/>
      </c:barChart>
      <c:catAx>
        <c:axId val="216030208"/>
        <c:scaling>
          <c:orientation val="minMax"/>
        </c:scaling>
        <c:delete val="0"/>
        <c:axPos val="b"/>
        <c:numFmt formatCode="General" sourceLinked="1"/>
        <c:majorTickMark val="out"/>
        <c:minorTickMark val="none"/>
        <c:tickLblPos val="nextTo"/>
        <c:txPr>
          <a:bodyPr/>
          <a:lstStyle/>
          <a:p>
            <a:pPr>
              <a:defRPr sz="1600"/>
            </a:pPr>
            <a:endParaRPr lang="de-DE"/>
          </a:p>
        </c:txPr>
        <c:crossAx val="396162560"/>
        <c:crosses val="autoZero"/>
        <c:auto val="1"/>
        <c:lblAlgn val="ctr"/>
        <c:lblOffset val="100"/>
        <c:noMultiLvlLbl val="0"/>
      </c:catAx>
      <c:valAx>
        <c:axId val="396162560"/>
        <c:scaling>
          <c:orientation val="minMax"/>
          <c:max val="174317"/>
          <c:min val="0"/>
        </c:scaling>
        <c:delete val="1"/>
        <c:axPos val="l"/>
        <c:numFmt formatCode="#,##0" sourceLinked="1"/>
        <c:majorTickMark val="out"/>
        <c:minorTickMark val="none"/>
        <c:tickLblPos val="nextTo"/>
        <c:crossAx val="216030208"/>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Spalte1</c:v>
                </c:pt>
              </c:strCache>
            </c:strRef>
          </c:tx>
          <c:spPr>
            <a:ln>
              <a:solidFill>
                <a:schemeClr val="bg1"/>
              </a:solidFill>
            </a:ln>
          </c:spPr>
          <c:dPt>
            <c:idx val="0"/>
            <c:bubble3D val="0"/>
            <c:spPr>
              <a:solidFill>
                <a:schemeClr val="accent2"/>
              </a:solidFill>
              <a:ln>
                <a:solidFill>
                  <a:schemeClr val="bg1"/>
                </a:solidFill>
              </a:ln>
            </c:spPr>
            <c:extLst>
              <c:ext xmlns:c16="http://schemas.microsoft.com/office/drawing/2014/chart" uri="{C3380CC4-5D6E-409C-BE32-E72D297353CC}">
                <c16:uniqueId val="{00000001-2094-4EA8-9C99-7ED9519B7A03}"/>
              </c:ext>
            </c:extLst>
          </c:dPt>
          <c:dPt>
            <c:idx val="1"/>
            <c:bubble3D val="0"/>
            <c:spPr>
              <a:solidFill>
                <a:schemeClr val="accent2"/>
              </a:solidFill>
              <a:ln>
                <a:solidFill>
                  <a:schemeClr val="bg1"/>
                </a:solidFill>
              </a:ln>
            </c:spPr>
            <c:extLst>
              <c:ext xmlns:c16="http://schemas.microsoft.com/office/drawing/2014/chart" uri="{C3380CC4-5D6E-409C-BE32-E72D297353CC}">
                <c16:uniqueId val="{00000003-2094-4EA8-9C99-7ED9519B7A03}"/>
              </c:ext>
            </c:extLst>
          </c:dPt>
          <c:dPt>
            <c:idx val="2"/>
            <c:bubble3D val="0"/>
            <c:spPr>
              <a:solidFill>
                <a:schemeClr val="accent2"/>
              </a:solidFill>
              <a:ln>
                <a:solidFill>
                  <a:schemeClr val="bg1"/>
                </a:solidFill>
              </a:ln>
            </c:spPr>
            <c:extLst>
              <c:ext xmlns:c16="http://schemas.microsoft.com/office/drawing/2014/chart" uri="{C3380CC4-5D6E-409C-BE32-E72D297353CC}">
                <c16:uniqueId val="{00000005-2094-4EA8-9C99-7ED9519B7A03}"/>
              </c:ext>
            </c:extLst>
          </c:dPt>
          <c:dPt>
            <c:idx val="3"/>
            <c:bubble3D val="0"/>
            <c:spPr>
              <a:solidFill>
                <a:schemeClr val="accent2"/>
              </a:solidFill>
              <a:ln>
                <a:solidFill>
                  <a:schemeClr val="bg1"/>
                </a:solidFill>
              </a:ln>
            </c:spPr>
            <c:extLst>
              <c:ext xmlns:c16="http://schemas.microsoft.com/office/drawing/2014/chart" uri="{C3380CC4-5D6E-409C-BE32-E72D297353CC}">
                <c16:uniqueId val="{00000007-2094-4EA8-9C99-7ED9519B7A03}"/>
              </c:ext>
            </c:extLst>
          </c:dPt>
          <c:dPt>
            <c:idx val="4"/>
            <c:bubble3D val="0"/>
            <c:spPr>
              <a:solidFill>
                <a:schemeClr val="accent2"/>
              </a:solidFill>
              <a:ln>
                <a:solidFill>
                  <a:schemeClr val="bg1"/>
                </a:solidFill>
              </a:ln>
            </c:spPr>
            <c:extLst>
              <c:ext xmlns:c16="http://schemas.microsoft.com/office/drawing/2014/chart" uri="{C3380CC4-5D6E-409C-BE32-E72D297353CC}">
                <c16:uniqueId val="{00000009-2094-4EA8-9C99-7ED9519B7A03}"/>
              </c:ext>
            </c:extLst>
          </c:dPt>
          <c:dPt>
            <c:idx val="5"/>
            <c:bubble3D val="0"/>
            <c:spPr>
              <a:solidFill>
                <a:schemeClr val="accent2"/>
              </a:solidFill>
              <a:ln>
                <a:solidFill>
                  <a:schemeClr val="bg1"/>
                </a:solidFill>
              </a:ln>
            </c:spPr>
            <c:extLst>
              <c:ext xmlns:c16="http://schemas.microsoft.com/office/drawing/2014/chart" uri="{C3380CC4-5D6E-409C-BE32-E72D297353CC}">
                <c16:uniqueId val="{0000000B-2094-4EA8-9C99-7ED9519B7A03}"/>
              </c:ext>
            </c:extLst>
          </c:dPt>
          <c:dPt>
            <c:idx val="6"/>
            <c:bubble3D val="0"/>
            <c:spPr>
              <a:solidFill>
                <a:schemeClr val="accent2"/>
              </a:solidFill>
              <a:ln>
                <a:solidFill>
                  <a:schemeClr val="bg1"/>
                </a:solidFill>
              </a:ln>
            </c:spPr>
            <c:extLst>
              <c:ext xmlns:c16="http://schemas.microsoft.com/office/drawing/2014/chart" uri="{C3380CC4-5D6E-409C-BE32-E72D297353CC}">
                <c16:uniqueId val="{0000000D-2094-4EA8-9C99-7ED9519B7A03}"/>
              </c:ext>
            </c:extLst>
          </c:dPt>
          <c:dPt>
            <c:idx val="7"/>
            <c:bubble3D val="0"/>
            <c:spPr>
              <a:solidFill>
                <a:schemeClr val="accent2"/>
              </a:solidFill>
              <a:ln>
                <a:solidFill>
                  <a:schemeClr val="bg1"/>
                </a:solidFill>
              </a:ln>
            </c:spPr>
            <c:extLst>
              <c:ext xmlns:c16="http://schemas.microsoft.com/office/drawing/2014/chart" uri="{C3380CC4-5D6E-409C-BE32-E72D297353CC}">
                <c16:uniqueId val="{0000000F-2094-4EA8-9C99-7ED9519B7A03}"/>
              </c:ext>
            </c:extLst>
          </c:dPt>
          <c:dPt>
            <c:idx val="8"/>
            <c:bubble3D val="0"/>
            <c:spPr>
              <a:solidFill>
                <a:schemeClr val="accent1"/>
              </a:solidFill>
              <a:ln>
                <a:solidFill>
                  <a:schemeClr val="bg1"/>
                </a:solidFill>
              </a:ln>
            </c:spPr>
            <c:extLst>
              <c:ext xmlns:c16="http://schemas.microsoft.com/office/drawing/2014/chart" uri="{C3380CC4-5D6E-409C-BE32-E72D297353CC}">
                <c16:uniqueId val="{00000011-2094-4EA8-9C99-7ED9519B7A03}"/>
              </c:ext>
            </c:extLst>
          </c:dPt>
          <c:dPt>
            <c:idx val="9"/>
            <c:bubble3D val="0"/>
            <c:spPr>
              <a:solidFill>
                <a:schemeClr val="accent3"/>
              </a:solidFill>
              <a:ln>
                <a:solidFill>
                  <a:schemeClr val="bg1"/>
                </a:solidFill>
              </a:ln>
            </c:spPr>
            <c:extLst>
              <c:ext xmlns:c16="http://schemas.microsoft.com/office/drawing/2014/chart" uri="{C3380CC4-5D6E-409C-BE32-E72D297353CC}">
                <c16:uniqueId val="{00000013-2094-4EA8-9C99-7ED9519B7A03}"/>
              </c:ext>
            </c:extLst>
          </c:dPt>
          <c:dPt>
            <c:idx val="10"/>
            <c:bubble3D val="0"/>
            <c:spPr>
              <a:solidFill>
                <a:srgbClr val="859BA9"/>
              </a:solidFill>
              <a:ln>
                <a:solidFill>
                  <a:schemeClr val="bg1"/>
                </a:solidFill>
              </a:ln>
            </c:spPr>
            <c:extLst>
              <c:ext xmlns:c16="http://schemas.microsoft.com/office/drawing/2014/chart" uri="{C3380CC4-5D6E-409C-BE32-E72D297353CC}">
                <c16:uniqueId val="{00000015-2094-4EA8-9C99-7ED9519B7A03}"/>
              </c:ext>
            </c:extLst>
          </c:dPt>
          <c:dPt>
            <c:idx val="11"/>
            <c:bubble3D val="0"/>
            <c:spPr>
              <a:solidFill>
                <a:srgbClr val="ACBAC4"/>
              </a:solidFill>
              <a:ln>
                <a:solidFill>
                  <a:schemeClr val="bg1"/>
                </a:solidFill>
              </a:ln>
            </c:spPr>
            <c:extLst>
              <c:ext xmlns:c16="http://schemas.microsoft.com/office/drawing/2014/chart" uri="{C3380CC4-5D6E-409C-BE32-E72D297353CC}">
                <c16:uniqueId val="{00000017-2094-4EA8-9C99-7ED9519B7A03}"/>
              </c:ext>
            </c:extLst>
          </c:dPt>
          <c:dPt>
            <c:idx val="12"/>
            <c:bubble3D val="0"/>
            <c:spPr>
              <a:solidFill>
                <a:srgbClr val="D1D8DD"/>
              </a:solidFill>
              <a:ln>
                <a:solidFill>
                  <a:schemeClr val="bg1"/>
                </a:solidFill>
              </a:ln>
            </c:spPr>
            <c:extLst>
              <c:ext xmlns:c16="http://schemas.microsoft.com/office/drawing/2014/chart" uri="{C3380CC4-5D6E-409C-BE32-E72D297353CC}">
                <c16:uniqueId val="{00000019-2094-4EA8-9C99-7ED9519B7A03}"/>
              </c:ext>
            </c:extLst>
          </c:dPt>
          <c:cat>
            <c:strRef>
              <c:f>Tabelle1!$A$2:$A$14</c:f>
              <c:strCache>
                <c:ptCount val="13"/>
                <c:pt idx="0">
                  <c:v>Germany</c:v>
                </c:pt>
                <c:pt idx="1">
                  <c:v>France</c:v>
                </c:pt>
                <c:pt idx="2">
                  <c:v>Switzerland</c:v>
                </c:pt>
                <c:pt idx="3">
                  <c:v>Netherlands</c:v>
                </c:pt>
                <c:pt idx="4">
                  <c:v>United Kingdom</c:v>
                </c:pt>
                <c:pt idx="5">
                  <c:v>Italy</c:v>
                </c:pt>
                <c:pt idx="6">
                  <c:v>Sweden</c:v>
                </c:pt>
                <c:pt idx="7">
                  <c:v>Other EPO member states</c:v>
                </c:pt>
                <c:pt idx="8">
                  <c:v>United States</c:v>
                </c:pt>
                <c:pt idx="9">
                  <c:v>Japan</c:v>
                </c:pt>
                <c:pt idx="10">
                  <c:v>P.R. China</c:v>
                </c:pt>
                <c:pt idx="11">
                  <c:v>R. Korea</c:v>
                </c:pt>
                <c:pt idx="12">
                  <c:v>Others</c:v>
                </c:pt>
              </c:strCache>
            </c:strRef>
          </c:cat>
          <c:val>
            <c:numRef>
              <c:f>Tabelle1!$B$2:$B$14</c:f>
              <c:numCache>
                <c:formatCode>0.0%</c:formatCode>
                <c:ptCount val="13"/>
                <c:pt idx="0">
                  <c:v>0.15</c:v>
                </c:pt>
                <c:pt idx="1">
                  <c:v>0.06</c:v>
                </c:pt>
                <c:pt idx="2">
                  <c:v>0.05</c:v>
                </c:pt>
                <c:pt idx="3">
                  <c:v>0.04</c:v>
                </c:pt>
                <c:pt idx="4">
                  <c:v>0.03</c:v>
                </c:pt>
                <c:pt idx="5">
                  <c:v>0.03</c:v>
                </c:pt>
                <c:pt idx="6">
                  <c:v>0.02</c:v>
                </c:pt>
                <c:pt idx="7">
                  <c:v>0.09</c:v>
                </c:pt>
                <c:pt idx="8">
                  <c:v>0.25</c:v>
                </c:pt>
                <c:pt idx="9">
                  <c:v>0.13</c:v>
                </c:pt>
                <c:pt idx="10">
                  <c:v>0.05</c:v>
                </c:pt>
                <c:pt idx="11">
                  <c:v>0.04</c:v>
                </c:pt>
                <c:pt idx="12">
                  <c:v>0.06</c:v>
                </c:pt>
              </c:numCache>
            </c:numRef>
          </c:val>
          <c:extLst>
            <c:ext xmlns:c16="http://schemas.microsoft.com/office/drawing/2014/chart" uri="{C3380CC4-5D6E-409C-BE32-E72D297353CC}">
              <c16:uniqueId val="{0000001A-2094-4EA8-9C99-7ED9519B7A03}"/>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1.3424715902190828E-2"/>
          <c:w val="1"/>
          <c:h val="0.86862698284802686"/>
        </c:manualLayout>
      </c:layout>
      <c:barChart>
        <c:barDir val="col"/>
        <c:grouping val="stacked"/>
        <c:varyColors val="0"/>
        <c:ser>
          <c:idx val="0"/>
          <c:order val="0"/>
          <c:tx>
            <c:strRef>
              <c:f>Tabelle1!$B$1</c:f>
              <c:strCache>
                <c:ptCount val="1"/>
                <c:pt idx="0">
                  <c:v>Datenreihe 1</c:v>
                </c:pt>
              </c:strCache>
            </c:strRef>
          </c:tx>
          <c:spPr>
            <a:solidFill>
              <a:schemeClr val="accent1"/>
            </a:solidFill>
          </c:spPr>
          <c:invertIfNegative val="0"/>
          <c:cat>
            <c:strRef>
              <c:f>Tabelle1!$A$2:$A$6</c:f>
              <c:strCache>
                <c:ptCount val="4"/>
                <c:pt idx="0">
                  <c:v>2014</c:v>
                </c:pt>
                <c:pt idx="1">
                  <c:v>2015</c:v>
                </c:pt>
                <c:pt idx="2">
                  <c:v>2016</c:v>
                </c:pt>
                <c:pt idx="3">
                  <c:v>2017</c:v>
                </c:pt>
              </c:strCache>
            </c:strRef>
          </c:cat>
          <c:val>
            <c:numRef>
              <c:f>Tabelle1!$B$2:$B$6</c:f>
              <c:numCache>
                <c:formatCode>#,##0</c:formatCode>
                <c:ptCount val="5"/>
                <c:pt idx="0">
                  <c:v>1927</c:v>
                </c:pt>
                <c:pt idx="1">
                  <c:v>2041</c:v>
                </c:pt>
                <c:pt idx="2">
                  <c:v>2211</c:v>
                </c:pt>
                <c:pt idx="3">
                  <c:v>2152</c:v>
                </c:pt>
              </c:numCache>
            </c:numRef>
          </c:val>
          <c:extLst>
            <c:ext xmlns:c16="http://schemas.microsoft.com/office/drawing/2014/chart" uri="{C3380CC4-5D6E-409C-BE32-E72D297353CC}">
              <c16:uniqueId val="{00000000-66C4-4F6B-8568-BBDB1F6169B8}"/>
            </c:ext>
          </c:extLst>
        </c:ser>
        <c:ser>
          <c:idx val="1"/>
          <c:order val="1"/>
          <c:tx>
            <c:strRef>
              <c:f>Tabelle1!$C$1</c:f>
              <c:strCache>
                <c:ptCount val="1"/>
                <c:pt idx="0">
                  <c:v>Datenreihe 2</c:v>
                </c:pt>
              </c:strCache>
            </c:strRef>
          </c:tx>
          <c:spPr>
            <a:pattFill prst="ltUpDiag">
              <a:fgClr>
                <a:schemeClr val="tx2"/>
              </a:fgClr>
              <a:bgClr>
                <a:schemeClr val="bg1"/>
              </a:bgClr>
            </a:pattFill>
          </c:spPr>
          <c:invertIfNegative val="0"/>
          <c:dPt>
            <c:idx val="4"/>
            <c:invertIfNegative val="0"/>
            <c:bubble3D val="0"/>
            <c:spPr>
              <a:solidFill>
                <a:schemeClr val="accent2"/>
              </a:solidFill>
            </c:spPr>
            <c:extLst>
              <c:ext xmlns:c16="http://schemas.microsoft.com/office/drawing/2014/chart" uri="{C3380CC4-5D6E-409C-BE32-E72D297353CC}">
                <c16:uniqueId val="{00000002-66C4-4F6B-8568-BBDB1F6169B8}"/>
              </c:ext>
            </c:extLst>
          </c:dPt>
          <c:cat>
            <c:strRef>
              <c:f>Tabelle1!$A$2:$A$6</c:f>
              <c:strCache>
                <c:ptCount val="4"/>
                <c:pt idx="0">
                  <c:v>2014</c:v>
                </c:pt>
                <c:pt idx="1">
                  <c:v>2015</c:v>
                </c:pt>
                <c:pt idx="2">
                  <c:v>2016</c:v>
                </c:pt>
                <c:pt idx="3">
                  <c:v>2017</c:v>
                </c:pt>
              </c:strCache>
            </c:strRef>
          </c:cat>
          <c:val>
            <c:numRef>
              <c:f>Tabelle1!$C$2:$C$6</c:f>
              <c:numCache>
                <c:formatCode>General</c:formatCode>
                <c:ptCount val="5"/>
                <c:pt idx="4" formatCode="#,##0">
                  <c:v>2360</c:v>
                </c:pt>
              </c:numCache>
            </c:numRef>
          </c:val>
          <c:extLst>
            <c:ext xmlns:c16="http://schemas.microsoft.com/office/drawing/2014/chart" uri="{C3380CC4-5D6E-409C-BE32-E72D297353CC}">
              <c16:uniqueId val="{00000003-66C4-4F6B-8568-BBDB1F6169B8}"/>
            </c:ext>
          </c:extLst>
        </c:ser>
        <c:dLbls>
          <c:showLegendKey val="0"/>
          <c:showVal val="0"/>
          <c:showCatName val="0"/>
          <c:showSerName val="0"/>
          <c:showPercent val="0"/>
          <c:showBubbleSize val="0"/>
        </c:dLbls>
        <c:gapWidth val="200"/>
        <c:overlap val="100"/>
        <c:axId val="177246976"/>
        <c:axId val="177248512"/>
      </c:barChart>
      <c:catAx>
        <c:axId val="177246976"/>
        <c:scaling>
          <c:orientation val="minMax"/>
        </c:scaling>
        <c:delete val="0"/>
        <c:axPos val="b"/>
        <c:numFmt formatCode="General" sourceLinked="1"/>
        <c:majorTickMark val="out"/>
        <c:minorTickMark val="none"/>
        <c:tickLblPos val="nextTo"/>
        <c:txPr>
          <a:bodyPr/>
          <a:lstStyle/>
          <a:p>
            <a:pPr>
              <a:defRPr sz="1600"/>
            </a:pPr>
            <a:endParaRPr lang="de-DE"/>
          </a:p>
        </c:txPr>
        <c:crossAx val="177248512"/>
        <c:crosses val="autoZero"/>
        <c:auto val="1"/>
        <c:lblAlgn val="ctr"/>
        <c:lblOffset val="100"/>
        <c:noMultiLvlLbl val="0"/>
      </c:catAx>
      <c:valAx>
        <c:axId val="177248512"/>
        <c:scaling>
          <c:orientation val="minMax"/>
          <c:max val="2360"/>
          <c:min val="0"/>
        </c:scaling>
        <c:delete val="1"/>
        <c:axPos val="l"/>
        <c:numFmt formatCode="#,##0" sourceLinked="1"/>
        <c:majorTickMark val="out"/>
        <c:minorTickMark val="none"/>
        <c:tickLblPos val="nextTo"/>
        <c:crossAx val="177246976"/>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1.3424715902190828E-2"/>
          <c:w val="1"/>
          <c:h val="0.86862698284802686"/>
        </c:manualLayout>
      </c:layout>
      <c:barChart>
        <c:barDir val="col"/>
        <c:grouping val="stacked"/>
        <c:varyColors val="0"/>
        <c:ser>
          <c:idx val="0"/>
          <c:order val="0"/>
          <c:tx>
            <c:strRef>
              <c:f>Tabelle1!$B$1</c:f>
              <c:strCache>
                <c:ptCount val="1"/>
                <c:pt idx="0">
                  <c:v>Datenreihe 1</c:v>
                </c:pt>
              </c:strCache>
            </c:strRef>
          </c:tx>
          <c:spPr>
            <a:solidFill>
              <a:schemeClr val="accent1"/>
            </a:solidFill>
          </c:spPr>
          <c:invertIfNegative val="0"/>
          <c:cat>
            <c:strRef>
              <c:f>Tabelle1!$A$2:$A$6</c:f>
              <c:strCache>
                <c:ptCount val="4"/>
                <c:pt idx="0">
                  <c:v>2014</c:v>
                </c:pt>
                <c:pt idx="1">
                  <c:v>2015</c:v>
                </c:pt>
                <c:pt idx="2">
                  <c:v>2016</c:v>
                </c:pt>
                <c:pt idx="3">
                  <c:v>2017</c:v>
                </c:pt>
              </c:strCache>
            </c:strRef>
          </c:cat>
          <c:val>
            <c:numRef>
              <c:f>Tabelle1!$B$2:$B$6</c:f>
              <c:numCache>
                <c:formatCode>#,##0</c:formatCode>
                <c:ptCount val="5"/>
                <c:pt idx="0">
                  <c:v>723</c:v>
                </c:pt>
                <c:pt idx="1">
                  <c:v>873</c:v>
                </c:pt>
                <c:pt idx="2">
                  <c:v>1114</c:v>
                </c:pt>
                <c:pt idx="3">
                  <c:v>1215</c:v>
                </c:pt>
              </c:numCache>
            </c:numRef>
          </c:val>
          <c:extLst>
            <c:ext xmlns:c16="http://schemas.microsoft.com/office/drawing/2014/chart" uri="{C3380CC4-5D6E-409C-BE32-E72D297353CC}">
              <c16:uniqueId val="{00000000-C643-4DD0-BA5F-0C2E6B99848D}"/>
            </c:ext>
          </c:extLst>
        </c:ser>
        <c:ser>
          <c:idx val="1"/>
          <c:order val="1"/>
          <c:tx>
            <c:strRef>
              <c:f>Tabelle1!$C$1</c:f>
              <c:strCache>
                <c:ptCount val="1"/>
                <c:pt idx="0">
                  <c:v>Datenreihe 2</c:v>
                </c:pt>
              </c:strCache>
            </c:strRef>
          </c:tx>
          <c:spPr>
            <a:solidFill>
              <a:schemeClr val="accent2"/>
            </a:solidFill>
          </c:spPr>
          <c:invertIfNegative val="0"/>
          <c:cat>
            <c:strRef>
              <c:f>Tabelle1!$A$2:$A$6</c:f>
              <c:strCache>
                <c:ptCount val="4"/>
                <c:pt idx="0">
                  <c:v>2014</c:v>
                </c:pt>
                <c:pt idx="1">
                  <c:v>2015</c:v>
                </c:pt>
                <c:pt idx="2">
                  <c:v>2016</c:v>
                </c:pt>
                <c:pt idx="3">
                  <c:v>2017</c:v>
                </c:pt>
              </c:strCache>
            </c:strRef>
          </c:cat>
          <c:val>
            <c:numRef>
              <c:f>Tabelle1!$C$2:$C$6</c:f>
              <c:numCache>
                <c:formatCode>General</c:formatCode>
                <c:ptCount val="5"/>
                <c:pt idx="4" formatCode="#,##0">
                  <c:v>1373</c:v>
                </c:pt>
              </c:numCache>
            </c:numRef>
          </c:val>
          <c:extLst>
            <c:ext xmlns:c16="http://schemas.microsoft.com/office/drawing/2014/chart" uri="{C3380CC4-5D6E-409C-BE32-E72D297353CC}">
              <c16:uniqueId val="{00000001-C643-4DD0-BA5F-0C2E6B99848D}"/>
            </c:ext>
          </c:extLst>
        </c:ser>
        <c:dLbls>
          <c:showLegendKey val="0"/>
          <c:showVal val="0"/>
          <c:showCatName val="0"/>
          <c:showSerName val="0"/>
          <c:showPercent val="0"/>
          <c:showBubbleSize val="0"/>
        </c:dLbls>
        <c:gapWidth val="200"/>
        <c:overlap val="100"/>
        <c:axId val="409648512"/>
        <c:axId val="212803968"/>
      </c:barChart>
      <c:catAx>
        <c:axId val="409648512"/>
        <c:scaling>
          <c:orientation val="minMax"/>
        </c:scaling>
        <c:delete val="0"/>
        <c:axPos val="b"/>
        <c:numFmt formatCode="General" sourceLinked="1"/>
        <c:majorTickMark val="out"/>
        <c:minorTickMark val="none"/>
        <c:tickLblPos val="nextTo"/>
        <c:txPr>
          <a:bodyPr/>
          <a:lstStyle/>
          <a:p>
            <a:pPr>
              <a:defRPr sz="1600"/>
            </a:pPr>
            <a:endParaRPr lang="de-DE"/>
          </a:p>
        </c:txPr>
        <c:crossAx val="212803968"/>
        <c:crosses val="autoZero"/>
        <c:auto val="1"/>
        <c:lblAlgn val="ctr"/>
        <c:lblOffset val="100"/>
        <c:noMultiLvlLbl val="0"/>
      </c:catAx>
      <c:valAx>
        <c:axId val="212803968"/>
        <c:scaling>
          <c:orientation val="minMax"/>
          <c:max val="1373"/>
          <c:min val="0"/>
        </c:scaling>
        <c:delete val="1"/>
        <c:axPos val="l"/>
        <c:numFmt formatCode="#,##0" sourceLinked="1"/>
        <c:majorTickMark val="out"/>
        <c:minorTickMark val="none"/>
        <c:tickLblPos val="nextTo"/>
        <c:crossAx val="409648512"/>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143321801285804E-4"/>
          <c:w val="1"/>
          <c:h val="0.99983856678198713"/>
        </c:manualLayout>
      </c:layout>
      <c:barChart>
        <c:barDir val="bar"/>
        <c:grouping val="stacked"/>
        <c:varyColors val="0"/>
        <c:ser>
          <c:idx val="0"/>
          <c:order val="0"/>
          <c:tx>
            <c:strRef>
              <c:f>Sheet1!$B$1</c:f>
              <c:strCache>
                <c:ptCount val="1"/>
                <c:pt idx="0">
                  <c:v>Spalte1</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0-63C9-4064-A724-3804546D7D30}"/>
              </c:ext>
            </c:extLst>
          </c:dPt>
          <c:dPt>
            <c:idx val="3"/>
            <c:invertIfNegative val="0"/>
            <c:bubble3D val="0"/>
            <c:extLst>
              <c:ext xmlns:c16="http://schemas.microsoft.com/office/drawing/2014/chart" uri="{C3380CC4-5D6E-409C-BE32-E72D297353CC}">
                <c16:uniqueId val="{00000001-63C9-4064-A724-3804546D7D30}"/>
              </c:ext>
            </c:extLst>
          </c:dPt>
          <c:dPt>
            <c:idx val="5"/>
            <c:invertIfNegative val="0"/>
            <c:bubble3D val="0"/>
            <c:extLst>
              <c:ext xmlns:c16="http://schemas.microsoft.com/office/drawing/2014/chart" uri="{C3380CC4-5D6E-409C-BE32-E72D297353CC}">
                <c16:uniqueId val="{00000002-63C9-4064-A724-3804546D7D30}"/>
              </c:ext>
            </c:extLst>
          </c:dPt>
          <c:dPt>
            <c:idx val="6"/>
            <c:invertIfNegative val="0"/>
            <c:bubble3D val="0"/>
            <c:extLst>
              <c:ext xmlns:c16="http://schemas.microsoft.com/office/drawing/2014/chart" uri="{C3380CC4-5D6E-409C-BE32-E72D297353CC}">
                <c16:uniqueId val="{00000003-63C9-4064-A724-3804546D7D30}"/>
              </c:ext>
            </c:extLst>
          </c:dPt>
          <c:dPt>
            <c:idx val="9"/>
            <c:invertIfNegative val="0"/>
            <c:bubble3D val="0"/>
            <c:extLst>
              <c:ext xmlns:c16="http://schemas.microsoft.com/office/drawing/2014/chart" uri="{C3380CC4-5D6E-409C-BE32-E72D297353CC}">
                <c16:uniqueId val="{00000004-63C9-4064-A724-3804546D7D30}"/>
              </c:ext>
            </c:extLst>
          </c:dPt>
          <c:cat>
            <c:strRef>
              <c:f>Sheet1!$A$2:$A$11</c:f>
              <c:strCache>
                <c:ptCount val="10"/>
                <c:pt idx="0">
                  <c:v>Organic fine chemistry</c:v>
                </c:pt>
                <c:pt idx="1">
                  <c:v>Other special machines</c:v>
                </c:pt>
                <c:pt idx="2">
                  <c:v>Biotechnology</c:v>
                </c:pt>
                <c:pt idx="3">
                  <c:v>Pharmaceuticals</c:v>
                </c:pt>
                <c:pt idx="4">
                  <c:v>Measurement</c:v>
                </c:pt>
                <c:pt idx="5">
                  <c:v>Transport</c:v>
                </c:pt>
                <c:pt idx="6">
                  <c:v>Electrical machinery, apparatus, energy</c:v>
                </c:pt>
                <c:pt idx="7">
                  <c:v>Computer technology</c:v>
                </c:pt>
                <c:pt idx="8">
                  <c:v>Digital communication</c:v>
                </c:pt>
                <c:pt idx="9">
                  <c:v>Medical technology</c:v>
                </c:pt>
              </c:strCache>
            </c:strRef>
          </c:cat>
          <c:val>
            <c:numRef>
              <c:f>Sheet1!$B$2:$B$11</c:f>
              <c:numCache>
                <c:formatCode>General</c:formatCode>
                <c:ptCount val="10"/>
                <c:pt idx="0">
                  <c:v>6233</c:v>
                </c:pt>
                <c:pt idx="1">
                  <c:v>6379</c:v>
                </c:pt>
                <c:pt idx="2">
                  <c:v>6742</c:v>
                </c:pt>
                <c:pt idx="3">
                  <c:v>7441</c:v>
                </c:pt>
                <c:pt idx="4">
                  <c:v>8744</c:v>
                </c:pt>
                <c:pt idx="5">
                  <c:v>9039</c:v>
                </c:pt>
                <c:pt idx="6">
                  <c:v>10722</c:v>
                </c:pt>
                <c:pt idx="7">
                  <c:v>11718</c:v>
                </c:pt>
                <c:pt idx="8">
                  <c:v>11940</c:v>
                </c:pt>
                <c:pt idx="9">
                  <c:v>13795</c:v>
                </c:pt>
              </c:numCache>
            </c:numRef>
          </c:val>
          <c:extLst>
            <c:ext xmlns:c16="http://schemas.microsoft.com/office/drawing/2014/chart" uri="{C3380CC4-5D6E-409C-BE32-E72D297353CC}">
              <c16:uniqueId val="{00000005-63C9-4064-A724-3804546D7D30}"/>
            </c:ext>
          </c:extLst>
        </c:ser>
        <c:dLbls>
          <c:showLegendKey val="0"/>
          <c:showVal val="0"/>
          <c:showCatName val="0"/>
          <c:showSerName val="0"/>
          <c:showPercent val="0"/>
          <c:showBubbleSize val="0"/>
        </c:dLbls>
        <c:gapWidth val="80"/>
        <c:overlap val="100"/>
        <c:axId val="233562880"/>
        <c:axId val="233564416"/>
      </c:barChart>
      <c:catAx>
        <c:axId val="233562880"/>
        <c:scaling>
          <c:orientation val="minMax"/>
        </c:scaling>
        <c:delete val="1"/>
        <c:axPos val="l"/>
        <c:numFmt formatCode="General" sourceLinked="0"/>
        <c:majorTickMark val="out"/>
        <c:minorTickMark val="none"/>
        <c:tickLblPos val="nextTo"/>
        <c:crossAx val="233564416"/>
        <c:crosses val="autoZero"/>
        <c:auto val="1"/>
        <c:lblAlgn val="ctr"/>
        <c:lblOffset val="100"/>
        <c:noMultiLvlLbl val="0"/>
      </c:catAx>
      <c:valAx>
        <c:axId val="233564416"/>
        <c:scaling>
          <c:orientation val="minMax"/>
          <c:max val="13795"/>
          <c:min val="0"/>
        </c:scaling>
        <c:delete val="1"/>
        <c:axPos val="b"/>
        <c:majorGridlines>
          <c:spPr>
            <a:ln>
              <a:solidFill>
                <a:schemeClr val="bg1"/>
              </a:solidFill>
            </a:ln>
          </c:spPr>
        </c:majorGridlines>
        <c:numFmt formatCode="General" sourceLinked="1"/>
        <c:majorTickMark val="out"/>
        <c:minorTickMark val="none"/>
        <c:tickLblPos val="nextTo"/>
        <c:crossAx val="233562880"/>
        <c:crosses val="autoZero"/>
        <c:crossBetween val="between"/>
        <c:majorUnit val="13090"/>
        <c:minorUnit val="100"/>
      </c:valAx>
      <c:spPr>
        <a:noFill/>
        <a:ln w="25400">
          <a:noFill/>
        </a:ln>
      </c:spPr>
    </c:plotArea>
    <c:plotVisOnly val="1"/>
    <c:dispBlanksAs val="gap"/>
    <c:showDLblsOverMax val="0"/>
  </c:chart>
  <c:txPr>
    <a:bodyPr/>
    <a:lstStyle/>
    <a:p>
      <a:pPr>
        <a:defRPr sz="18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Spalte1</c:v>
                </c:pt>
              </c:strCache>
            </c:strRef>
          </c:tx>
          <c:spPr>
            <a:ln>
              <a:solidFill>
                <a:schemeClr val="bg1"/>
              </a:solidFill>
            </a:ln>
          </c:spPr>
          <c:dPt>
            <c:idx val="0"/>
            <c:bubble3D val="0"/>
            <c:spPr>
              <a:solidFill>
                <a:schemeClr val="accent2"/>
              </a:solidFill>
              <a:ln>
                <a:solidFill>
                  <a:schemeClr val="bg1"/>
                </a:solidFill>
              </a:ln>
            </c:spPr>
            <c:extLst>
              <c:ext xmlns:c16="http://schemas.microsoft.com/office/drawing/2014/chart" uri="{C3380CC4-5D6E-409C-BE32-E72D297353CC}">
                <c16:uniqueId val="{00000001-F58F-4B4E-878A-B09ED8C12872}"/>
              </c:ext>
            </c:extLst>
          </c:dPt>
          <c:dPt>
            <c:idx val="1"/>
            <c:bubble3D val="0"/>
            <c:spPr>
              <a:solidFill>
                <a:srgbClr val="CE4B44"/>
              </a:solidFill>
              <a:ln>
                <a:solidFill>
                  <a:schemeClr val="bg1"/>
                </a:solidFill>
              </a:ln>
            </c:spPr>
            <c:extLst>
              <c:ext xmlns:c16="http://schemas.microsoft.com/office/drawing/2014/chart" uri="{C3380CC4-5D6E-409C-BE32-E72D297353CC}">
                <c16:uniqueId val="{00000003-F58F-4B4E-878A-B09ED8C12872}"/>
              </c:ext>
            </c:extLst>
          </c:dPt>
          <c:dPt>
            <c:idx val="2"/>
            <c:bubble3D val="0"/>
            <c:spPr>
              <a:solidFill>
                <a:srgbClr val="DE8782"/>
              </a:solidFill>
              <a:ln>
                <a:solidFill>
                  <a:schemeClr val="bg1"/>
                </a:solidFill>
              </a:ln>
            </c:spPr>
            <c:extLst>
              <c:ext xmlns:c16="http://schemas.microsoft.com/office/drawing/2014/chart" uri="{C3380CC4-5D6E-409C-BE32-E72D297353CC}">
                <c16:uniqueId val="{00000005-F58F-4B4E-878A-B09ED8C12872}"/>
              </c:ext>
            </c:extLst>
          </c:dPt>
          <c:dPt>
            <c:idx val="3"/>
            <c:bubble3D val="0"/>
            <c:spPr>
              <a:solidFill>
                <a:srgbClr val="EFC3C0"/>
              </a:solidFill>
              <a:ln>
                <a:solidFill>
                  <a:schemeClr val="bg1"/>
                </a:solidFill>
              </a:ln>
            </c:spPr>
            <c:extLst>
              <c:ext xmlns:c16="http://schemas.microsoft.com/office/drawing/2014/chart" uri="{C3380CC4-5D6E-409C-BE32-E72D297353CC}">
                <c16:uniqueId val="{00000007-F58F-4B4E-878A-B09ED8C12872}"/>
              </c:ext>
            </c:extLst>
          </c:dPt>
          <c:dPt>
            <c:idx val="4"/>
            <c:bubble3D val="0"/>
            <c:spPr>
              <a:solidFill>
                <a:schemeClr val="tx1"/>
              </a:solidFill>
              <a:ln>
                <a:solidFill>
                  <a:schemeClr val="bg1"/>
                </a:solidFill>
              </a:ln>
            </c:spPr>
            <c:extLst>
              <c:ext xmlns:c16="http://schemas.microsoft.com/office/drawing/2014/chart" uri="{C3380CC4-5D6E-409C-BE32-E72D297353CC}">
                <c16:uniqueId val="{00000009-F58F-4B4E-878A-B09ED8C12872}"/>
              </c:ext>
            </c:extLst>
          </c:dPt>
          <c:dPt>
            <c:idx val="5"/>
            <c:bubble3D val="0"/>
            <c:spPr>
              <a:solidFill>
                <a:srgbClr val="6B7379"/>
              </a:solidFill>
              <a:ln>
                <a:solidFill>
                  <a:schemeClr val="bg1"/>
                </a:solidFill>
              </a:ln>
            </c:spPr>
            <c:extLst>
              <c:ext xmlns:c16="http://schemas.microsoft.com/office/drawing/2014/chart" uri="{C3380CC4-5D6E-409C-BE32-E72D297353CC}">
                <c16:uniqueId val="{0000000B-F58F-4B4E-878A-B09ED8C12872}"/>
              </c:ext>
            </c:extLst>
          </c:dPt>
          <c:dPt>
            <c:idx val="6"/>
            <c:bubble3D val="0"/>
            <c:spPr>
              <a:solidFill>
                <a:srgbClr val="81868A"/>
              </a:solidFill>
              <a:ln>
                <a:solidFill>
                  <a:schemeClr val="bg1"/>
                </a:solidFill>
              </a:ln>
            </c:spPr>
            <c:extLst>
              <c:ext xmlns:c16="http://schemas.microsoft.com/office/drawing/2014/chart" uri="{C3380CC4-5D6E-409C-BE32-E72D297353CC}">
                <c16:uniqueId val="{0000000D-F58F-4B4E-878A-B09ED8C12872}"/>
              </c:ext>
            </c:extLst>
          </c:dPt>
          <c:dPt>
            <c:idx val="7"/>
            <c:bubble3D val="0"/>
            <c:spPr>
              <a:solidFill>
                <a:srgbClr val="C8CBCC"/>
              </a:solidFill>
              <a:ln>
                <a:solidFill>
                  <a:schemeClr val="bg1"/>
                </a:solidFill>
              </a:ln>
            </c:spPr>
            <c:extLst>
              <c:ext xmlns:c16="http://schemas.microsoft.com/office/drawing/2014/chart" uri="{C3380CC4-5D6E-409C-BE32-E72D297353CC}">
                <c16:uniqueId val="{0000000F-F58F-4B4E-878A-B09ED8C12872}"/>
              </c:ext>
            </c:extLst>
          </c:dPt>
          <c:dPt>
            <c:idx val="8"/>
            <c:bubble3D val="0"/>
            <c:spPr>
              <a:solidFill>
                <a:schemeClr val="accent3"/>
              </a:solidFill>
              <a:ln>
                <a:solidFill>
                  <a:schemeClr val="bg1"/>
                </a:solidFill>
              </a:ln>
            </c:spPr>
            <c:extLst>
              <c:ext xmlns:c16="http://schemas.microsoft.com/office/drawing/2014/chart" uri="{C3380CC4-5D6E-409C-BE32-E72D297353CC}">
                <c16:uniqueId val="{00000011-F58F-4B4E-878A-B09ED8C12872}"/>
              </c:ext>
            </c:extLst>
          </c:dPt>
          <c:dPt>
            <c:idx val="9"/>
            <c:bubble3D val="0"/>
            <c:spPr>
              <a:solidFill>
                <a:srgbClr val="859BA9"/>
              </a:solidFill>
              <a:ln>
                <a:solidFill>
                  <a:schemeClr val="bg1"/>
                </a:solidFill>
              </a:ln>
            </c:spPr>
            <c:extLst>
              <c:ext xmlns:c16="http://schemas.microsoft.com/office/drawing/2014/chart" uri="{C3380CC4-5D6E-409C-BE32-E72D297353CC}">
                <c16:uniqueId val="{00000013-F58F-4B4E-878A-B09ED8C12872}"/>
              </c:ext>
            </c:extLst>
          </c:dPt>
          <c:dPt>
            <c:idx val="10"/>
            <c:bubble3D val="0"/>
            <c:spPr>
              <a:solidFill>
                <a:srgbClr val="ACBAC4"/>
              </a:solidFill>
              <a:ln>
                <a:solidFill>
                  <a:schemeClr val="bg1"/>
                </a:solidFill>
              </a:ln>
            </c:spPr>
            <c:extLst>
              <c:ext xmlns:c16="http://schemas.microsoft.com/office/drawing/2014/chart" uri="{C3380CC4-5D6E-409C-BE32-E72D297353CC}">
                <c16:uniqueId val="{00000015-F58F-4B4E-878A-B09ED8C12872}"/>
              </c:ext>
            </c:extLst>
          </c:dPt>
          <c:dPt>
            <c:idx val="11"/>
            <c:bubble3D val="0"/>
            <c:spPr>
              <a:solidFill>
                <a:srgbClr val="D1D8DD"/>
              </a:solidFill>
              <a:ln>
                <a:solidFill>
                  <a:schemeClr val="bg1"/>
                </a:solidFill>
              </a:ln>
            </c:spPr>
            <c:extLst>
              <c:ext xmlns:c16="http://schemas.microsoft.com/office/drawing/2014/chart" uri="{C3380CC4-5D6E-409C-BE32-E72D297353CC}">
                <c16:uniqueId val="{00000017-F58F-4B4E-878A-B09ED8C12872}"/>
              </c:ext>
            </c:extLst>
          </c:dPt>
          <c:dPt>
            <c:idx val="12"/>
            <c:bubble3D val="0"/>
            <c:spPr>
              <a:solidFill>
                <a:schemeClr val="accent4"/>
              </a:solidFill>
              <a:ln>
                <a:solidFill>
                  <a:schemeClr val="bg1"/>
                </a:solidFill>
              </a:ln>
            </c:spPr>
            <c:extLst>
              <c:ext xmlns:c16="http://schemas.microsoft.com/office/drawing/2014/chart" uri="{C3380CC4-5D6E-409C-BE32-E72D297353CC}">
                <c16:uniqueId val="{00000019-F58F-4B4E-878A-B09ED8C12872}"/>
              </c:ext>
            </c:extLst>
          </c:dPt>
          <c:dPt>
            <c:idx val="13"/>
            <c:bubble3D val="0"/>
            <c:spPr>
              <a:solidFill>
                <a:srgbClr val="B5B779"/>
              </a:solidFill>
              <a:ln>
                <a:solidFill>
                  <a:schemeClr val="bg1"/>
                </a:solidFill>
              </a:ln>
            </c:spPr>
            <c:extLst>
              <c:ext xmlns:c16="http://schemas.microsoft.com/office/drawing/2014/chart" uri="{C3380CC4-5D6E-409C-BE32-E72D297353CC}">
                <c16:uniqueId val="{0000001B-F58F-4B4E-878A-B09ED8C12872}"/>
              </c:ext>
            </c:extLst>
          </c:dPt>
          <c:dPt>
            <c:idx val="14"/>
            <c:bubble3D val="0"/>
            <c:spPr>
              <a:solidFill>
                <a:srgbClr val="CCCCA3"/>
              </a:solidFill>
              <a:ln>
                <a:solidFill>
                  <a:schemeClr val="bg1"/>
                </a:solidFill>
              </a:ln>
            </c:spPr>
            <c:extLst>
              <c:ext xmlns:c16="http://schemas.microsoft.com/office/drawing/2014/chart" uri="{C3380CC4-5D6E-409C-BE32-E72D297353CC}">
                <c16:uniqueId val="{0000001D-F58F-4B4E-878A-B09ED8C12872}"/>
              </c:ext>
            </c:extLst>
          </c:dPt>
          <c:dLbls>
            <c:dLbl>
              <c:idx val="0"/>
              <c:spPr>
                <a:noFill/>
                <a:ln>
                  <a:noFill/>
                </a:ln>
                <a:effectLst/>
              </c:spPr>
              <c:txPr>
                <a:bodyPr wrap="square" lIns="38100" tIns="19050" rIns="38100" bIns="19050" anchor="ctr">
                  <a:spAutoFit/>
                </a:bodyPr>
                <a:lstStyle/>
                <a:p>
                  <a:pPr>
                    <a:defRPr sz="14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1-F58F-4B4E-878A-B09ED8C12872}"/>
                </c:ext>
              </c:extLst>
            </c:dLbl>
            <c:dLbl>
              <c:idx val="1"/>
              <c:spPr>
                <a:noFill/>
                <a:ln>
                  <a:noFill/>
                </a:ln>
                <a:effectLst/>
              </c:spPr>
              <c:txPr>
                <a:bodyPr wrap="square" lIns="38100" tIns="19050" rIns="38100" bIns="19050" anchor="ctr">
                  <a:spAutoFit/>
                </a:bodyPr>
                <a:lstStyle/>
                <a:p>
                  <a:pPr>
                    <a:defRPr sz="14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3-F58F-4B4E-878A-B09ED8C12872}"/>
                </c:ext>
              </c:extLst>
            </c:dLbl>
            <c:dLbl>
              <c:idx val="4"/>
              <c:spPr>
                <a:noFill/>
                <a:ln>
                  <a:noFill/>
                </a:ln>
                <a:effectLst/>
              </c:spPr>
              <c:txPr>
                <a:bodyPr wrap="square" lIns="38100" tIns="19050" rIns="38100" bIns="19050" anchor="ctr">
                  <a:spAutoFit/>
                </a:bodyPr>
                <a:lstStyle/>
                <a:p>
                  <a:pPr>
                    <a:defRPr sz="14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9-F58F-4B4E-878A-B09ED8C12872}"/>
                </c:ext>
              </c:extLst>
            </c:dLbl>
            <c:dLbl>
              <c:idx val="5"/>
              <c:layout>
                <c:manualLayout>
                  <c:x val="-2.242841540918139E-2"/>
                  <c:y val="-1.3399003363186836E-2"/>
                </c:manualLayout>
              </c:layout>
              <c:spPr>
                <a:noFill/>
                <a:ln>
                  <a:noFill/>
                </a:ln>
                <a:effectLst/>
              </c:spPr>
              <c:txPr>
                <a:bodyPr wrap="square" lIns="38100" tIns="19050" rIns="38100" bIns="19050" anchor="ctr">
                  <a:spAutoFit/>
                </a:bodyPr>
                <a:lstStyle/>
                <a:p>
                  <a:pPr>
                    <a:defRPr sz="1400">
                      <a:solidFill>
                        <a:schemeClr val="tx1"/>
                      </a:solidFill>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58F-4B4E-878A-B09ED8C12872}"/>
                </c:ext>
              </c:extLst>
            </c:dLbl>
            <c:dLbl>
              <c:idx val="6"/>
              <c:spPr>
                <a:noFill/>
                <a:ln>
                  <a:noFill/>
                </a:ln>
                <a:effectLst/>
              </c:spPr>
              <c:txPr>
                <a:bodyPr wrap="square" lIns="38100" tIns="19050" rIns="38100" bIns="19050" anchor="ctr">
                  <a:spAutoFit/>
                </a:bodyPr>
                <a:lstStyle/>
                <a:p>
                  <a:pPr>
                    <a:defRPr sz="14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D-F58F-4B4E-878A-B09ED8C12872}"/>
                </c:ext>
              </c:extLst>
            </c:dLbl>
            <c:dLbl>
              <c:idx val="8"/>
              <c:layout>
                <c:manualLayout>
                  <c:x val="0.10092302673247518"/>
                  <c:y val="-8.6454875818243432E-2"/>
                </c:manualLayout>
              </c:layout>
              <c:spPr>
                <a:noFill/>
                <a:ln>
                  <a:noFill/>
                </a:ln>
                <a:effectLst/>
              </c:spPr>
              <c:txPr>
                <a:bodyPr wrap="square" lIns="38100" tIns="19050" rIns="38100" bIns="19050" anchor="ctr">
                  <a:spAutoFit/>
                </a:bodyPr>
                <a:lstStyle/>
                <a:p>
                  <a:pPr>
                    <a:defRPr sz="1400">
                      <a:solidFill>
                        <a:schemeClr val="bg1"/>
                      </a:solidFill>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58F-4B4E-878A-B09ED8C12872}"/>
                </c:ext>
              </c:extLst>
            </c:dLbl>
            <c:dLbl>
              <c:idx val="9"/>
              <c:layout>
                <c:manualLayout>
                  <c:x val="7.2817544516956137E-3"/>
                  <c:y val="-7.521365851002831E-3"/>
                </c:manualLayout>
              </c:layout>
              <c:spPr>
                <a:noFill/>
                <a:ln>
                  <a:noFill/>
                </a:ln>
                <a:effectLst/>
              </c:spPr>
              <c:txPr>
                <a:bodyPr wrap="square" lIns="38100" tIns="19050" rIns="38100" bIns="19050" anchor="ctr">
                  <a:spAutoFit/>
                </a:bodyPr>
                <a:lstStyle/>
                <a:p>
                  <a:pPr>
                    <a:defRPr sz="1400">
                      <a:solidFill>
                        <a:schemeClr val="tx1"/>
                      </a:solidFill>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58F-4B4E-878A-B09ED8C12872}"/>
                </c:ext>
              </c:extLst>
            </c:dLbl>
            <c:dLbl>
              <c:idx val="10"/>
              <c:layout>
                <c:manualLayout>
                  <c:x val="0.11225141805604938"/>
                  <c:y val="4.57137951384029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58F-4B4E-878A-B09ED8C12872}"/>
                </c:ext>
              </c:extLst>
            </c:dLbl>
            <c:spPr>
              <a:noFill/>
              <a:ln>
                <a:noFill/>
              </a:ln>
              <a:effectLst/>
            </c:spPr>
            <c:txPr>
              <a:bodyPr wrap="square" lIns="38100" tIns="19050" rIns="38100" bIns="19050" anchor="ctr">
                <a:spAutoFit/>
              </a:bodyPr>
              <a:lstStyle/>
              <a:p>
                <a:pPr>
                  <a:defRPr sz="14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Tabelle1!$A$2:$A$16</c:f>
              <c:strCache>
                <c:ptCount val="15"/>
                <c:pt idx="0">
                  <c:v>Other special machines</c:v>
                </c:pt>
                <c:pt idx="1">
                  <c:v>Pharmaceuticals</c:v>
                </c:pt>
                <c:pt idx="2">
                  <c:v>Biotechnology</c:v>
                </c:pt>
                <c:pt idx="3">
                  <c:v>Civil engineering</c:v>
                </c:pt>
                <c:pt idx="4">
                  <c:v>Medical technology</c:v>
                </c:pt>
                <c:pt idx="5">
                  <c:v>Transport</c:v>
                </c:pt>
                <c:pt idx="6">
                  <c:v>Electrical machinery, apparatus, energy</c:v>
                </c:pt>
                <c:pt idx="7">
                  <c:v>Materials, metallurgy</c:v>
                </c:pt>
                <c:pt idx="8">
                  <c:v>Measurement</c:v>
                </c:pt>
                <c:pt idx="9">
                  <c:v>Basic materials chemistry </c:v>
                </c:pt>
                <c:pt idx="10">
                  <c:v>Computer technology</c:v>
                </c:pt>
                <c:pt idx="11">
                  <c:v>Organic fine chemistry</c:v>
                </c:pt>
                <c:pt idx="12">
                  <c:v>Chemical engineering</c:v>
                </c:pt>
                <c:pt idx="13">
                  <c:v>Semiconductors</c:v>
                </c:pt>
                <c:pt idx="14">
                  <c:v>Textile and paper machines</c:v>
                </c:pt>
              </c:strCache>
            </c:strRef>
          </c:cat>
          <c:val>
            <c:numRef>
              <c:f>Tabelle1!$B$2:$B$16</c:f>
              <c:numCache>
                <c:formatCode>0%</c:formatCode>
                <c:ptCount val="15"/>
                <c:pt idx="0">
                  <c:v>7.0000000000000007E-2</c:v>
                </c:pt>
                <c:pt idx="1">
                  <c:v>0.06</c:v>
                </c:pt>
                <c:pt idx="2">
                  <c:v>7.0000000000000007E-2</c:v>
                </c:pt>
                <c:pt idx="3">
                  <c:v>0.04</c:v>
                </c:pt>
                <c:pt idx="4">
                  <c:v>7.0000000000000007E-2</c:v>
                </c:pt>
                <c:pt idx="5">
                  <c:v>0.03</c:v>
                </c:pt>
                <c:pt idx="6">
                  <c:v>0.04</c:v>
                </c:pt>
                <c:pt idx="7">
                  <c:v>0.05</c:v>
                </c:pt>
                <c:pt idx="8">
                  <c:v>0.04</c:v>
                </c:pt>
                <c:pt idx="9">
                  <c:v>0.03</c:v>
                </c:pt>
                <c:pt idx="10">
                  <c:v>0.04</c:v>
                </c:pt>
                <c:pt idx="11">
                  <c:v>0.06</c:v>
                </c:pt>
                <c:pt idx="12">
                  <c:v>0.03</c:v>
                </c:pt>
                <c:pt idx="13">
                  <c:v>0.03</c:v>
                </c:pt>
                <c:pt idx="14">
                  <c:v>0.03</c:v>
                </c:pt>
              </c:numCache>
            </c:numRef>
          </c:val>
          <c:extLst>
            <c:ext xmlns:c16="http://schemas.microsoft.com/office/drawing/2014/chart" uri="{C3380CC4-5D6E-409C-BE32-E72D297353CC}">
              <c16:uniqueId val="{0000001E-F58F-4B4E-878A-B09ED8C12872}"/>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Spalte1</c:v>
                </c:pt>
              </c:strCache>
            </c:strRef>
          </c:tx>
          <c:spPr>
            <a:ln>
              <a:solidFill>
                <a:schemeClr val="bg1"/>
              </a:solidFill>
            </a:ln>
          </c:spPr>
          <c:dPt>
            <c:idx val="0"/>
            <c:bubble3D val="0"/>
            <c:spPr>
              <a:solidFill>
                <a:schemeClr val="accent2"/>
              </a:solidFill>
              <a:ln>
                <a:solidFill>
                  <a:schemeClr val="bg1"/>
                </a:solidFill>
              </a:ln>
            </c:spPr>
            <c:extLst>
              <c:ext xmlns:c16="http://schemas.microsoft.com/office/drawing/2014/chart" uri="{C3380CC4-5D6E-409C-BE32-E72D297353CC}">
                <c16:uniqueId val="{00000001-0B61-4571-84E6-825EB2241817}"/>
              </c:ext>
            </c:extLst>
          </c:dPt>
          <c:dPt>
            <c:idx val="1"/>
            <c:bubble3D val="0"/>
            <c:spPr>
              <a:solidFill>
                <a:srgbClr val="CE4B44"/>
              </a:solidFill>
              <a:ln>
                <a:solidFill>
                  <a:schemeClr val="bg1"/>
                </a:solidFill>
              </a:ln>
            </c:spPr>
            <c:extLst>
              <c:ext xmlns:c16="http://schemas.microsoft.com/office/drawing/2014/chart" uri="{C3380CC4-5D6E-409C-BE32-E72D297353CC}">
                <c16:uniqueId val="{00000003-0B61-4571-84E6-825EB2241817}"/>
              </c:ext>
            </c:extLst>
          </c:dPt>
          <c:dPt>
            <c:idx val="2"/>
            <c:bubble3D val="0"/>
            <c:spPr>
              <a:solidFill>
                <a:srgbClr val="DE8782"/>
              </a:solidFill>
              <a:ln>
                <a:solidFill>
                  <a:schemeClr val="bg1"/>
                </a:solidFill>
              </a:ln>
            </c:spPr>
            <c:extLst>
              <c:ext xmlns:c16="http://schemas.microsoft.com/office/drawing/2014/chart" uri="{C3380CC4-5D6E-409C-BE32-E72D297353CC}">
                <c16:uniqueId val="{00000005-0B61-4571-84E6-825EB2241817}"/>
              </c:ext>
            </c:extLst>
          </c:dPt>
          <c:dPt>
            <c:idx val="3"/>
            <c:bubble3D val="0"/>
            <c:spPr>
              <a:solidFill>
                <a:srgbClr val="EFC3C0"/>
              </a:solidFill>
              <a:ln>
                <a:solidFill>
                  <a:schemeClr val="bg1"/>
                </a:solidFill>
              </a:ln>
            </c:spPr>
            <c:extLst>
              <c:ext xmlns:c16="http://schemas.microsoft.com/office/drawing/2014/chart" uri="{C3380CC4-5D6E-409C-BE32-E72D297353CC}">
                <c16:uniqueId val="{00000007-0B61-4571-84E6-825EB2241817}"/>
              </c:ext>
            </c:extLst>
          </c:dPt>
          <c:dPt>
            <c:idx val="4"/>
            <c:bubble3D val="0"/>
            <c:spPr>
              <a:solidFill>
                <a:schemeClr val="tx1"/>
              </a:solidFill>
              <a:ln>
                <a:solidFill>
                  <a:schemeClr val="bg1"/>
                </a:solidFill>
              </a:ln>
            </c:spPr>
            <c:extLst>
              <c:ext xmlns:c16="http://schemas.microsoft.com/office/drawing/2014/chart" uri="{C3380CC4-5D6E-409C-BE32-E72D297353CC}">
                <c16:uniqueId val="{00000009-0B61-4571-84E6-825EB2241817}"/>
              </c:ext>
            </c:extLst>
          </c:dPt>
          <c:dPt>
            <c:idx val="5"/>
            <c:bubble3D val="0"/>
            <c:spPr>
              <a:solidFill>
                <a:srgbClr val="6B7379"/>
              </a:solidFill>
              <a:ln>
                <a:solidFill>
                  <a:schemeClr val="bg1"/>
                </a:solidFill>
              </a:ln>
            </c:spPr>
            <c:extLst>
              <c:ext xmlns:c16="http://schemas.microsoft.com/office/drawing/2014/chart" uri="{C3380CC4-5D6E-409C-BE32-E72D297353CC}">
                <c16:uniqueId val="{0000000B-0B61-4571-84E6-825EB2241817}"/>
              </c:ext>
            </c:extLst>
          </c:dPt>
          <c:dPt>
            <c:idx val="6"/>
            <c:bubble3D val="0"/>
            <c:spPr>
              <a:solidFill>
                <a:srgbClr val="81868A"/>
              </a:solidFill>
              <a:ln>
                <a:solidFill>
                  <a:schemeClr val="bg1"/>
                </a:solidFill>
              </a:ln>
            </c:spPr>
            <c:extLst>
              <c:ext xmlns:c16="http://schemas.microsoft.com/office/drawing/2014/chart" uri="{C3380CC4-5D6E-409C-BE32-E72D297353CC}">
                <c16:uniqueId val="{0000000D-0B61-4571-84E6-825EB2241817}"/>
              </c:ext>
            </c:extLst>
          </c:dPt>
          <c:dPt>
            <c:idx val="7"/>
            <c:bubble3D val="0"/>
            <c:spPr>
              <a:solidFill>
                <a:srgbClr val="C8CBCC"/>
              </a:solidFill>
              <a:ln>
                <a:solidFill>
                  <a:schemeClr val="bg1"/>
                </a:solidFill>
              </a:ln>
            </c:spPr>
            <c:extLst>
              <c:ext xmlns:c16="http://schemas.microsoft.com/office/drawing/2014/chart" uri="{C3380CC4-5D6E-409C-BE32-E72D297353CC}">
                <c16:uniqueId val="{0000000F-0B61-4571-84E6-825EB2241817}"/>
              </c:ext>
            </c:extLst>
          </c:dPt>
          <c:dPt>
            <c:idx val="8"/>
            <c:bubble3D val="0"/>
            <c:spPr>
              <a:solidFill>
                <a:schemeClr val="accent3"/>
              </a:solidFill>
              <a:ln>
                <a:solidFill>
                  <a:schemeClr val="bg1"/>
                </a:solidFill>
              </a:ln>
            </c:spPr>
            <c:extLst>
              <c:ext xmlns:c16="http://schemas.microsoft.com/office/drawing/2014/chart" uri="{C3380CC4-5D6E-409C-BE32-E72D297353CC}">
                <c16:uniqueId val="{00000011-0B61-4571-84E6-825EB2241817}"/>
              </c:ext>
            </c:extLst>
          </c:dPt>
          <c:dPt>
            <c:idx val="9"/>
            <c:bubble3D val="0"/>
            <c:spPr>
              <a:solidFill>
                <a:srgbClr val="859BA9"/>
              </a:solidFill>
              <a:ln>
                <a:solidFill>
                  <a:schemeClr val="bg1"/>
                </a:solidFill>
              </a:ln>
            </c:spPr>
            <c:extLst>
              <c:ext xmlns:c16="http://schemas.microsoft.com/office/drawing/2014/chart" uri="{C3380CC4-5D6E-409C-BE32-E72D297353CC}">
                <c16:uniqueId val="{00000013-0B61-4571-84E6-825EB2241817}"/>
              </c:ext>
            </c:extLst>
          </c:dPt>
          <c:dPt>
            <c:idx val="10"/>
            <c:bubble3D val="0"/>
            <c:spPr>
              <a:solidFill>
                <a:srgbClr val="ACBAC4"/>
              </a:solidFill>
              <a:ln>
                <a:solidFill>
                  <a:schemeClr val="bg1"/>
                </a:solidFill>
              </a:ln>
            </c:spPr>
            <c:extLst>
              <c:ext xmlns:c16="http://schemas.microsoft.com/office/drawing/2014/chart" uri="{C3380CC4-5D6E-409C-BE32-E72D297353CC}">
                <c16:uniqueId val="{00000015-0B61-4571-84E6-825EB2241817}"/>
              </c:ext>
            </c:extLst>
          </c:dPt>
          <c:dPt>
            <c:idx val="11"/>
            <c:bubble3D val="0"/>
            <c:spPr>
              <a:solidFill>
                <a:srgbClr val="D1D8DD"/>
              </a:solidFill>
              <a:ln>
                <a:solidFill>
                  <a:schemeClr val="bg1"/>
                </a:solidFill>
              </a:ln>
            </c:spPr>
            <c:extLst>
              <c:ext xmlns:c16="http://schemas.microsoft.com/office/drawing/2014/chart" uri="{C3380CC4-5D6E-409C-BE32-E72D297353CC}">
                <c16:uniqueId val="{00000017-0B61-4571-84E6-825EB2241817}"/>
              </c:ext>
            </c:extLst>
          </c:dPt>
          <c:dPt>
            <c:idx val="12"/>
            <c:bubble3D val="0"/>
            <c:spPr>
              <a:solidFill>
                <a:schemeClr val="accent4"/>
              </a:solidFill>
              <a:ln>
                <a:solidFill>
                  <a:schemeClr val="bg1"/>
                </a:solidFill>
              </a:ln>
            </c:spPr>
            <c:extLst>
              <c:ext xmlns:c16="http://schemas.microsoft.com/office/drawing/2014/chart" uri="{C3380CC4-5D6E-409C-BE32-E72D297353CC}">
                <c16:uniqueId val="{00000019-0B61-4571-84E6-825EB2241817}"/>
              </c:ext>
            </c:extLst>
          </c:dPt>
          <c:dPt>
            <c:idx val="13"/>
            <c:bubble3D val="0"/>
            <c:spPr>
              <a:solidFill>
                <a:srgbClr val="B5B779"/>
              </a:solidFill>
              <a:ln>
                <a:solidFill>
                  <a:schemeClr val="bg1"/>
                </a:solidFill>
              </a:ln>
            </c:spPr>
            <c:extLst>
              <c:ext xmlns:c16="http://schemas.microsoft.com/office/drawing/2014/chart" uri="{C3380CC4-5D6E-409C-BE32-E72D297353CC}">
                <c16:uniqueId val="{0000001B-0B61-4571-84E6-825EB2241817}"/>
              </c:ext>
            </c:extLst>
          </c:dPt>
          <c:dPt>
            <c:idx val="14"/>
            <c:bubble3D val="0"/>
            <c:spPr>
              <a:solidFill>
                <a:srgbClr val="CCCCA3"/>
              </a:solidFill>
              <a:ln>
                <a:solidFill>
                  <a:schemeClr val="bg1"/>
                </a:solidFill>
              </a:ln>
            </c:spPr>
            <c:extLst>
              <c:ext xmlns:c16="http://schemas.microsoft.com/office/drawing/2014/chart" uri="{C3380CC4-5D6E-409C-BE32-E72D297353CC}">
                <c16:uniqueId val="{0000001D-0B61-4571-84E6-825EB2241817}"/>
              </c:ext>
            </c:extLst>
          </c:dPt>
          <c:dLbls>
            <c:dLbl>
              <c:idx val="0"/>
              <c:spPr>
                <a:noFill/>
                <a:ln>
                  <a:noFill/>
                </a:ln>
                <a:effectLst/>
              </c:spPr>
              <c:txPr>
                <a:bodyPr wrap="square" lIns="38100" tIns="19050" rIns="38100" bIns="19050" anchor="ctr">
                  <a:spAutoFit/>
                </a:bodyPr>
                <a:lstStyle/>
                <a:p>
                  <a:pPr>
                    <a:defRPr sz="14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1-0B61-4571-84E6-825EB2241817}"/>
                </c:ext>
              </c:extLst>
            </c:dLbl>
            <c:dLbl>
              <c:idx val="1"/>
              <c:spPr>
                <a:noFill/>
                <a:ln>
                  <a:noFill/>
                </a:ln>
                <a:effectLst/>
              </c:spPr>
              <c:txPr>
                <a:bodyPr wrap="square" lIns="38100" tIns="19050" rIns="38100" bIns="19050" anchor="ctr">
                  <a:spAutoFit/>
                </a:bodyPr>
                <a:lstStyle/>
                <a:p>
                  <a:pPr>
                    <a:defRPr sz="14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3-0B61-4571-84E6-825EB2241817}"/>
                </c:ext>
              </c:extLst>
            </c:dLbl>
            <c:dLbl>
              <c:idx val="4"/>
              <c:spPr>
                <a:noFill/>
                <a:ln>
                  <a:noFill/>
                </a:ln>
                <a:effectLst/>
              </c:spPr>
              <c:txPr>
                <a:bodyPr wrap="square" lIns="38100" tIns="19050" rIns="38100" bIns="19050" anchor="ctr">
                  <a:spAutoFit/>
                </a:bodyPr>
                <a:lstStyle/>
                <a:p>
                  <a:pPr>
                    <a:defRPr sz="14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9-0B61-4571-84E6-825EB2241817}"/>
                </c:ext>
              </c:extLst>
            </c:dLbl>
            <c:dLbl>
              <c:idx val="5"/>
              <c:spPr>
                <a:noFill/>
                <a:ln>
                  <a:noFill/>
                </a:ln>
                <a:effectLst/>
              </c:spPr>
              <c:txPr>
                <a:bodyPr wrap="square" lIns="38100" tIns="19050" rIns="38100" bIns="19050" anchor="ctr">
                  <a:spAutoFit/>
                </a:bodyPr>
                <a:lstStyle/>
                <a:p>
                  <a:pPr>
                    <a:defRPr sz="14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B-0B61-4571-84E6-825EB2241817}"/>
                </c:ext>
              </c:extLst>
            </c:dLbl>
            <c:dLbl>
              <c:idx val="6"/>
              <c:spPr>
                <a:noFill/>
                <a:ln>
                  <a:noFill/>
                </a:ln>
                <a:effectLst/>
              </c:spPr>
              <c:txPr>
                <a:bodyPr wrap="square" lIns="38100" tIns="19050" rIns="38100" bIns="19050" anchor="ctr">
                  <a:spAutoFit/>
                </a:bodyPr>
                <a:lstStyle/>
                <a:p>
                  <a:pPr>
                    <a:defRPr sz="14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D-0B61-4571-84E6-825EB2241817}"/>
                </c:ext>
              </c:extLst>
            </c:dLbl>
            <c:dLbl>
              <c:idx val="8"/>
              <c:spPr>
                <a:noFill/>
                <a:ln>
                  <a:noFill/>
                </a:ln>
                <a:effectLst/>
              </c:spPr>
              <c:txPr>
                <a:bodyPr wrap="square" lIns="38100" tIns="19050" rIns="38100" bIns="19050" anchor="ctr">
                  <a:spAutoFit/>
                </a:bodyPr>
                <a:lstStyle/>
                <a:p>
                  <a:pPr>
                    <a:defRPr sz="14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11-0B61-4571-84E6-825EB2241817}"/>
                </c:ext>
              </c:extLst>
            </c:dLbl>
            <c:dLbl>
              <c:idx val="9"/>
              <c:spPr>
                <a:noFill/>
                <a:ln>
                  <a:noFill/>
                </a:ln>
                <a:effectLst/>
              </c:spPr>
              <c:txPr>
                <a:bodyPr wrap="square" lIns="38100" tIns="19050" rIns="38100" bIns="19050" anchor="ctr">
                  <a:spAutoFit/>
                </a:bodyPr>
                <a:lstStyle/>
                <a:p>
                  <a:pPr>
                    <a:defRPr sz="14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13-0B61-4571-84E6-825EB2241817}"/>
                </c:ext>
              </c:extLst>
            </c:dLbl>
            <c:dLbl>
              <c:idx val="12"/>
              <c:spPr>
                <a:noFill/>
                <a:ln>
                  <a:noFill/>
                </a:ln>
                <a:effectLst/>
              </c:spPr>
              <c:txPr>
                <a:bodyPr wrap="square" lIns="38100" tIns="19050" rIns="38100" bIns="19050" anchor="ctr">
                  <a:spAutoFit/>
                </a:bodyPr>
                <a:lstStyle/>
                <a:p>
                  <a:pPr>
                    <a:defRPr sz="14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19-0B61-4571-84E6-825EB2241817}"/>
                </c:ext>
              </c:extLst>
            </c:dLbl>
            <c:spPr>
              <a:noFill/>
              <a:ln>
                <a:noFill/>
              </a:ln>
              <a:effectLst/>
            </c:spPr>
            <c:txPr>
              <a:bodyPr wrap="square" lIns="38100" tIns="19050" rIns="38100" bIns="19050" anchor="ctr">
                <a:spAutoFit/>
              </a:bodyPr>
              <a:lstStyle/>
              <a:p>
                <a:pPr>
                  <a:defRPr sz="14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Tabelle1!$A$2:$A$16</c:f>
              <c:strCache>
                <c:ptCount val="15"/>
                <c:pt idx="0">
                  <c:v>Other special machines</c:v>
                </c:pt>
                <c:pt idx="1">
                  <c:v>Pharmaceuticals</c:v>
                </c:pt>
                <c:pt idx="2">
                  <c:v>Biotechnology</c:v>
                </c:pt>
                <c:pt idx="3">
                  <c:v>Civil engineering</c:v>
                </c:pt>
                <c:pt idx="4">
                  <c:v>Medical technology</c:v>
                </c:pt>
                <c:pt idx="5">
                  <c:v>Transport</c:v>
                </c:pt>
                <c:pt idx="6">
                  <c:v>Electrical machinery, apparatus, energy</c:v>
                </c:pt>
                <c:pt idx="7">
                  <c:v>Materials, metallurgy</c:v>
                </c:pt>
                <c:pt idx="8">
                  <c:v>Measurement</c:v>
                </c:pt>
                <c:pt idx="9">
                  <c:v>Basic materials chemistry </c:v>
                </c:pt>
                <c:pt idx="10">
                  <c:v>Computer technology</c:v>
                </c:pt>
                <c:pt idx="11">
                  <c:v>Organic fine chemistry</c:v>
                </c:pt>
                <c:pt idx="12">
                  <c:v>Chemical engineering</c:v>
                </c:pt>
                <c:pt idx="13">
                  <c:v>Semiconductors</c:v>
                </c:pt>
                <c:pt idx="14">
                  <c:v>Textile and paper machines</c:v>
                </c:pt>
              </c:strCache>
            </c:strRef>
          </c:cat>
          <c:val>
            <c:numRef>
              <c:f>Tabelle1!$B$2:$B$16</c:f>
              <c:numCache>
                <c:formatCode>0%</c:formatCode>
                <c:ptCount val="15"/>
                <c:pt idx="0">
                  <c:v>0.08</c:v>
                </c:pt>
                <c:pt idx="1">
                  <c:v>7.0000000000000007E-2</c:v>
                </c:pt>
                <c:pt idx="2">
                  <c:v>0.06</c:v>
                </c:pt>
                <c:pt idx="3">
                  <c:v>0.05</c:v>
                </c:pt>
                <c:pt idx="4">
                  <c:v>0.05</c:v>
                </c:pt>
                <c:pt idx="5">
                  <c:v>0.04</c:v>
                </c:pt>
                <c:pt idx="6">
                  <c:v>0.04</c:v>
                </c:pt>
                <c:pt idx="7">
                  <c:v>0.04</c:v>
                </c:pt>
                <c:pt idx="8">
                  <c:v>0.04</c:v>
                </c:pt>
                <c:pt idx="9">
                  <c:v>0.04</c:v>
                </c:pt>
                <c:pt idx="10">
                  <c:v>0.04</c:v>
                </c:pt>
                <c:pt idx="11">
                  <c:v>0.04</c:v>
                </c:pt>
                <c:pt idx="12">
                  <c:v>0.04</c:v>
                </c:pt>
                <c:pt idx="13">
                  <c:v>0.03</c:v>
                </c:pt>
                <c:pt idx="14">
                  <c:v>0.03</c:v>
                </c:pt>
              </c:numCache>
            </c:numRef>
          </c:val>
          <c:extLst>
            <c:ext xmlns:c16="http://schemas.microsoft.com/office/drawing/2014/chart" uri="{C3380CC4-5D6E-409C-BE32-E72D297353CC}">
              <c16:uniqueId val="{0000001E-0B61-4571-84E6-825EB2241817}"/>
            </c:ext>
          </c:extLst>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143321801285804E-4"/>
          <c:w val="1"/>
          <c:h val="0.99983856678198713"/>
        </c:manualLayout>
      </c:layout>
      <c:barChart>
        <c:barDir val="bar"/>
        <c:grouping val="stacked"/>
        <c:varyColors val="0"/>
        <c:ser>
          <c:idx val="0"/>
          <c:order val="0"/>
          <c:tx>
            <c:strRef>
              <c:f>Sheet1!$B$1</c:f>
              <c:strCache>
                <c:ptCount val="1"/>
                <c:pt idx="0">
                  <c:v>Spalte1</c:v>
                </c:pt>
              </c:strCache>
            </c:strRef>
          </c:tx>
          <c:spPr>
            <a:solidFill>
              <a:schemeClr val="accent1"/>
            </a:solidFill>
          </c:spPr>
          <c:invertIfNegative val="0"/>
          <c:dPt>
            <c:idx val="0"/>
            <c:invertIfNegative val="0"/>
            <c:bubble3D val="0"/>
            <c:spPr>
              <a:solidFill>
                <a:schemeClr val="accent2"/>
              </a:solidFill>
            </c:spPr>
            <c:extLst>
              <c:ext xmlns:c16="http://schemas.microsoft.com/office/drawing/2014/chart" uri="{C3380CC4-5D6E-409C-BE32-E72D297353CC}">
                <c16:uniqueId val="{00000001-D4C0-426F-94CC-F1E930517162}"/>
              </c:ext>
            </c:extLst>
          </c:dPt>
          <c:dPt>
            <c:idx val="1"/>
            <c:invertIfNegative val="0"/>
            <c:bubble3D val="0"/>
            <c:spPr>
              <a:solidFill>
                <a:schemeClr val="tx1"/>
              </a:solidFill>
            </c:spPr>
            <c:extLst>
              <c:ext xmlns:c16="http://schemas.microsoft.com/office/drawing/2014/chart" uri="{C3380CC4-5D6E-409C-BE32-E72D297353CC}">
                <c16:uniqueId val="{00000003-D4C0-426F-94CC-F1E930517162}"/>
              </c:ext>
            </c:extLst>
          </c:dPt>
          <c:dPt>
            <c:idx val="2"/>
            <c:invertIfNegative val="0"/>
            <c:bubble3D val="0"/>
            <c:spPr>
              <a:solidFill>
                <a:schemeClr val="accent2"/>
              </a:solidFill>
            </c:spPr>
            <c:extLst>
              <c:ext xmlns:c16="http://schemas.microsoft.com/office/drawing/2014/chart" uri="{C3380CC4-5D6E-409C-BE32-E72D297353CC}">
                <c16:uniqueId val="{00000004-D4C0-426F-94CC-F1E930517162}"/>
              </c:ext>
            </c:extLst>
          </c:dPt>
          <c:dPt>
            <c:idx val="3"/>
            <c:invertIfNegative val="0"/>
            <c:bubble3D val="0"/>
            <c:extLst>
              <c:ext xmlns:c16="http://schemas.microsoft.com/office/drawing/2014/chart" uri="{C3380CC4-5D6E-409C-BE32-E72D297353CC}">
                <c16:uniqueId val="{00000005-D4C0-426F-94CC-F1E930517162}"/>
              </c:ext>
            </c:extLst>
          </c:dPt>
          <c:dPt>
            <c:idx val="4"/>
            <c:invertIfNegative val="0"/>
            <c:bubble3D val="0"/>
            <c:spPr>
              <a:solidFill>
                <a:schemeClr val="accent2"/>
              </a:solidFill>
            </c:spPr>
            <c:extLst>
              <c:ext xmlns:c16="http://schemas.microsoft.com/office/drawing/2014/chart" uri="{C3380CC4-5D6E-409C-BE32-E72D297353CC}">
                <c16:uniqueId val="{00000007-D4C0-426F-94CC-F1E930517162}"/>
              </c:ext>
            </c:extLst>
          </c:dPt>
          <c:dPt>
            <c:idx val="5"/>
            <c:invertIfNegative val="0"/>
            <c:bubble3D val="0"/>
            <c:extLst>
              <c:ext xmlns:c16="http://schemas.microsoft.com/office/drawing/2014/chart" uri="{C3380CC4-5D6E-409C-BE32-E72D297353CC}">
                <c16:uniqueId val="{00000008-D4C0-426F-94CC-F1E930517162}"/>
              </c:ext>
            </c:extLst>
          </c:dPt>
          <c:dPt>
            <c:idx val="6"/>
            <c:invertIfNegative val="0"/>
            <c:bubble3D val="0"/>
            <c:spPr>
              <a:solidFill>
                <a:schemeClr val="accent3"/>
              </a:solidFill>
            </c:spPr>
            <c:extLst>
              <c:ext xmlns:c16="http://schemas.microsoft.com/office/drawing/2014/chart" uri="{C3380CC4-5D6E-409C-BE32-E72D297353CC}">
                <c16:uniqueId val="{0000000A-D4C0-426F-94CC-F1E930517162}"/>
              </c:ext>
            </c:extLst>
          </c:dPt>
          <c:dPt>
            <c:idx val="7"/>
            <c:invertIfNegative val="0"/>
            <c:bubble3D val="0"/>
            <c:spPr>
              <a:solidFill>
                <a:schemeClr val="accent3"/>
              </a:solidFill>
            </c:spPr>
            <c:extLst>
              <c:ext xmlns:c16="http://schemas.microsoft.com/office/drawing/2014/chart" uri="{C3380CC4-5D6E-409C-BE32-E72D297353CC}">
                <c16:uniqueId val="{0000000C-D4C0-426F-94CC-F1E930517162}"/>
              </c:ext>
            </c:extLst>
          </c:dPt>
          <c:dPt>
            <c:idx val="8"/>
            <c:invertIfNegative val="0"/>
            <c:bubble3D val="0"/>
            <c:spPr>
              <a:solidFill>
                <a:schemeClr val="accent4"/>
              </a:solidFill>
            </c:spPr>
            <c:extLst>
              <c:ext xmlns:c16="http://schemas.microsoft.com/office/drawing/2014/chart" uri="{C3380CC4-5D6E-409C-BE32-E72D297353CC}">
                <c16:uniqueId val="{0000000E-D4C0-426F-94CC-F1E930517162}"/>
              </c:ext>
            </c:extLst>
          </c:dPt>
          <c:dPt>
            <c:idx val="9"/>
            <c:invertIfNegative val="0"/>
            <c:bubble3D val="0"/>
            <c:spPr>
              <a:solidFill>
                <a:schemeClr val="accent2"/>
              </a:solidFill>
            </c:spPr>
            <c:extLst>
              <c:ext xmlns:c16="http://schemas.microsoft.com/office/drawing/2014/chart" uri="{C3380CC4-5D6E-409C-BE32-E72D297353CC}">
                <c16:uniqueId val="{00000010-D4C0-426F-94CC-F1E930517162}"/>
              </c:ext>
            </c:extLst>
          </c:dPt>
          <c:cat>
            <c:strRef>
              <c:f>Sheet1!$A$2:$A$11</c:f>
              <c:strCache>
                <c:ptCount val="10"/>
                <c:pt idx="0">
                  <c:v>ROBERT BOSCH</c:v>
                </c:pt>
                <c:pt idx="1">
                  <c:v>GENERAL ELECTRIC</c:v>
                </c:pt>
                <c:pt idx="2">
                  <c:v>ERICSSON</c:v>
                </c:pt>
                <c:pt idx="3">
                  <c:v>QUALCOMM</c:v>
                </c:pt>
                <c:pt idx="4">
                  <c:v>ROYAL PHILIPS</c:v>
                </c:pt>
                <c:pt idx="5">
                  <c:v>UNITED TECHNOLOGIES</c:v>
                </c:pt>
                <c:pt idx="6">
                  <c:v>LG</c:v>
                </c:pt>
                <c:pt idx="7">
                  <c:v>SAMSUNG</c:v>
                </c:pt>
                <c:pt idx="8">
                  <c:v>HUAWEI</c:v>
                </c:pt>
                <c:pt idx="9">
                  <c:v>SIEMENS</c:v>
                </c:pt>
              </c:strCache>
            </c:strRef>
          </c:cat>
          <c:val>
            <c:numRef>
              <c:f>Sheet1!$B$2:$B$11</c:f>
              <c:numCache>
                <c:formatCode>General</c:formatCode>
                <c:ptCount val="10"/>
                <c:pt idx="0">
                  <c:v>1286</c:v>
                </c:pt>
                <c:pt idx="1">
                  <c:v>1307</c:v>
                </c:pt>
                <c:pt idx="2">
                  <c:v>1472</c:v>
                </c:pt>
                <c:pt idx="3">
                  <c:v>1593</c:v>
                </c:pt>
                <c:pt idx="4">
                  <c:v>1617</c:v>
                </c:pt>
                <c:pt idx="5">
                  <c:v>1983</c:v>
                </c:pt>
                <c:pt idx="6">
                  <c:v>2376</c:v>
                </c:pt>
                <c:pt idx="7">
                  <c:v>2449</c:v>
                </c:pt>
                <c:pt idx="8">
                  <c:v>2485</c:v>
                </c:pt>
                <c:pt idx="9">
                  <c:v>2493</c:v>
                </c:pt>
              </c:numCache>
            </c:numRef>
          </c:val>
          <c:extLst>
            <c:ext xmlns:c16="http://schemas.microsoft.com/office/drawing/2014/chart" uri="{C3380CC4-5D6E-409C-BE32-E72D297353CC}">
              <c16:uniqueId val="{00000011-D4C0-426F-94CC-F1E930517162}"/>
            </c:ext>
          </c:extLst>
        </c:ser>
        <c:dLbls>
          <c:showLegendKey val="0"/>
          <c:showVal val="0"/>
          <c:showCatName val="0"/>
          <c:showSerName val="0"/>
          <c:showPercent val="0"/>
          <c:showBubbleSize val="0"/>
        </c:dLbls>
        <c:gapWidth val="80"/>
        <c:overlap val="100"/>
        <c:axId val="405437056"/>
        <c:axId val="405442944"/>
      </c:barChart>
      <c:catAx>
        <c:axId val="405437056"/>
        <c:scaling>
          <c:orientation val="minMax"/>
        </c:scaling>
        <c:delete val="1"/>
        <c:axPos val="l"/>
        <c:numFmt formatCode="General" sourceLinked="0"/>
        <c:majorTickMark val="out"/>
        <c:minorTickMark val="none"/>
        <c:tickLblPos val="nextTo"/>
        <c:crossAx val="405442944"/>
        <c:crosses val="autoZero"/>
        <c:auto val="1"/>
        <c:lblAlgn val="ctr"/>
        <c:lblOffset val="100"/>
        <c:noMultiLvlLbl val="0"/>
      </c:catAx>
      <c:valAx>
        <c:axId val="405442944"/>
        <c:scaling>
          <c:orientation val="minMax"/>
          <c:max val="2493"/>
          <c:min val="0"/>
        </c:scaling>
        <c:delete val="1"/>
        <c:axPos val="b"/>
        <c:numFmt formatCode="General" sourceLinked="1"/>
        <c:majorTickMark val="out"/>
        <c:minorTickMark val="none"/>
        <c:tickLblPos val="nextTo"/>
        <c:crossAx val="405437056"/>
        <c:crosses val="autoZero"/>
        <c:crossBetween val="between"/>
        <c:majorUnit val="500"/>
        <c:minorUnit val="100"/>
      </c:valAx>
      <c:spPr>
        <a:noFill/>
        <a:ln w="25400">
          <a:noFill/>
        </a:ln>
      </c:spPr>
    </c:plotArea>
    <c:plotVisOnly val="1"/>
    <c:dispBlanksAs val="gap"/>
    <c:showDLblsOverMax val="0"/>
  </c:chart>
  <c:txPr>
    <a:bodyPr/>
    <a:lstStyle/>
    <a:p>
      <a:pPr>
        <a:defRPr sz="1800"/>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143321801285804E-4"/>
          <c:w val="1"/>
          <c:h val="0.99983851563139181"/>
        </c:manualLayout>
      </c:layout>
      <c:barChart>
        <c:barDir val="bar"/>
        <c:grouping val="stacked"/>
        <c:varyColors val="0"/>
        <c:ser>
          <c:idx val="0"/>
          <c:order val="0"/>
          <c:tx>
            <c:strRef>
              <c:f>Sheet1!$B$1</c:f>
              <c:strCache>
                <c:ptCount val="1"/>
                <c:pt idx="0">
                  <c:v>Spalte1</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0-6ED3-4709-9CF3-E75D47D5C673}"/>
              </c:ext>
            </c:extLst>
          </c:dPt>
          <c:dPt>
            <c:idx val="1"/>
            <c:invertIfNegative val="0"/>
            <c:bubble3D val="0"/>
            <c:extLst>
              <c:ext xmlns:c16="http://schemas.microsoft.com/office/drawing/2014/chart" uri="{C3380CC4-5D6E-409C-BE32-E72D297353CC}">
                <c16:uniqueId val="{00000001-6ED3-4709-9CF3-E75D47D5C673}"/>
              </c:ext>
            </c:extLst>
          </c:dPt>
          <c:dPt>
            <c:idx val="2"/>
            <c:invertIfNegative val="0"/>
            <c:bubble3D val="0"/>
            <c:extLst>
              <c:ext xmlns:c16="http://schemas.microsoft.com/office/drawing/2014/chart" uri="{C3380CC4-5D6E-409C-BE32-E72D297353CC}">
                <c16:uniqueId val="{00000002-6ED3-4709-9CF3-E75D47D5C673}"/>
              </c:ext>
            </c:extLst>
          </c:dPt>
          <c:dPt>
            <c:idx val="3"/>
            <c:invertIfNegative val="0"/>
            <c:bubble3D val="0"/>
            <c:extLst>
              <c:ext xmlns:c16="http://schemas.microsoft.com/office/drawing/2014/chart" uri="{C3380CC4-5D6E-409C-BE32-E72D297353CC}">
                <c16:uniqueId val="{00000003-6ED3-4709-9CF3-E75D47D5C673}"/>
              </c:ext>
            </c:extLst>
          </c:dPt>
          <c:dPt>
            <c:idx val="5"/>
            <c:invertIfNegative val="0"/>
            <c:bubble3D val="0"/>
            <c:extLst>
              <c:ext xmlns:c16="http://schemas.microsoft.com/office/drawing/2014/chart" uri="{C3380CC4-5D6E-409C-BE32-E72D297353CC}">
                <c16:uniqueId val="{00000004-6ED3-4709-9CF3-E75D47D5C673}"/>
              </c:ext>
            </c:extLst>
          </c:dPt>
          <c:dPt>
            <c:idx val="6"/>
            <c:invertIfNegative val="0"/>
            <c:bubble3D val="0"/>
            <c:extLst>
              <c:ext xmlns:c16="http://schemas.microsoft.com/office/drawing/2014/chart" uri="{C3380CC4-5D6E-409C-BE32-E72D297353CC}">
                <c16:uniqueId val="{00000005-6ED3-4709-9CF3-E75D47D5C673}"/>
              </c:ext>
            </c:extLst>
          </c:dPt>
          <c:dPt>
            <c:idx val="7"/>
            <c:invertIfNegative val="0"/>
            <c:bubble3D val="0"/>
            <c:extLst>
              <c:ext xmlns:c16="http://schemas.microsoft.com/office/drawing/2014/chart" uri="{C3380CC4-5D6E-409C-BE32-E72D297353CC}">
                <c16:uniqueId val="{00000006-6ED3-4709-9CF3-E75D47D5C673}"/>
              </c:ext>
            </c:extLst>
          </c:dPt>
          <c:dPt>
            <c:idx val="8"/>
            <c:invertIfNegative val="0"/>
            <c:bubble3D val="0"/>
            <c:extLst>
              <c:ext xmlns:c16="http://schemas.microsoft.com/office/drawing/2014/chart" uri="{C3380CC4-5D6E-409C-BE32-E72D297353CC}">
                <c16:uniqueId val="{00000007-6ED3-4709-9CF3-E75D47D5C673}"/>
              </c:ext>
            </c:extLst>
          </c:dPt>
          <c:dPt>
            <c:idx val="9"/>
            <c:invertIfNegative val="0"/>
            <c:bubble3D val="0"/>
            <c:extLst>
              <c:ext xmlns:c16="http://schemas.microsoft.com/office/drawing/2014/chart" uri="{C3380CC4-5D6E-409C-BE32-E72D297353CC}">
                <c16:uniqueId val="{00000008-6ED3-4709-9CF3-E75D47D5C673}"/>
              </c:ext>
            </c:extLst>
          </c:dPt>
          <c:dPt>
            <c:idx val="10"/>
            <c:invertIfNegative val="0"/>
            <c:bubble3D val="0"/>
            <c:extLst>
              <c:ext xmlns:c16="http://schemas.microsoft.com/office/drawing/2014/chart" uri="{C3380CC4-5D6E-409C-BE32-E72D297353CC}">
                <c16:uniqueId val="{00000009-6ED3-4709-9CF3-E75D47D5C673}"/>
              </c:ext>
            </c:extLst>
          </c:dPt>
          <c:cat>
            <c:strRef>
              <c:f>Sheet1!$A$2:$A$17</c:f>
              <c:strCache>
                <c:ptCount val="16"/>
                <c:pt idx="0">
                  <c:v>Bruxellles-Capitale</c:v>
                </c:pt>
                <c:pt idx="1">
                  <c:v>Wallonie</c:v>
                </c:pt>
                <c:pt idx="2">
                  <c:v>Vlaanderen</c:v>
                </c:pt>
                <c:pt idx="5">
                  <c:v>Bruxelles</c:v>
                </c:pt>
                <c:pt idx="6">
                  <c:v>Luxembourg</c:v>
                </c:pt>
                <c:pt idx="7">
                  <c:v>Namur</c:v>
                </c:pt>
                <c:pt idx="8">
                  <c:v>Hainaut</c:v>
                </c:pt>
                <c:pt idx="9">
                  <c:v>Liège</c:v>
                </c:pt>
                <c:pt idx="10">
                  <c:v>Brabant-Wallon</c:v>
                </c:pt>
                <c:pt idx="11">
                  <c:v>Limburg</c:v>
                </c:pt>
                <c:pt idx="12">
                  <c:v>West-Vlaanderen</c:v>
                </c:pt>
                <c:pt idx="13">
                  <c:v>Oost-Vlaanderen</c:v>
                </c:pt>
                <c:pt idx="14">
                  <c:v>Vlaams Brabant</c:v>
                </c:pt>
                <c:pt idx="15">
                  <c:v>Antwerpen</c:v>
                </c:pt>
              </c:strCache>
            </c:strRef>
          </c:cat>
          <c:val>
            <c:numRef>
              <c:f>Sheet1!$B$2:$B$17</c:f>
              <c:numCache>
                <c:formatCode>#,##0</c:formatCode>
                <c:ptCount val="16"/>
                <c:pt idx="0">
                  <c:v>373</c:v>
                </c:pt>
                <c:pt idx="1">
                  <c:v>500</c:v>
                </c:pt>
                <c:pt idx="2">
                  <c:v>1482</c:v>
                </c:pt>
                <c:pt idx="5">
                  <c:v>373</c:v>
                </c:pt>
                <c:pt idx="6">
                  <c:v>12</c:v>
                </c:pt>
                <c:pt idx="7">
                  <c:v>18</c:v>
                </c:pt>
                <c:pt idx="8">
                  <c:v>77</c:v>
                </c:pt>
                <c:pt idx="9">
                  <c:v>150</c:v>
                </c:pt>
                <c:pt idx="10">
                  <c:v>243</c:v>
                </c:pt>
                <c:pt idx="11">
                  <c:v>117</c:v>
                </c:pt>
                <c:pt idx="12">
                  <c:v>301</c:v>
                </c:pt>
                <c:pt idx="13">
                  <c:v>341</c:v>
                </c:pt>
                <c:pt idx="14">
                  <c:v>360</c:v>
                </c:pt>
                <c:pt idx="15">
                  <c:v>363</c:v>
                </c:pt>
              </c:numCache>
            </c:numRef>
          </c:val>
          <c:extLst>
            <c:ext xmlns:c16="http://schemas.microsoft.com/office/drawing/2014/chart" uri="{C3380CC4-5D6E-409C-BE32-E72D297353CC}">
              <c16:uniqueId val="{0000000A-6ED3-4709-9CF3-E75D47D5C673}"/>
            </c:ext>
          </c:extLst>
        </c:ser>
        <c:dLbls>
          <c:showLegendKey val="0"/>
          <c:showVal val="0"/>
          <c:showCatName val="0"/>
          <c:showSerName val="0"/>
          <c:showPercent val="0"/>
          <c:showBubbleSize val="0"/>
        </c:dLbls>
        <c:gapWidth val="60"/>
        <c:overlap val="100"/>
        <c:axId val="391370624"/>
        <c:axId val="392880128"/>
      </c:barChart>
      <c:catAx>
        <c:axId val="391370624"/>
        <c:scaling>
          <c:orientation val="minMax"/>
        </c:scaling>
        <c:delete val="1"/>
        <c:axPos val="l"/>
        <c:numFmt formatCode="General" sourceLinked="0"/>
        <c:majorTickMark val="out"/>
        <c:minorTickMark val="none"/>
        <c:tickLblPos val="nextTo"/>
        <c:crossAx val="392880128"/>
        <c:crosses val="autoZero"/>
        <c:auto val="1"/>
        <c:lblAlgn val="ctr"/>
        <c:lblOffset val="100"/>
        <c:noMultiLvlLbl val="0"/>
      </c:catAx>
      <c:valAx>
        <c:axId val="392880128"/>
        <c:scaling>
          <c:orientation val="minMax"/>
          <c:max val="1482"/>
          <c:min val="0"/>
        </c:scaling>
        <c:delete val="1"/>
        <c:axPos val="b"/>
        <c:numFmt formatCode="#,##0" sourceLinked="1"/>
        <c:majorTickMark val="out"/>
        <c:minorTickMark val="none"/>
        <c:tickLblPos val="nextTo"/>
        <c:crossAx val="391370624"/>
        <c:crosses val="autoZero"/>
        <c:crossBetween val="between"/>
        <c:majorUnit val="500"/>
        <c:minorUnit val="100"/>
      </c:valAx>
      <c:spPr>
        <a:noFill/>
        <a:ln w="25400">
          <a:noFill/>
        </a:ln>
      </c:spPr>
    </c:plotArea>
    <c:plotVisOnly val="1"/>
    <c:dispBlanksAs val="gap"/>
    <c:showDLblsOverMax val="0"/>
  </c:chart>
  <c:txPr>
    <a:bodyPr/>
    <a:lstStyle/>
    <a:p>
      <a:pPr>
        <a:defRPr sz="1800"/>
      </a:pPr>
      <a:endParaRPr lang="de-D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33C11-2BDA-49F9-9EAB-CE843468E7EA}" type="datetimeFigureOut">
              <a:rPr lang="de-DE" smtClean="0"/>
              <a:pPr/>
              <a:t>06.03.2019</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055C7-B3D1-4D32-B9DA-D475B0D98786}" type="slidenum">
              <a:rPr lang="de-DE" smtClean="0"/>
              <a:pPr/>
              <a:t>‹Nr.›</a:t>
            </a:fld>
            <a:endParaRPr lang="de-DE"/>
          </a:p>
        </p:txBody>
      </p:sp>
    </p:spTree>
    <p:extLst>
      <p:ext uri="{BB962C8B-B14F-4D97-AF65-F5344CB8AC3E}">
        <p14:creationId xmlns:p14="http://schemas.microsoft.com/office/powerpoint/2010/main" val="4240083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3D055C7-B3D1-4D32-B9DA-D475B0D98786}" type="slidenum">
              <a:rPr lang="en-GB" smtClean="0"/>
              <a:pPr/>
              <a:t>1</a:t>
            </a:fld>
            <a:endParaRPr lang="en-GB" dirty="0"/>
          </a:p>
        </p:txBody>
      </p:sp>
    </p:spTree>
    <p:extLst>
      <p:ext uri="{BB962C8B-B14F-4D97-AF65-F5344CB8AC3E}">
        <p14:creationId xmlns:p14="http://schemas.microsoft.com/office/powerpoint/2010/main" val="2455715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3D055C7-B3D1-4D32-B9DA-D475B0D98786}" type="slidenum">
              <a:rPr lang="en-GB" smtClean="0"/>
              <a:t>10</a:t>
            </a:fld>
            <a:endParaRPr lang="en-GB" dirty="0"/>
          </a:p>
        </p:txBody>
      </p:sp>
    </p:spTree>
    <p:extLst>
      <p:ext uri="{BB962C8B-B14F-4D97-AF65-F5344CB8AC3E}">
        <p14:creationId xmlns:p14="http://schemas.microsoft.com/office/powerpoint/2010/main" val="3780244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3D055C7-B3D1-4D32-B9DA-D475B0D98786}" type="slidenum">
              <a:rPr lang="en-GB" smtClean="0"/>
              <a:t>11</a:t>
            </a:fld>
            <a:endParaRPr lang="en-GB" dirty="0"/>
          </a:p>
        </p:txBody>
      </p:sp>
    </p:spTree>
    <p:extLst>
      <p:ext uri="{BB962C8B-B14F-4D97-AF65-F5344CB8AC3E}">
        <p14:creationId xmlns:p14="http://schemas.microsoft.com/office/powerpoint/2010/main" val="272838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3D055C7-B3D1-4D32-B9DA-D475B0D98786}" type="slidenum">
              <a:rPr lang="en-GB" smtClean="0"/>
              <a:pPr/>
              <a:t>12</a:t>
            </a:fld>
            <a:endParaRPr lang="en-GB" dirty="0"/>
          </a:p>
        </p:txBody>
      </p:sp>
    </p:spTree>
    <p:extLst>
      <p:ext uri="{BB962C8B-B14F-4D97-AF65-F5344CB8AC3E}">
        <p14:creationId xmlns:p14="http://schemas.microsoft.com/office/powerpoint/2010/main" val="76601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3D055C7-B3D1-4D32-B9DA-D475B0D98786}" type="slidenum">
              <a:rPr lang="en-GB" smtClean="0"/>
              <a:t>13</a:t>
            </a:fld>
            <a:endParaRPr lang="en-GB" dirty="0"/>
          </a:p>
        </p:txBody>
      </p:sp>
    </p:spTree>
    <p:extLst>
      <p:ext uri="{BB962C8B-B14F-4D97-AF65-F5344CB8AC3E}">
        <p14:creationId xmlns:p14="http://schemas.microsoft.com/office/powerpoint/2010/main" val="1663799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3D055C7-B3D1-4D32-B9DA-D475B0D98786}" type="slidenum">
              <a:rPr lang="en-GB" smtClean="0"/>
              <a:t>14</a:t>
            </a:fld>
            <a:endParaRPr lang="en-GB" dirty="0"/>
          </a:p>
        </p:txBody>
      </p:sp>
    </p:spTree>
    <p:extLst>
      <p:ext uri="{BB962C8B-B14F-4D97-AF65-F5344CB8AC3E}">
        <p14:creationId xmlns:p14="http://schemas.microsoft.com/office/powerpoint/2010/main" val="2047487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3D055C7-B3D1-4D32-B9DA-D475B0D98786}" type="slidenum">
              <a:rPr lang="en-GB" smtClean="0"/>
              <a:t>15</a:t>
            </a:fld>
            <a:endParaRPr lang="en-GB" dirty="0"/>
          </a:p>
        </p:txBody>
      </p:sp>
    </p:spTree>
    <p:extLst>
      <p:ext uri="{BB962C8B-B14F-4D97-AF65-F5344CB8AC3E}">
        <p14:creationId xmlns:p14="http://schemas.microsoft.com/office/powerpoint/2010/main" val="422907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3D055C7-B3D1-4D32-B9DA-D475B0D98786}" type="slidenum">
              <a:rPr lang="en-GB" smtClean="0"/>
              <a:t>2</a:t>
            </a:fld>
            <a:endParaRPr lang="en-GB" dirty="0"/>
          </a:p>
        </p:txBody>
      </p:sp>
    </p:spTree>
    <p:extLst>
      <p:ext uri="{BB962C8B-B14F-4D97-AF65-F5344CB8AC3E}">
        <p14:creationId xmlns:p14="http://schemas.microsoft.com/office/powerpoint/2010/main" val="239687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3D055C7-B3D1-4D32-B9DA-D475B0D98786}" type="slidenum">
              <a:rPr lang="en-GB" smtClean="0"/>
              <a:t>3</a:t>
            </a:fld>
            <a:endParaRPr lang="en-GB" dirty="0"/>
          </a:p>
        </p:txBody>
      </p:sp>
    </p:spTree>
    <p:extLst>
      <p:ext uri="{BB962C8B-B14F-4D97-AF65-F5344CB8AC3E}">
        <p14:creationId xmlns:p14="http://schemas.microsoft.com/office/powerpoint/2010/main" val="1913291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3D055C7-B3D1-4D32-B9DA-D475B0D98786}" type="slidenum">
              <a:rPr lang="en-GB" smtClean="0"/>
              <a:t>4</a:t>
            </a:fld>
            <a:endParaRPr lang="en-GB" dirty="0"/>
          </a:p>
        </p:txBody>
      </p:sp>
    </p:spTree>
    <p:extLst>
      <p:ext uri="{BB962C8B-B14F-4D97-AF65-F5344CB8AC3E}">
        <p14:creationId xmlns:p14="http://schemas.microsoft.com/office/powerpoint/2010/main" val="924156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3D055C7-B3D1-4D32-B9DA-D475B0D98786}" type="slidenum">
              <a:rPr lang="en-GB" smtClean="0"/>
              <a:t>5</a:t>
            </a:fld>
            <a:endParaRPr lang="en-GB" dirty="0"/>
          </a:p>
        </p:txBody>
      </p:sp>
    </p:spTree>
    <p:extLst>
      <p:ext uri="{BB962C8B-B14F-4D97-AF65-F5344CB8AC3E}">
        <p14:creationId xmlns:p14="http://schemas.microsoft.com/office/powerpoint/2010/main" val="3356692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3D055C7-B3D1-4D32-B9DA-D475B0D98786}" type="slidenum">
              <a:rPr lang="en-GB" smtClean="0"/>
              <a:t>6</a:t>
            </a:fld>
            <a:endParaRPr lang="en-GB" dirty="0"/>
          </a:p>
        </p:txBody>
      </p:sp>
    </p:spTree>
    <p:extLst>
      <p:ext uri="{BB962C8B-B14F-4D97-AF65-F5344CB8AC3E}">
        <p14:creationId xmlns:p14="http://schemas.microsoft.com/office/powerpoint/2010/main" val="224153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3D055C7-B3D1-4D32-B9DA-D475B0D98786}" type="slidenum">
              <a:rPr lang="en-GB" smtClean="0"/>
              <a:t>7</a:t>
            </a:fld>
            <a:endParaRPr lang="en-GB" dirty="0"/>
          </a:p>
        </p:txBody>
      </p:sp>
    </p:spTree>
    <p:extLst>
      <p:ext uri="{BB962C8B-B14F-4D97-AF65-F5344CB8AC3E}">
        <p14:creationId xmlns:p14="http://schemas.microsoft.com/office/powerpoint/2010/main" val="2221746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3D055C7-B3D1-4D32-B9DA-D475B0D98786}" type="slidenum">
              <a:rPr lang="en-GB" smtClean="0"/>
              <a:t>8</a:t>
            </a:fld>
            <a:endParaRPr lang="en-GB" dirty="0"/>
          </a:p>
        </p:txBody>
      </p:sp>
    </p:spTree>
    <p:extLst>
      <p:ext uri="{BB962C8B-B14F-4D97-AF65-F5344CB8AC3E}">
        <p14:creationId xmlns:p14="http://schemas.microsoft.com/office/powerpoint/2010/main" val="1640316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93D055C7-B3D1-4D32-B9DA-D475B0D98786}" type="slidenum">
              <a:rPr lang="en-GB" smtClean="0"/>
              <a:pPr/>
              <a:t>9</a:t>
            </a:fld>
            <a:endParaRPr lang="en-GB" dirty="0"/>
          </a:p>
        </p:txBody>
      </p:sp>
    </p:spTree>
    <p:extLst>
      <p:ext uri="{BB962C8B-B14F-4D97-AF65-F5344CB8AC3E}">
        <p14:creationId xmlns:p14="http://schemas.microsoft.com/office/powerpoint/2010/main" val="4001661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mailto:graphic_design_the_hague@epo.org" TargetMode="External"/><Relationship Id="rId2" Type="http://schemas.openxmlformats.org/officeDocument/2006/relationships/hyperlink" Target="mailto:graphic_design_munich@epo.org"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Text Placeholder 12"/>
          <p:cNvSpPr>
            <a:spLocks noGrp="1"/>
          </p:cNvSpPr>
          <p:nvPr>
            <p:ph type="body" sz="quarter" idx="13" hasCustomPrompt="1"/>
          </p:nvPr>
        </p:nvSpPr>
        <p:spPr>
          <a:xfrm>
            <a:off x="971831" y="6586475"/>
            <a:ext cx="2519562" cy="215950"/>
          </a:xfrm>
        </p:spPr>
        <p:txBody>
          <a:bodyPr wrap="none" lIns="0" tIns="0" rIns="0" bIns="0" anchor="t" anchorCtr="0">
            <a:noAutofit/>
          </a:bodyPr>
          <a:lstStyle>
            <a:lvl1pPr marL="0" indent="0" algn="l">
              <a:lnSpc>
                <a:spcPct val="150000"/>
              </a:lnSpc>
              <a:buNone/>
              <a:defRPr sz="900" b="0" spc="0">
                <a:solidFill>
                  <a:srgbClr val="3B464D"/>
                </a:solidFill>
              </a:defRPr>
            </a:lvl1pPr>
          </a:lstStyle>
          <a:p>
            <a:pPr lvl="0"/>
            <a:r>
              <a:rPr lang="de-CH" dirty="0"/>
              <a:t>Name </a:t>
            </a:r>
            <a:r>
              <a:rPr lang="de-CH" dirty="0" err="1"/>
              <a:t>Surname</a:t>
            </a:r>
            <a:endParaRPr lang="en-GB" dirty="0"/>
          </a:p>
        </p:txBody>
      </p:sp>
      <p:sp>
        <p:nvSpPr>
          <p:cNvPr id="17" name="Text Placeholder 12"/>
          <p:cNvSpPr>
            <a:spLocks noGrp="1"/>
          </p:cNvSpPr>
          <p:nvPr>
            <p:ph type="body" sz="quarter" idx="14" hasCustomPrompt="1"/>
          </p:nvPr>
        </p:nvSpPr>
        <p:spPr>
          <a:xfrm>
            <a:off x="7198750" y="6586475"/>
            <a:ext cx="1334168" cy="215950"/>
          </a:xfrm>
        </p:spPr>
        <p:txBody>
          <a:bodyPr wrap="none" lIns="0" tIns="0" rIns="0" bIns="0" anchor="t" anchorCtr="0">
            <a:noAutofit/>
          </a:bodyPr>
          <a:lstStyle>
            <a:lvl1pPr marL="0" indent="0" algn="r">
              <a:lnSpc>
                <a:spcPct val="150000"/>
              </a:lnSpc>
              <a:buNone/>
              <a:defRPr sz="900" b="0" spc="0" baseline="0">
                <a:solidFill>
                  <a:srgbClr val="3B464D"/>
                </a:solidFill>
              </a:defRPr>
            </a:lvl1pPr>
          </a:lstStyle>
          <a:p>
            <a:pPr lvl="0"/>
            <a:r>
              <a:rPr lang="de-CH" dirty="0"/>
              <a:t>Date</a:t>
            </a:r>
            <a:endParaRPr lang="en-GB" dirty="0"/>
          </a:p>
        </p:txBody>
      </p:sp>
      <p:sp>
        <p:nvSpPr>
          <p:cNvPr id="18" name="Text Placeholder 12"/>
          <p:cNvSpPr>
            <a:spLocks noGrp="1"/>
          </p:cNvSpPr>
          <p:nvPr>
            <p:ph type="body" sz="quarter" idx="15" hasCustomPrompt="1"/>
          </p:nvPr>
        </p:nvSpPr>
        <p:spPr>
          <a:xfrm>
            <a:off x="3599375" y="6586475"/>
            <a:ext cx="2879500" cy="215950"/>
          </a:xfrm>
        </p:spPr>
        <p:txBody>
          <a:bodyPr wrap="none" lIns="0" tIns="0" rIns="0" bIns="0" anchor="t" anchorCtr="0">
            <a:noAutofit/>
          </a:bodyPr>
          <a:lstStyle>
            <a:lvl1pPr marL="0" indent="0" algn="l">
              <a:lnSpc>
                <a:spcPct val="150000"/>
              </a:lnSpc>
              <a:buNone/>
              <a:defRPr sz="900" b="0" spc="0" baseline="0">
                <a:solidFill>
                  <a:srgbClr val="3B464D"/>
                </a:solidFill>
              </a:defRPr>
            </a:lvl1pPr>
          </a:lstStyle>
          <a:p>
            <a:pPr lvl="0"/>
            <a:r>
              <a:rPr lang="de-CH" dirty="0"/>
              <a:t>Position Department</a:t>
            </a:r>
            <a:endParaRPr lang="en-GB" dirty="0"/>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95329" y="3757315"/>
            <a:ext cx="3048671" cy="27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5071" y="3757315"/>
            <a:ext cx="3048671" cy="27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600" y="3757315"/>
            <a:ext cx="3048671" cy="278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1"/>
          <p:cNvSpPr>
            <a:spLocks noGrp="1"/>
          </p:cNvSpPr>
          <p:nvPr>
            <p:ph type="ctrTitle" hasCustomPrompt="1"/>
          </p:nvPr>
        </p:nvSpPr>
        <p:spPr>
          <a:xfrm>
            <a:off x="971831" y="1801148"/>
            <a:ext cx="7198750" cy="566991"/>
          </a:xfrm>
        </p:spPr>
        <p:txBody>
          <a:bodyPr wrap="square" lIns="0" tIns="0" rIns="0" bIns="0" anchor="b" anchorCtr="0">
            <a:noAutofit/>
          </a:bodyPr>
          <a:lstStyle>
            <a:lvl1pPr>
              <a:lnSpc>
                <a:spcPct val="100000"/>
              </a:lnSpc>
              <a:defRPr sz="2800" baseline="0"/>
            </a:lvl1pPr>
          </a:lstStyle>
          <a:p>
            <a:r>
              <a:rPr lang="en-US" dirty="0"/>
              <a:t>Insert here the title of the presentation</a:t>
            </a:r>
            <a:endParaRPr lang="en-GB" dirty="0"/>
          </a:p>
        </p:txBody>
      </p:sp>
      <p:sp>
        <p:nvSpPr>
          <p:cNvPr id="13" name="Subtitle 2"/>
          <p:cNvSpPr>
            <a:spLocks noGrp="1"/>
          </p:cNvSpPr>
          <p:nvPr>
            <p:ph type="subTitle" idx="1" hasCustomPrompt="1"/>
          </p:nvPr>
        </p:nvSpPr>
        <p:spPr>
          <a:xfrm>
            <a:off x="971831" y="2367969"/>
            <a:ext cx="7198750" cy="433837"/>
          </a:xfrm>
        </p:spPr>
        <p:txBody>
          <a:bodyPr wrap="square" lIns="0" tIns="0" rIns="0" bIns="0" anchor="t" anchorCtr="0">
            <a:noAutofit/>
          </a:bodyPr>
          <a:lstStyle>
            <a:lvl1pPr marL="0" indent="0" algn="l">
              <a:lnSpc>
                <a:spcPct val="100000"/>
              </a:lnSpc>
              <a:buNone/>
              <a:defRPr sz="1800" spc="0">
                <a:solidFill>
                  <a:schemeClr val="tx1"/>
                </a:solidFill>
                <a:latin typeface="Arial" pitchFamily="34" charset="0"/>
                <a:cs typeface="Arial" pitchFamily="34" charset="0"/>
              </a:defRPr>
            </a:lvl1pPr>
            <a:lvl2pPr marL="457109" indent="0" algn="ctr">
              <a:buNone/>
              <a:defRPr>
                <a:solidFill>
                  <a:schemeClr val="tx1">
                    <a:tint val="75000"/>
                  </a:schemeClr>
                </a:solidFill>
              </a:defRPr>
            </a:lvl2pPr>
            <a:lvl3pPr marL="914217" indent="0" algn="ctr">
              <a:buNone/>
              <a:defRPr>
                <a:solidFill>
                  <a:schemeClr val="tx1">
                    <a:tint val="75000"/>
                  </a:schemeClr>
                </a:solidFill>
              </a:defRPr>
            </a:lvl3pPr>
            <a:lvl4pPr marL="1371326" indent="0" algn="ctr">
              <a:buNone/>
              <a:defRPr>
                <a:solidFill>
                  <a:schemeClr val="tx1">
                    <a:tint val="75000"/>
                  </a:schemeClr>
                </a:solidFill>
              </a:defRPr>
            </a:lvl4pPr>
            <a:lvl5pPr marL="1828434" indent="0" algn="ctr">
              <a:buNone/>
              <a:defRPr>
                <a:solidFill>
                  <a:schemeClr val="tx1">
                    <a:tint val="75000"/>
                  </a:schemeClr>
                </a:solidFill>
              </a:defRPr>
            </a:lvl5pPr>
            <a:lvl6pPr marL="2285543" indent="0" algn="ctr">
              <a:buNone/>
              <a:defRPr>
                <a:solidFill>
                  <a:schemeClr val="tx1">
                    <a:tint val="75000"/>
                  </a:schemeClr>
                </a:solidFill>
              </a:defRPr>
            </a:lvl6pPr>
            <a:lvl7pPr marL="2742651" indent="0" algn="ctr">
              <a:buNone/>
              <a:defRPr>
                <a:solidFill>
                  <a:schemeClr val="tx1">
                    <a:tint val="75000"/>
                  </a:schemeClr>
                </a:solidFill>
              </a:defRPr>
            </a:lvl7pPr>
            <a:lvl8pPr marL="3199760" indent="0" algn="ctr">
              <a:buNone/>
              <a:defRPr>
                <a:solidFill>
                  <a:schemeClr val="tx1">
                    <a:tint val="75000"/>
                  </a:schemeClr>
                </a:solidFill>
              </a:defRPr>
            </a:lvl8pPr>
            <a:lvl9pPr marL="3656868" indent="0" algn="ctr">
              <a:buNone/>
              <a:defRPr>
                <a:solidFill>
                  <a:schemeClr val="tx1">
                    <a:tint val="75000"/>
                  </a:schemeClr>
                </a:solidFill>
              </a:defRPr>
            </a:lvl9pPr>
          </a:lstStyle>
          <a:p>
            <a:r>
              <a:rPr lang="en-US" dirty="0"/>
              <a:t>Insert here the subtitle of the presentation</a:t>
            </a:r>
            <a:endParaRPr lang="en-GB" dirty="0"/>
          </a:p>
        </p:txBody>
      </p:sp>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4" y="0"/>
            <a:ext cx="9142412" cy="969040"/>
          </a:xfrm>
          <a:prstGeom prst="rect">
            <a:avLst/>
          </a:prstGeom>
        </p:spPr>
      </p:pic>
    </p:spTree>
    <p:extLst>
      <p:ext uri="{BB962C8B-B14F-4D97-AF65-F5344CB8AC3E}">
        <p14:creationId xmlns:p14="http://schemas.microsoft.com/office/powerpoint/2010/main" val="238351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bullet list slide">
    <p:spTree>
      <p:nvGrpSpPr>
        <p:cNvPr id="1" name=""/>
        <p:cNvGrpSpPr/>
        <p:nvPr/>
      </p:nvGrpSpPr>
      <p:grpSpPr>
        <a:xfrm>
          <a:off x="0" y="0"/>
          <a:ext cx="0" cy="0"/>
          <a:chOff x="0" y="0"/>
          <a:chExt cx="0" cy="0"/>
        </a:xfrm>
      </p:grpSpPr>
      <p:sp>
        <p:nvSpPr>
          <p:cNvPr id="18" name="Text Placeholder 17"/>
          <p:cNvSpPr>
            <a:spLocks noGrp="1"/>
          </p:cNvSpPr>
          <p:nvPr>
            <p:ph type="body" sz="quarter" idx="16" hasCustomPrompt="1"/>
          </p:nvPr>
        </p:nvSpPr>
        <p:spPr>
          <a:xfrm>
            <a:off x="647888" y="539875"/>
            <a:ext cx="7846637" cy="539875"/>
          </a:xfrm>
        </p:spPr>
        <p:txBody>
          <a:bodyPr wrap="square" lIns="0" tIns="0" rIns="0" bIns="0" anchor="t" anchorCtr="0">
            <a:noAutofit/>
          </a:bodyPr>
          <a:lstStyle>
            <a:lvl1pPr marL="0" indent="0">
              <a:lnSpc>
                <a:spcPts val="2799"/>
              </a:lnSpc>
              <a:spcBef>
                <a:spcPts val="0"/>
              </a:spcBef>
              <a:buNone/>
              <a:defRPr sz="2400" b="1" spc="0" baseline="0">
                <a:solidFill>
                  <a:srgbClr val="3B464D"/>
                </a:solidFill>
              </a:defRPr>
            </a:lvl1pPr>
          </a:lstStyle>
          <a:p>
            <a:pPr lvl="0"/>
            <a:r>
              <a:rPr lang="de-CH" dirty="0"/>
              <a:t>Agenda</a:t>
            </a:r>
            <a:endParaRPr lang="en-GB" dirty="0"/>
          </a:p>
        </p:txBody>
      </p:sp>
      <p:sp>
        <p:nvSpPr>
          <p:cNvPr id="20" name="Text Placeholder 19"/>
          <p:cNvSpPr>
            <a:spLocks noGrp="1"/>
          </p:cNvSpPr>
          <p:nvPr>
            <p:ph type="body" sz="quarter" idx="17"/>
          </p:nvPr>
        </p:nvSpPr>
        <p:spPr>
          <a:xfrm>
            <a:off x="647888" y="1295700"/>
            <a:ext cx="7846637" cy="4762985"/>
          </a:xfrm>
        </p:spPr>
        <p:txBody>
          <a:bodyPr wrap="square" lIns="0" tIns="0" rIns="0" bIns="0">
            <a:noAutofit/>
          </a:bodyPr>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 name="Straight Connector 2"/>
          <p:cNvCxnSpPr/>
          <p:nvPr/>
        </p:nvCxnSpPr>
        <p:spPr>
          <a:xfrm>
            <a:off x="647888"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2"/>
          </p:nvPr>
        </p:nvSpPr>
        <p:spPr>
          <a:xfrm>
            <a:off x="6694838" y="6586475"/>
            <a:ext cx="1799687" cy="215950"/>
          </a:xfrm>
        </p:spPr>
        <p:txBody>
          <a:bodyPr wrap="none" lIns="0" tIns="0" rIns="0" bIns="0" anchor="t" anchorCtr="0"/>
          <a:lstStyle>
            <a:lvl1pPr>
              <a:defRPr sz="900">
                <a:solidFill>
                  <a:srgbClr val="3B464D"/>
                </a:solidFill>
              </a:defRPr>
            </a:lvl1pPr>
          </a:lstStyle>
          <a:p>
            <a:fld id="{AE9704F4-423A-424C-8735-B879FFCBBC48}" type="slidenum">
              <a:rPr lang="en-GB" smtClean="0"/>
              <a:pPr/>
              <a:t>‹Nr.›</a:t>
            </a:fld>
            <a:endParaRPr lang="en-GB"/>
          </a:p>
        </p:txBody>
      </p:sp>
      <p:sp>
        <p:nvSpPr>
          <p:cNvPr id="2" name="TextBox 1"/>
          <p:cNvSpPr txBox="1"/>
          <p:nvPr/>
        </p:nvSpPr>
        <p:spPr>
          <a:xfrm>
            <a:off x="647887" y="6592855"/>
            <a:ext cx="1551467" cy="229057"/>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318782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s bullet list slide">
    <p:spTree>
      <p:nvGrpSpPr>
        <p:cNvPr id="1" name=""/>
        <p:cNvGrpSpPr/>
        <p:nvPr/>
      </p:nvGrpSpPr>
      <p:grpSpPr>
        <a:xfrm>
          <a:off x="0" y="0"/>
          <a:ext cx="0" cy="0"/>
          <a:chOff x="0" y="0"/>
          <a:chExt cx="0" cy="0"/>
        </a:xfrm>
      </p:grpSpPr>
      <p:sp>
        <p:nvSpPr>
          <p:cNvPr id="14" name="Text Placeholder 17"/>
          <p:cNvSpPr>
            <a:spLocks noGrp="1"/>
          </p:cNvSpPr>
          <p:nvPr>
            <p:ph type="body" sz="quarter" idx="16" hasCustomPrompt="1"/>
          </p:nvPr>
        </p:nvSpPr>
        <p:spPr>
          <a:xfrm>
            <a:off x="647888" y="539875"/>
            <a:ext cx="7846637" cy="539875"/>
          </a:xfrm>
        </p:spPr>
        <p:txBody>
          <a:bodyPr wrap="square" lIns="0" tIns="0" rIns="0" bIns="0" anchor="t" anchorCtr="0">
            <a:noAutofit/>
          </a:bodyPr>
          <a:lstStyle>
            <a:lvl1pPr marL="0" indent="0">
              <a:lnSpc>
                <a:spcPts val="2799"/>
              </a:lnSpc>
              <a:buNone/>
              <a:defRPr sz="2400" b="1">
                <a:solidFill>
                  <a:srgbClr val="3B464D"/>
                </a:solidFill>
              </a:defRPr>
            </a:lvl1pPr>
          </a:lstStyle>
          <a:p>
            <a:pPr lvl="0"/>
            <a:r>
              <a:rPr lang="de-CH" dirty="0"/>
              <a:t>Insert </a:t>
            </a:r>
            <a:r>
              <a:rPr lang="de-CH" dirty="0" err="1"/>
              <a:t>slide</a:t>
            </a:r>
            <a:r>
              <a:rPr lang="de-CH" dirty="0"/>
              <a:t> title </a:t>
            </a:r>
            <a:r>
              <a:rPr lang="de-CH" dirty="0" err="1"/>
              <a:t>here</a:t>
            </a:r>
            <a:endParaRPr lang="en-GB" dirty="0"/>
          </a:p>
        </p:txBody>
      </p:sp>
      <p:sp>
        <p:nvSpPr>
          <p:cNvPr id="15" name="Text Placeholder 19"/>
          <p:cNvSpPr>
            <a:spLocks noGrp="1"/>
          </p:cNvSpPr>
          <p:nvPr>
            <p:ph type="body" sz="quarter" idx="17"/>
          </p:nvPr>
        </p:nvSpPr>
        <p:spPr>
          <a:xfrm>
            <a:off x="647888" y="1295700"/>
            <a:ext cx="3833334" cy="5038833"/>
          </a:xfrm>
        </p:spPr>
        <p:txBody>
          <a:bodyPr lIns="0" tIns="0" rIns="0" bIns="0"/>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9" name="Straight Connector 18"/>
          <p:cNvCxnSpPr/>
          <p:nvPr/>
        </p:nvCxnSpPr>
        <p:spPr>
          <a:xfrm>
            <a:off x="4571206" y="1295700"/>
            <a:ext cx="17997" cy="4948854"/>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0" name="Text Placeholder 19"/>
          <p:cNvSpPr>
            <a:spLocks noGrp="1"/>
          </p:cNvSpPr>
          <p:nvPr>
            <p:ph type="body" sz="quarter" idx="19"/>
          </p:nvPr>
        </p:nvSpPr>
        <p:spPr>
          <a:xfrm>
            <a:off x="4661491" y="1295700"/>
            <a:ext cx="3833334" cy="5038833"/>
          </a:xfrm>
        </p:spPr>
        <p:txBody>
          <a:bodyPr lIns="0" tIns="0" rIns="0" bIns="0"/>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9" name="Straight Connector 8"/>
          <p:cNvCxnSpPr/>
          <p:nvPr/>
        </p:nvCxnSpPr>
        <p:spPr>
          <a:xfrm>
            <a:off x="647888"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a:spLocks noGrp="1"/>
          </p:cNvSpPr>
          <p:nvPr>
            <p:ph type="sldNum" sz="quarter" idx="12"/>
          </p:nvPr>
        </p:nvSpPr>
        <p:spPr>
          <a:xfrm>
            <a:off x="6694838" y="6586475"/>
            <a:ext cx="1799687" cy="215950"/>
          </a:xfrm>
        </p:spPr>
        <p:txBody>
          <a:bodyPr wrap="none" lIns="0" tIns="0" rIns="0" bIns="0" anchor="t" anchorCtr="0"/>
          <a:lstStyle>
            <a:lvl1pPr>
              <a:defRPr sz="900">
                <a:solidFill>
                  <a:srgbClr val="3B464D"/>
                </a:solidFill>
              </a:defRPr>
            </a:lvl1pPr>
          </a:lstStyle>
          <a:p>
            <a:fld id="{AE9704F4-423A-424C-8735-B879FFCBBC48}" type="slidenum">
              <a:rPr lang="en-GB" smtClean="0"/>
              <a:pPr/>
              <a:t>‹Nr.›</a:t>
            </a:fld>
            <a:endParaRPr lang="en-GB"/>
          </a:p>
        </p:txBody>
      </p:sp>
      <p:sp>
        <p:nvSpPr>
          <p:cNvPr id="17" name="TextBox 16"/>
          <p:cNvSpPr txBox="1"/>
          <p:nvPr/>
        </p:nvSpPr>
        <p:spPr>
          <a:xfrm>
            <a:off x="647887" y="6592855"/>
            <a:ext cx="1551467" cy="229057"/>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296504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ree columns bullet list slide">
    <p:spTree>
      <p:nvGrpSpPr>
        <p:cNvPr id="1" name=""/>
        <p:cNvGrpSpPr/>
        <p:nvPr/>
      </p:nvGrpSpPr>
      <p:grpSpPr>
        <a:xfrm>
          <a:off x="0" y="0"/>
          <a:ext cx="0" cy="0"/>
          <a:chOff x="0" y="0"/>
          <a:chExt cx="0" cy="0"/>
        </a:xfrm>
      </p:grpSpPr>
      <p:sp>
        <p:nvSpPr>
          <p:cNvPr id="13" name="Text Placeholder 17"/>
          <p:cNvSpPr>
            <a:spLocks noGrp="1"/>
          </p:cNvSpPr>
          <p:nvPr>
            <p:ph type="body" sz="quarter" idx="16" hasCustomPrompt="1"/>
          </p:nvPr>
        </p:nvSpPr>
        <p:spPr>
          <a:xfrm>
            <a:off x="647888" y="539875"/>
            <a:ext cx="7846637" cy="539875"/>
          </a:xfrm>
        </p:spPr>
        <p:txBody>
          <a:bodyPr wrap="square" lIns="0" tIns="0" rIns="0" bIns="0" anchor="t" anchorCtr="0">
            <a:noAutofit/>
          </a:bodyPr>
          <a:lstStyle>
            <a:lvl1pPr marL="0" indent="0">
              <a:lnSpc>
                <a:spcPts val="2799"/>
              </a:lnSpc>
              <a:spcBef>
                <a:spcPts val="0"/>
              </a:spcBef>
              <a:buNone/>
              <a:defRPr sz="2400" b="1">
                <a:solidFill>
                  <a:srgbClr val="3B464D"/>
                </a:solidFill>
              </a:defRPr>
            </a:lvl1pPr>
          </a:lstStyle>
          <a:p>
            <a:pPr lvl="0"/>
            <a:r>
              <a:rPr lang="de-CH" dirty="0"/>
              <a:t>Insert </a:t>
            </a:r>
            <a:r>
              <a:rPr lang="de-CH" dirty="0" err="1"/>
              <a:t>slide</a:t>
            </a:r>
            <a:r>
              <a:rPr lang="de-CH" dirty="0"/>
              <a:t> title </a:t>
            </a:r>
            <a:r>
              <a:rPr lang="de-CH" dirty="0" err="1"/>
              <a:t>here</a:t>
            </a:r>
            <a:endParaRPr lang="en-GB" dirty="0"/>
          </a:p>
        </p:txBody>
      </p:sp>
      <p:sp>
        <p:nvSpPr>
          <p:cNvPr id="14" name="Text Placeholder 19"/>
          <p:cNvSpPr>
            <a:spLocks noGrp="1"/>
          </p:cNvSpPr>
          <p:nvPr>
            <p:ph type="body" sz="quarter" idx="17"/>
          </p:nvPr>
        </p:nvSpPr>
        <p:spPr>
          <a:xfrm>
            <a:off x="647887" y="1295700"/>
            <a:ext cx="2494367" cy="5038833"/>
          </a:xfrm>
        </p:spPr>
        <p:txBody>
          <a:bodyPr lIns="0" tIns="0" rIns="0" bIns="0"/>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7" name="Straight Connector 16"/>
          <p:cNvCxnSpPr/>
          <p:nvPr/>
        </p:nvCxnSpPr>
        <p:spPr>
          <a:xfrm>
            <a:off x="3232239" y="1295700"/>
            <a:ext cx="17997" cy="4948854"/>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0" name="Text Placeholder 19"/>
          <p:cNvSpPr>
            <a:spLocks noGrp="1"/>
          </p:cNvSpPr>
          <p:nvPr>
            <p:ph type="body" sz="quarter" idx="19"/>
          </p:nvPr>
        </p:nvSpPr>
        <p:spPr>
          <a:xfrm>
            <a:off x="3324323" y="1295700"/>
            <a:ext cx="2494367" cy="5038833"/>
          </a:xfrm>
        </p:spPr>
        <p:txBody>
          <a:bodyPr lIns="0" tIns="0" rIns="0" bIns="0"/>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22" name="Straight Connector 21"/>
          <p:cNvCxnSpPr/>
          <p:nvPr/>
        </p:nvCxnSpPr>
        <p:spPr>
          <a:xfrm>
            <a:off x="5908674" y="1295700"/>
            <a:ext cx="17997" cy="4948854"/>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23" name="Text Placeholder 19"/>
          <p:cNvSpPr>
            <a:spLocks noGrp="1"/>
          </p:cNvSpPr>
          <p:nvPr>
            <p:ph type="body" sz="quarter" idx="21"/>
          </p:nvPr>
        </p:nvSpPr>
        <p:spPr>
          <a:xfrm>
            <a:off x="6000458" y="1295700"/>
            <a:ext cx="2494367" cy="5038833"/>
          </a:xfrm>
        </p:spPr>
        <p:txBody>
          <a:bodyPr lIns="0" tIns="0" rIns="0" bIns="0"/>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1" name="Straight Connector 10"/>
          <p:cNvCxnSpPr/>
          <p:nvPr/>
        </p:nvCxnSpPr>
        <p:spPr>
          <a:xfrm>
            <a:off x="647888"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38" y="6586475"/>
            <a:ext cx="1799687" cy="215950"/>
          </a:xfrm>
        </p:spPr>
        <p:txBody>
          <a:bodyPr wrap="none" lIns="0" tIns="0" rIns="0" bIns="0" anchor="t" anchorCtr="0"/>
          <a:lstStyle>
            <a:lvl1pPr>
              <a:defRPr sz="900">
                <a:solidFill>
                  <a:srgbClr val="3B464D"/>
                </a:solidFill>
              </a:defRPr>
            </a:lvl1pPr>
          </a:lstStyle>
          <a:p>
            <a:fld id="{AE9704F4-423A-424C-8735-B879FFCBBC48}" type="slidenum">
              <a:rPr lang="en-GB" smtClean="0"/>
              <a:pPr/>
              <a:t>‹Nr.›</a:t>
            </a:fld>
            <a:endParaRPr lang="en-GB"/>
          </a:p>
        </p:txBody>
      </p:sp>
      <p:sp>
        <p:nvSpPr>
          <p:cNvPr id="16" name="TextBox 15"/>
          <p:cNvSpPr txBox="1"/>
          <p:nvPr/>
        </p:nvSpPr>
        <p:spPr>
          <a:xfrm>
            <a:off x="647887" y="6592855"/>
            <a:ext cx="1551467" cy="229057"/>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271916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eader, Picture (12x8) and bullet list slide">
    <p:spTree>
      <p:nvGrpSpPr>
        <p:cNvPr id="1" name=""/>
        <p:cNvGrpSpPr/>
        <p:nvPr/>
      </p:nvGrpSpPr>
      <p:grpSpPr>
        <a:xfrm>
          <a:off x="0" y="0"/>
          <a:ext cx="0" cy="0"/>
          <a:chOff x="0" y="0"/>
          <a:chExt cx="0" cy="0"/>
        </a:xfrm>
      </p:grpSpPr>
      <p:sp>
        <p:nvSpPr>
          <p:cNvPr id="15" name="TextBox 14"/>
          <p:cNvSpPr txBox="1"/>
          <p:nvPr/>
        </p:nvSpPr>
        <p:spPr>
          <a:xfrm>
            <a:off x="719875" y="1799584"/>
            <a:ext cx="2545272" cy="1015428"/>
          </a:xfrm>
          <a:prstGeom prst="rect">
            <a:avLst/>
          </a:prstGeom>
          <a:solidFill>
            <a:schemeClr val="bg1"/>
          </a:solidFill>
        </p:spPr>
        <p:txBody>
          <a:bodyPr wrap="square" lIns="91422" tIns="45711" rIns="91422" bIns="45711" rtlCol="0">
            <a:spAutoFit/>
          </a:bodyPr>
          <a:lstStyle/>
          <a:p>
            <a:r>
              <a:rPr lang="en-GB" sz="1000" kern="1200" dirty="0">
                <a:solidFill>
                  <a:schemeClr val="tx1"/>
                </a:solidFill>
                <a:effectLst/>
                <a:latin typeface="+mn-lt"/>
                <a:ea typeface="+mn-ea"/>
                <a:cs typeface="+mn-cs"/>
              </a:rPr>
              <a:t>Please do not use photos for which the EPO does not have copyright. If you need any images, please contact:</a:t>
            </a:r>
            <a:br>
              <a:rPr lang="en-GB" sz="1000" kern="1200" dirty="0">
                <a:solidFill>
                  <a:schemeClr val="tx1"/>
                </a:solidFill>
                <a:effectLst/>
                <a:latin typeface="+mn-lt"/>
                <a:ea typeface="+mn-ea"/>
                <a:cs typeface="+mn-cs"/>
              </a:rPr>
            </a:br>
            <a:r>
              <a:rPr lang="en-GB" sz="1000" u="sng" kern="1200" dirty="0">
                <a:solidFill>
                  <a:schemeClr val="tx1"/>
                </a:solidFill>
                <a:effectLst/>
                <a:latin typeface="+mn-lt"/>
                <a:ea typeface="+mn-ea"/>
                <a:cs typeface="+mn-cs"/>
                <a:hlinkClick r:id="rId2"/>
              </a:rPr>
              <a:t>graphic_design_munich@epo.org</a:t>
            </a:r>
            <a:br>
              <a:rPr lang="en-GB" sz="1000" kern="1200" dirty="0">
                <a:solidFill>
                  <a:schemeClr val="tx1"/>
                </a:solidFill>
                <a:effectLst/>
                <a:latin typeface="+mn-lt"/>
                <a:ea typeface="+mn-ea"/>
                <a:cs typeface="+mn-cs"/>
              </a:rPr>
            </a:br>
            <a:r>
              <a:rPr lang="en-GB" sz="1000" kern="1200" dirty="0">
                <a:solidFill>
                  <a:schemeClr val="tx1"/>
                </a:solidFill>
                <a:effectLst/>
                <a:latin typeface="+mn-lt"/>
                <a:ea typeface="+mn-ea"/>
                <a:cs typeface="+mn-cs"/>
              </a:rPr>
              <a:t>or </a:t>
            </a:r>
            <a:br>
              <a:rPr lang="en-GB" sz="1000" kern="1200" dirty="0">
                <a:solidFill>
                  <a:schemeClr val="tx1"/>
                </a:solidFill>
                <a:effectLst/>
                <a:latin typeface="+mn-lt"/>
                <a:ea typeface="+mn-ea"/>
                <a:cs typeface="+mn-cs"/>
              </a:rPr>
            </a:br>
            <a:r>
              <a:rPr lang="en-GB" sz="1000" u="sng" kern="1200" dirty="0">
                <a:solidFill>
                  <a:schemeClr val="tx1"/>
                </a:solidFill>
                <a:effectLst/>
                <a:latin typeface="+mn-lt"/>
                <a:ea typeface="+mn-ea"/>
                <a:cs typeface="+mn-cs"/>
                <a:hlinkClick r:id="rId3"/>
              </a:rPr>
              <a:t>graphic_design_the_hague@epo.org</a:t>
            </a:r>
            <a:endParaRPr lang="en-GB" sz="500" dirty="0">
              <a:solidFill>
                <a:schemeClr val="tx1"/>
              </a:solidFill>
            </a:endParaRPr>
          </a:p>
        </p:txBody>
      </p:sp>
      <p:sp>
        <p:nvSpPr>
          <p:cNvPr id="9" name="Text Placeholder 17"/>
          <p:cNvSpPr>
            <a:spLocks noGrp="1"/>
          </p:cNvSpPr>
          <p:nvPr>
            <p:ph type="body" sz="quarter" idx="16" hasCustomPrompt="1"/>
          </p:nvPr>
        </p:nvSpPr>
        <p:spPr>
          <a:xfrm>
            <a:off x="647888" y="539875"/>
            <a:ext cx="7846637" cy="539875"/>
          </a:xfrm>
        </p:spPr>
        <p:txBody>
          <a:bodyPr wrap="square" lIns="0" tIns="0" rIns="0" bIns="0" anchor="t" anchorCtr="0">
            <a:noAutofit/>
          </a:bodyPr>
          <a:lstStyle>
            <a:lvl1pPr marL="0" indent="0">
              <a:lnSpc>
                <a:spcPts val="2799"/>
              </a:lnSpc>
              <a:spcBef>
                <a:spcPts val="0"/>
              </a:spcBef>
              <a:buNone/>
              <a:defRPr sz="2400" b="1" spc="0">
                <a:solidFill>
                  <a:srgbClr val="3B464D"/>
                </a:solidFill>
              </a:defRPr>
            </a:lvl1pPr>
          </a:lstStyle>
          <a:p>
            <a:pPr lvl="0"/>
            <a:r>
              <a:rPr lang="de-CH" dirty="0"/>
              <a:t>Insert </a:t>
            </a:r>
            <a:r>
              <a:rPr lang="de-CH" dirty="0" err="1"/>
              <a:t>slide</a:t>
            </a:r>
            <a:r>
              <a:rPr lang="de-CH" dirty="0"/>
              <a:t> title </a:t>
            </a:r>
            <a:r>
              <a:rPr lang="de-CH" dirty="0" err="1"/>
              <a:t>here</a:t>
            </a:r>
            <a:endParaRPr lang="en-GB" dirty="0"/>
          </a:p>
        </p:txBody>
      </p:sp>
      <p:sp>
        <p:nvSpPr>
          <p:cNvPr id="20" name="Picture Placeholder 19"/>
          <p:cNvSpPr>
            <a:spLocks noGrp="1"/>
          </p:cNvSpPr>
          <p:nvPr>
            <p:ph type="pic" sz="quarter" idx="23"/>
          </p:nvPr>
        </p:nvSpPr>
        <p:spPr>
          <a:xfrm>
            <a:off x="647887" y="1295700"/>
            <a:ext cx="2879500" cy="4319000"/>
          </a:xfrm>
        </p:spPr>
        <p:txBody>
          <a:bodyPr/>
          <a:lstStyle>
            <a:lvl1pPr>
              <a:lnSpc>
                <a:spcPts val="2799"/>
              </a:lnSpc>
              <a:spcBef>
                <a:spcPts val="0"/>
              </a:spcBef>
              <a:defRPr sz="1800"/>
            </a:lvl1pPr>
          </a:lstStyle>
          <a:p>
            <a:r>
              <a:rPr lang="en-US"/>
              <a:t>Click icon to add picture</a:t>
            </a:r>
            <a:endParaRPr lang="en-GB" dirty="0"/>
          </a:p>
        </p:txBody>
      </p:sp>
      <p:sp>
        <p:nvSpPr>
          <p:cNvPr id="4" name="Text Placeholder 3"/>
          <p:cNvSpPr>
            <a:spLocks noGrp="1"/>
          </p:cNvSpPr>
          <p:nvPr>
            <p:ph type="body" sz="quarter" idx="24"/>
          </p:nvPr>
        </p:nvSpPr>
        <p:spPr>
          <a:xfrm>
            <a:off x="3707356" y="1200472"/>
            <a:ext cx="4787169" cy="4678917"/>
          </a:xfrm>
        </p:spPr>
        <p:txBody>
          <a:bodyPr/>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647888"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38" y="6586475"/>
            <a:ext cx="1799687" cy="215950"/>
          </a:xfrm>
        </p:spPr>
        <p:txBody>
          <a:bodyPr wrap="none" lIns="0" tIns="0" rIns="0" bIns="0" anchor="t" anchorCtr="0"/>
          <a:lstStyle>
            <a:lvl1pPr>
              <a:defRPr sz="900">
                <a:solidFill>
                  <a:srgbClr val="3B464D"/>
                </a:solidFill>
              </a:defRPr>
            </a:lvl1pPr>
          </a:lstStyle>
          <a:p>
            <a:fld id="{AE9704F4-423A-424C-8735-B879FFCBBC48}" type="slidenum">
              <a:rPr lang="en-GB" smtClean="0"/>
              <a:pPr/>
              <a:t>‹Nr.›</a:t>
            </a:fld>
            <a:endParaRPr lang="en-GB"/>
          </a:p>
        </p:txBody>
      </p:sp>
      <p:sp>
        <p:nvSpPr>
          <p:cNvPr id="13" name="TextBox 12"/>
          <p:cNvSpPr txBox="1"/>
          <p:nvPr/>
        </p:nvSpPr>
        <p:spPr>
          <a:xfrm>
            <a:off x="647887" y="6592855"/>
            <a:ext cx="1551467" cy="229057"/>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911560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Header, Picture (6x8) and bullet list slide">
    <p:spTree>
      <p:nvGrpSpPr>
        <p:cNvPr id="1" name=""/>
        <p:cNvGrpSpPr/>
        <p:nvPr/>
      </p:nvGrpSpPr>
      <p:grpSpPr>
        <a:xfrm>
          <a:off x="0" y="0"/>
          <a:ext cx="0" cy="0"/>
          <a:chOff x="0" y="0"/>
          <a:chExt cx="0" cy="0"/>
        </a:xfrm>
      </p:grpSpPr>
      <p:sp>
        <p:nvSpPr>
          <p:cNvPr id="15" name="TextBox 14"/>
          <p:cNvSpPr txBox="1"/>
          <p:nvPr/>
        </p:nvSpPr>
        <p:spPr>
          <a:xfrm>
            <a:off x="719875" y="1799584"/>
            <a:ext cx="2545272" cy="1015428"/>
          </a:xfrm>
          <a:prstGeom prst="rect">
            <a:avLst/>
          </a:prstGeom>
          <a:solidFill>
            <a:schemeClr val="bg1"/>
          </a:solidFill>
        </p:spPr>
        <p:txBody>
          <a:bodyPr wrap="square" lIns="91422" tIns="45711" rIns="91422" bIns="45711" rtlCol="0">
            <a:spAutoFit/>
          </a:bodyPr>
          <a:lstStyle/>
          <a:p>
            <a:r>
              <a:rPr lang="en-GB" sz="1000" kern="1200" dirty="0">
                <a:solidFill>
                  <a:schemeClr val="tx1"/>
                </a:solidFill>
                <a:effectLst/>
                <a:latin typeface="+mn-lt"/>
                <a:ea typeface="+mn-ea"/>
                <a:cs typeface="+mn-cs"/>
              </a:rPr>
              <a:t>Please do not use photos for which the EPO does not have copyright. If you need any images, please contact:</a:t>
            </a:r>
            <a:br>
              <a:rPr lang="en-GB" sz="1000" kern="1200" dirty="0">
                <a:solidFill>
                  <a:schemeClr val="tx1"/>
                </a:solidFill>
                <a:effectLst/>
                <a:latin typeface="+mn-lt"/>
                <a:ea typeface="+mn-ea"/>
                <a:cs typeface="+mn-cs"/>
              </a:rPr>
            </a:br>
            <a:r>
              <a:rPr lang="en-GB" sz="1000" u="sng" kern="1200" dirty="0">
                <a:solidFill>
                  <a:schemeClr val="tx1"/>
                </a:solidFill>
                <a:effectLst/>
                <a:latin typeface="+mn-lt"/>
                <a:ea typeface="+mn-ea"/>
                <a:cs typeface="+mn-cs"/>
                <a:hlinkClick r:id="rId2"/>
              </a:rPr>
              <a:t>graphic_design_munich@epo.org</a:t>
            </a:r>
            <a:br>
              <a:rPr lang="en-GB" sz="1000" kern="1200" dirty="0">
                <a:solidFill>
                  <a:schemeClr val="tx1"/>
                </a:solidFill>
                <a:effectLst/>
                <a:latin typeface="+mn-lt"/>
                <a:ea typeface="+mn-ea"/>
                <a:cs typeface="+mn-cs"/>
              </a:rPr>
            </a:br>
            <a:r>
              <a:rPr lang="en-GB" sz="1000" kern="1200" dirty="0">
                <a:solidFill>
                  <a:schemeClr val="tx1"/>
                </a:solidFill>
                <a:effectLst/>
                <a:latin typeface="+mn-lt"/>
                <a:ea typeface="+mn-ea"/>
                <a:cs typeface="+mn-cs"/>
              </a:rPr>
              <a:t>or </a:t>
            </a:r>
            <a:br>
              <a:rPr lang="en-GB" sz="1000" kern="1200" dirty="0">
                <a:solidFill>
                  <a:schemeClr val="tx1"/>
                </a:solidFill>
                <a:effectLst/>
                <a:latin typeface="+mn-lt"/>
                <a:ea typeface="+mn-ea"/>
                <a:cs typeface="+mn-cs"/>
              </a:rPr>
            </a:br>
            <a:r>
              <a:rPr lang="en-GB" sz="1000" u="sng" kern="1200" dirty="0">
                <a:solidFill>
                  <a:schemeClr val="tx1"/>
                </a:solidFill>
                <a:effectLst/>
                <a:latin typeface="+mn-lt"/>
                <a:ea typeface="+mn-ea"/>
                <a:cs typeface="+mn-cs"/>
                <a:hlinkClick r:id="rId3"/>
              </a:rPr>
              <a:t>graphic_design_the_hague@epo.org</a:t>
            </a:r>
            <a:endParaRPr lang="en-GB" sz="500" dirty="0">
              <a:solidFill>
                <a:schemeClr val="tx1"/>
              </a:solidFill>
            </a:endParaRPr>
          </a:p>
        </p:txBody>
      </p:sp>
      <p:sp>
        <p:nvSpPr>
          <p:cNvPr id="9" name="Text Placeholder 17"/>
          <p:cNvSpPr>
            <a:spLocks noGrp="1"/>
          </p:cNvSpPr>
          <p:nvPr>
            <p:ph type="body" sz="quarter" idx="16" hasCustomPrompt="1"/>
          </p:nvPr>
        </p:nvSpPr>
        <p:spPr>
          <a:xfrm>
            <a:off x="647888" y="539875"/>
            <a:ext cx="7846637" cy="539875"/>
          </a:xfrm>
        </p:spPr>
        <p:txBody>
          <a:bodyPr wrap="square" lIns="0" tIns="0" rIns="0" bIns="0" anchor="t" anchorCtr="0">
            <a:noAutofit/>
          </a:bodyPr>
          <a:lstStyle>
            <a:lvl1pPr marL="0" indent="0">
              <a:lnSpc>
                <a:spcPts val="2799"/>
              </a:lnSpc>
              <a:spcBef>
                <a:spcPts val="0"/>
              </a:spcBef>
              <a:buNone/>
              <a:defRPr sz="2400" b="1" spc="0">
                <a:solidFill>
                  <a:srgbClr val="3B464D"/>
                </a:solidFill>
              </a:defRPr>
            </a:lvl1pPr>
          </a:lstStyle>
          <a:p>
            <a:pPr lvl="0"/>
            <a:r>
              <a:rPr lang="de-CH" dirty="0"/>
              <a:t>Insert </a:t>
            </a:r>
            <a:r>
              <a:rPr lang="de-CH" dirty="0" err="1"/>
              <a:t>slide</a:t>
            </a:r>
            <a:r>
              <a:rPr lang="de-CH" dirty="0"/>
              <a:t> title </a:t>
            </a:r>
            <a:r>
              <a:rPr lang="de-CH" dirty="0" err="1"/>
              <a:t>here</a:t>
            </a:r>
            <a:endParaRPr lang="en-GB" dirty="0"/>
          </a:p>
        </p:txBody>
      </p:sp>
      <p:sp>
        <p:nvSpPr>
          <p:cNvPr id="20" name="Picture Placeholder 19"/>
          <p:cNvSpPr>
            <a:spLocks noGrp="1"/>
          </p:cNvSpPr>
          <p:nvPr>
            <p:ph type="pic" sz="quarter" idx="23"/>
          </p:nvPr>
        </p:nvSpPr>
        <p:spPr>
          <a:xfrm>
            <a:off x="647887" y="1295700"/>
            <a:ext cx="2879500" cy="2159500"/>
          </a:xfrm>
        </p:spPr>
        <p:txBody>
          <a:bodyPr/>
          <a:lstStyle>
            <a:lvl1pPr>
              <a:lnSpc>
                <a:spcPts val="2799"/>
              </a:lnSpc>
              <a:spcBef>
                <a:spcPts val="0"/>
              </a:spcBef>
              <a:defRPr sz="1800"/>
            </a:lvl1pPr>
          </a:lstStyle>
          <a:p>
            <a:r>
              <a:rPr lang="en-US"/>
              <a:t>Click icon to add picture</a:t>
            </a:r>
            <a:endParaRPr lang="en-GB" dirty="0"/>
          </a:p>
        </p:txBody>
      </p:sp>
      <p:sp>
        <p:nvSpPr>
          <p:cNvPr id="4" name="Text Placeholder 3"/>
          <p:cNvSpPr>
            <a:spLocks noGrp="1"/>
          </p:cNvSpPr>
          <p:nvPr>
            <p:ph type="body" sz="quarter" idx="24"/>
          </p:nvPr>
        </p:nvSpPr>
        <p:spPr>
          <a:xfrm>
            <a:off x="3707356" y="1200472"/>
            <a:ext cx="4787169" cy="4678917"/>
          </a:xfrm>
        </p:spPr>
        <p:txBody>
          <a:bodyPr/>
          <a:lstStyle>
            <a:lvl1pPr>
              <a:lnSpc>
                <a:spcPts val="2799"/>
              </a:lnSpc>
              <a:spcBef>
                <a:spcPts val="0"/>
              </a:spcBef>
              <a:defRPr sz="1800"/>
            </a:lvl1pPr>
            <a:lvl2pPr>
              <a:lnSpc>
                <a:spcPts val="2799"/>
              </a:lnSpc>
              <a:spcBef>
                <a:spcPts val="0"/>
              </a:spcBef>
              <a:defRPr sz="1800"/>
            </a:lvl2pPr>
            <a:lvl3pPr>
              <a:lnSpc>
                <a:spcPts val="2799"/>
              </a:lnSpc>
              <a:spcBef>
                <a:spcPts val="0"/>
              </a:spcBef>
              <a:defRPr sz="1800"/>
            </a:lvl3pPr>
            <a:lvl4pPr>
              <a:lnSpc>
                <a:spcPts val="2799"/>
              </a:lnSpc>
              <a:spcBef>
                <a:spcPts val="0"/>
              </a:spcBef>
              <a:defRPr sz="1800"/>
            </a:lvl4pPr>
            <a:lvl5pPr>
              <a:lnSpc>
                <a:spcPts val="2799"/>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647888"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a:spLocks noGrp="1"/>
          </p:cNvSpPr>
          <p:nvPr>
            <p:ph type="sldNum" sz="quarter" idx="12"/>
          </p:nvPr>
        </p:nvSpPr>
        <p:spPr>
          <a:xfrm>
            <a:off x="6694838" y="6586475"/>
            <a:ext cx="1799687" cy="215950"/>
          </a:xfrm>
        </p:spPr>
        <p:txBody>
          <a:bodyPr wrap="none" lIns="0" tIns="0" rIns="0" bIns="0" anchor="t" anchorCtr="0"/>
          <a:lstStyle>
            <a:lvl1pPr>
              <a:defRPr sz="900">
                <a:solidFill>
                  <a:srgbClr val="3B464D"/>
                </a:solidFill>
              </a:defRPr>
            </a:lvl1pPr>
          </a:lstStyle>
          <a:p>
            <a:fld id="{AE9704F4-423A-424C-8735-B879FFCBBC48}" type="slidenum">
              <a:rPr lang="en-GB" smtClean="0"/>
              <a:pPr/>
              <a:t>‹Nr.›</a:t>
            </a:fld>
            <a:endParaRPr lang="en-GB"/>
          </a:p>
        </p:txBody>
      </p:sp>
      <p:sp>
        <p:nvSpPr>
          <p:cNvPr id="13" name="TextBox 12"/>
          <p:cNvSpPr txBox="1"/>
          <p:nvPr/>
        </p:nvSpPr>
        <p:spPr>
          <a:xfrm>
            <a:off x="647887" y="6592855"/>
            <a:ext cx="1551467" cy="229057"/>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154069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and table slide">
    <p:spTree>
      <p:nvGrpSpPr>
        <p:cNvPr id="1" name=""/>
        <p:cNvGrpSpPr/>
        <p:nvPr/>
      </p:nvGrpSpPr>
      <p:grpSpPr>
        <a:xfrm>
          <a:off x="0" y="0"/>
          <a:ext cx="0" cy="0"/>
          <a:chOff x="0" y="0"/>
          <a:chExt cx="0" cy="0"/>
        </a:xfrm>
      </p:grpSpPr>
      <p:sp>
        <p:nvSpPr>
          <p:cNvPr id="8" name="Text Placeholder 17"/>
          <p:cNvSpPr>
            <a:spLocks noGrp="1"/>
          </p:cNvSpPr>
          <p:nvPr>
            <p:ph type="body" sz="quarter" idx="16" hasCustomPrompt="1"/>
          </p:nvPr>
        </p:nvSpPr>
        <p:spPr>
          <a:xfrm>
            <a:off x="647888" y="539875"/>
            <a:ext cx="7846637" cy="539875"/>
          </a:xfrm>
        </p:spPr>
        <p:txBody>
          <a:bodyPr wrap="square" lIns="0" tIns="0" rIns="0" bIns="0" anchor="t" anchorCtr="0">
            <a:noAutofit/>
          </a:bodyPr>
          <a:lstStyle>
            <a:lvl1pPr marL="0" indent="0">
              <a:lnSpc>
                <a:spcPts val="2799"/>
              </a:lnSpc>
              <a:spcBef>
                <a:spcPts val="0"/>
              </a:spcBef>
              <a:buNone/>
              <a:defRPr sz="2400" b="1" spc="0">
                <a:solidFill>
                  <a:srgbClr val="3B464D"/>
                </a:solidFill>
              </a:defRPr>
            </a:lvl1pPr>
          </a:lstStyle>
          <a:p>
            <a:pPr lvl="0"/>
            <a:r>
              <a:rPr lang="de-CH" dirty="0"/>
              <a:t>Insert </a:t>
            </a:r>
            <a:r>
              <a:rPr lang="de-CH" dirty="0" err="1"/>
              <a:t>slide</a:t>
            </a:r>
            <a:r>
              <a:rPr lang="de-CH" dirty="0"/>
              <a:t> title </a:t>
            </a:r>
            <a:r>
              <a:rPr lang="de-CH" dirty="0" err="1"/>
              <a:t>here</a:t>
            </a:r>
            <a:endParaRPr lang="en-GB" dirty="0"/>
          </a:p>
        </p:txBody>
      </p:sp>
      <p:sp>
        <p:nvSpPr>
          <p:cNvPr id="12" name="Table Placeholder 11"/>
          <p:cNvSpPr>
            <a:spLocks noGrp="1"/>
          </p:cNvSpPr>
          <p:nvPr>
            <p:ph type="tbl" sz="quarter" idx="18"/>
          </p:nvPr>
        </p:nvSpPr>
        <p:spPr>
          <a:xfrm>
            <a:off x="647888" y="2051525"/>
            <a:ext cx="7846937" cy="3599167"/>
          </a:xfrm>
        </p:spPr>
        <p:txBody>
          <a:bodyPr lIns="0" tIns="0" rIns="0" bIns="0"/>
          <a:lstStyle>
            <a:lvl1pPr>
              <a:lnSpc>
                <a:spcPts val="2799"/>
              </a:lnSpc>
              <a:spcBef>
                <a:spcPts val="0"/>
              </a:spcBef>
              <a:defRPr sz="1800"/>
            </a:lvl1pPr>
          </a:lstStyle>
          <a:p>
            <a:r>
              <a:rPr lang="en-US"/>
              <a:t>Click icon to add table</a:t>
            </a:r>
            <a:endParaRPr lang="en-GB" dirty="0"/>
          </a:p>
        </p:txBody>
      </p:sp>
      <p:sp>
        <p:nvSpPr>
          <p:cNvPr id="13" name="Text Placeholder 31"/>
          <p:cNvSpPr>
            <a:spLocks noGrp="1"/>
          </p:cNvSpPr>
          <p:nvPr>
            <p:ph type="body" sz="quarter" idx="19" hasCustomPrompt="1"/>
          </p:nvPr>
        </p:nvSpPr>
        <p:spPr>
          <a:xfrm>
            <a:off x="647588" y="1295700"/>
            <a:ext cx="7847237" cy="719833"/>
          </a:xfrm>
          <a:noFill/>
        </p:spPr>
        <p:txBody>
          <a:bodyPr wrap="square" lIns="0" tIns="0" rIns="0" bIns="0"/>
          <a:lstStyle>
            <a:lvl1pPr marL="0" indent="0">
              <a:lnSpc>
                <a:spcPts val="2799"/>
              </a:lnSpc>
              <a:spcBef>
                <a:spcPts val="0"/>
              </a:spcBef>
              <a:buNone/>
              <a:defRPr sz="1800"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a:t>Table </a:t>
            </a:r>
            <a:r>
              <a:rPr lang="de-CH" dirty="0" err="1"/>
              <a:t>head</a:t>
            </a:r>
            <a:r>
              <a:rPr lang="de-CH" dirty="0"/>
              <a:t> </a:t>
            </a:r>
            <a:r>
              <a:rPr lang="de-CH" dirty="0" err="1"/>
              <a:t>amendes</a:t>
            </a:r>
            <a:r>
              <a:rPr lang="de-CH" dirty="0"/>
              <a:t> </a:t>
            </a:r>
            <a:r>
              <a:rPr lang="de-CH" dirty="0" err="1"/>
              <a:t>rules</a:t>
            </a:r>
            <a:endParaRPr lang="de-CH" dirty="0"/>
          </a:p>
        </p:txBody>
      </p:sp>
      <p:cxnSp>
        <p:nvCxnSpPr>
          <p:cNvPr id="9" name="Straight Connector 8"/>
          <p:cNvCxnSpPr/>
          <p:nvPr/>
        </p:nvCxnSpPr>
        <p:spPr>
          <a:xfrm>
            <a:off x="647888"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12"/>
          </p:nvPr>
        </p:nvSpPr>
        <p:spPr>
          <a:xfrm>
            <a:off x="6694838" y="6586475"/>
            <a:ext cx="1799687" cy="215950"/>
          </a:xfrm>
        </p:spPr>
        <p:txBody>
          <a:bodyPr wrap="none" lIns="0" tIns="0" rIns="0" bIns="0" anchor="t" anchorCtr="0"/>
          <a:lstStyle>
            <a:lvl1pPr>
              <a:defRPr sz="900">
                <a:solidFill>
                  <a:srgbClr val="3B464D"/>
                </a:solidFill>
              </a:defRPr>
            </a:lvl1pPr>
          </a:lstStyle>
          <a:p>
            <a:fld id="{AE9704F4-423A-424C-8735-B879FFCBBC48}" type="slidenum">
              <a:rPr lang="en-GB" smtClean="0"/>
              <a:pPr/>
              <a:t>‹Nr.›</a:t>
            </a:fld>
            <a:endParaRPr lang="en-GB"/>
          </a:p>
        </p:txBody>
      </p:sp>
      <p:sp>
        <p:nvSpPr>
          <p:cNvPr id="14" name="TextBox 13"/>
          <p:cNvSpPr txBox="1"/>
          <p:nvPr/>
        </p:nvSpPr>
        <p:spPr>
          <a:xfrm>
            <a:off x="647887" y="6592855"/>
            <a:ext cx="1551467" cy="229057"/>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82893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Header and chart slide">
    <p:spTree>
      <p:nvGrpSpPr>
        <p:cNvPr id="1" name=""/>
        <p:cNvGrpSpPr/>
        <p:nvPr/>
      </p:nvGrpSpPr>
      <p:grpSpPr>
        <a:xfrm>
          <a:off x="0" y="0"/>
          <a:ext cx="0" cy="0"/>
          <a:chOff x="0" y="0"/>
          <a:chExt cx="0" cy="0"/>
        </a:xfrm>
      </p:grpSpPr>
      <p:sp>
        <p:nvSpPr>
          <p:cNvPr id="11" name="Text Placeholder 17"/>
          <p:cNvSpPr>
            <a:spLocks noGrp="1"/>
          </p:cNvSpPr>
          <p:nvPr>
            <p:ph type="body" sz="quarter" idx="16" hasCustomPrompt="1"/>
          </p:nvPr>
        </p:nvSpPr>
        <p:spPr>
          <a:xfrm>
            <a:off x="647888" y="539875"/>
            <a:ext cx="7846637" cy="539875"/>
          </a:xfrm>
        </p:spPr>
        <p:txBody>
          <a:bodyPr wrap="square" lIns="0" tIns="0" rIns="0" bIns="0" anchor="t" anchorCtr="0">
            <a:noAutofit/>
          </a:bodyPr>
          <a:lstStyle>
            <a:lvl1pPr marL="0" indent="0">
              <a:lnSpc>
                <a:spcPts val="2799"/>
              </a:lnSpc>
              <a:spcBef>
                <a:spcPts val="0"/>
              </a:spcBef>
              <a:buNone/>
              <a:defRPr sz="2400" b="1" spc="0">
                <a:solidFill>
                  <a:srgbClr val="3B464D"/>
                </a:solidFill>
              </a:defRPr>
            </a:lvl1pPr>
          </a:lstStyle>
          <a:p>
            <a:pPr lvl="0"/>
            <a:r>
              <a:rPr lang="de-CH" dirty="0"/>
              <a:t>Insert </a:t>
            </a:r>
            <a:r>
              <a:rPr lang="de-CH" dirty="0" err="1"/>
              <a:t>slide</a:t>
            </a:r>
            <a:r>
              <a:rPr lang="de-CH" dirty="0"/>
              <a:t> title </a:t>
            </a:r>
            <a:r>
              <a:rPr lang="de-CH" dirty="0" err="1"/>
              <a:t>here</a:t>
            </a:r>
            <a:endParaRPr lang="en-GB" dirty="0"/>
          </a:p>
        </p:txBody>
      </p:sp>
      <p:sp>
        <p:nvSpPr>
          <p:cNvPr id="15" name="Text Placeholder 31"/>
          <p:cNvSpPr>
            <a:spLocks noGrp="1"/>
          </p:cNvSpPr>
          <p:nvPr>
            <p:ph type="body" sz="quarter" idx="19" hasCustomPrompt="1"/>
          </p:nvPr>
        </p:nvSpPr>
        <p:spPr>
          <a:xfrm>
            <a:off x="647588" y="1295700"/>
            <a:ext cx="7847237" cy="719833"/>
          </a:xfrm>
          <a:noFill/>
        </p:spPr>
        <p:txBody>
          <a:bodyPr lIns="0" tIns="0" rIns="0" bIns="0"/>
          <a:lstStyle>
            <a:lvl1pPr marL="0" indent="0">
              <a:lnSpc>
                <a:spcPts val="2799"/>
              </a:lnSpc>
              <a:spcBef>
                <a:spcPts val="0"/>
              </a:spcBef>
              <a:buNone/>
              <a:defRPr sz="1800" b="1" spc="0" baseline="0">
                <a:solidFill>
                  <a:srgbClr val="626B71"/>
                </a:solidFill>
              </a:defRPr>
            </a:lvl1pPr>
            <a:lvl2pPr marL="0" indent="0">
              <a:buNone/>
              <a:defRPr/>
            </a:lvl2pPr>
            <a:lvl3pPr marL="0" indent="0">
              <a:buNone/>
              <a:defRPr/>
            </a:lvl3pPr>
            <a:lvl4pPr marL="0" indent="0">
              <a:buNone/>
              <a:defRPr/>
            </a:lvl4pPr>
            <a:lvl5pPr marL="0" indent="0">
              <a:buNone/>
              <a:defRPr/>
            </a:lvl5pPr>
          </a:lstStyle>
          <a:p>
            <a:pPr lvl="0"/>
            <a:r>
              <a:rPr lang="de-CH" dirty="0"/>
              <a:t>Chart </a:t>
            </a:r>
            <a:r>
              <a:rPr lang="de-CH" dirty="0" err="1"/>
              <a:t>head</a:t>
            </a:r>
            <a:endParaRPr lang="de-CH" dirty="0"/>
          </a:p>
        </p:txBody>
      </p:sp>
      <p:sp>
        <p:nvSpPr>
          <p:cNvPr id="17" name="Chart Placeholder 16"/>
          <p:cNvSpPr>
            <a:spLocks noGrp="1"/>
          </p:cNvSpPr>
          <p:nvPr>
            <p:ph type="chart" sz="quarter" idx="20"/>
          </p:nvPr>
        </p:nvSpPr>
        <p:spPr>
          <a:xfrm>
            <a:off x="647888" y="2051523"/>
            <a:ext cx="7846937" cy="3599167"/>
          </a:xfrm>
        </p:spPr>
        <p:txBody>
          <a:bodyPr lIns="0" tIns="0" rIns="0" bIns="0"/>
          <a:lstStyle>
            <a:lvl1pPr>
              <a:lnSpc>
                <a:spcPts val="2799"/>
              </a:lnSpc>
              <a:spcBef>
                <a:spcPts val="0"/>
              </a:spcBef>
              <a:defRPr sz="1800"/>
            </a:lvl1pPr>
          </a:lstStyle>
          <a:p>
            <a:r>
              <a:rPr lang="en-US"/>
              <a:t>Click icon to add chart</a:t>
            </a:r>
            <a:endParaRPr lang="en-GB" dirty="0"/>
          </a:p>
        </p:txBody>
      </p:sp>
      <p:cxnSp>
        <p:nvCxnSpPr>
          <p:cNvPr id="12" name="Straight Connector 11"/>
          <p:cNvCxnSpPr/>
          <p:nvPr/>
        </p:nvCxnSpPr>
        <p:spPr>
          <a:xfrm>
            <a:off x="647888" y="6532487"/>
            <a:ext cx="7846637" cy="0"/>
          </a:xfrm>
          <a:prstGeom prst="line">
            <a:avLst/>
          </a:prstGeom>
          <a:ln>
            <a:solidFill>
              <a:srgbClr val="3B464D"/>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6694838" y="6586475"/>
            <a:ext cx="1799687" cy="215950"/>
          </a:xfrm>
        </p:spPr>
        <p:txBody>
          <a:bodyPr wrap="none" lIns="0" tIns="0" rIns="0" bIns="0" anchor="t" anchorCtr="0"/>
          <a:lstStyle>
            <a:lvl1pPr>
              <a:defRPr sz="900">
                <a:solidFill>
                  <a:srgbClr val="3B464D"/>
                </a:solidFill>
              </a:defRPr>
            </a:lvl1pPr>
          </a:lstStyle>
          <a:p>
            <a:fld id="{AE9704F4-423A-424C-8735-B879FFCBBC48}" type="slidenum">
              <a:rPr lang="en-GB" smtClean="0"/>
              <a:pPr/>
              <a:t>‹Nr.›</a:t>
            </a:fld>
            <a:endParaRPr lang="en-GB"/>
          </a:p>
        </p:txBody>
      </p:sp>
      <p:sp>
        <p:nvSpPr>
          <p:cNvPr id="14" name="TextBox 13"/>
          <p:cNvSpPr txBox="1"/>
          <p:nvPr/>
        </p:nvSpPr>
        <p:spPr>
          <a:xfrm>
            <a:off x="647887" y="6592855"/>
            <a:ext cx="1551467" cy="229057"/>
          </a:xfrm>
          <a:prstGeom prst="rect">
            <a:avLst/>
          </a:prstGeom>
          <a:noFill/>
        </p:spPr>
        <p:txBody>
          <a:bodyPr wrap="square" lIns="0" tIns="0" rIns="0" bIns="0" rtlCol="0">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lang="de-CH" sz="900" kern="1200" spc="0" baseline="0" dirty="0">
                <a:solidFill>
                  <a:srgbClr val="3B464D"/>
                </a:solidFill>
                <a:latin typeface="Arial" pitchFamily="34" charset="0"/>
                <a:ea typeface="+mn-ea"/>
                <a:cs typeface="Arial" pitchFamily="34" charset="0"/>
              </a:rPr>
              <a:t>European Patent Office</a:t>
            </a:r>
            <a:endParaRPr lang="en-GB" sz="900" kern="1200" spc="0" baseline="0" dirty="0">
              <a:solidFill>
                <a:srgbClr val="3B464D"/>
              </a:solidFill>
              <a:latin typeface="Arial" pitchFamily="34" charset="0"/>
              <a:ea typeface="+mn-ea"/>
              <a:cs typeface="Arial" pitchFamily="34" charset="0"/>
            </a:endParaRPr>
          </a:p>
        </p:txBody>
      </p:sp>
    </p:spTree>
    <p:extLst>
      <p:ext uri="{BB962C8B-B14F-4D97-AF65-F5344CB8AC3E}">
        <p14:creationId xmlns:p14="http://schemas.microsoft.com/office/powerpoint/2010/main" val="270003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888" y="539875"/>
            <a:ext cx="7846637" cy="539875"/>
          </a:xfrm>
          <a:prstGeom prst="rect">
            <a:avLst/>
          </a:prstGeom>
        </p:spPr>
        <p:txBody>
          <a:bodyPr vert="horz" wrap="none"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47888" y="1295700"/>
            <a:ext cx="7846637" cy="4786892"/>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457201" y="6356352"/>
            <a:ext cx="2133600" cy="365125"/>
          </a:xfrm>
          <a:prstGeom prst="rect">
            <a:avLst/>
          </a:prstGeom>
        </p:spPr>
        <p:txBody>
          <a:bodyPr vert="horz" lIns="91422" tIns="45711" rIns="91422" bIns="45711" rtlCol="0" anchor="ctr"/>
          <a:lstStyle>
            <a:lvl1pPr algn="l">
              <a:defRPr sz="1200">
                <a:solidFill>
                  <a:schemeClr val="tx1">
                    <a:tint val="75000"/>
                  </a:schemeClr>
                </a:solidFill>
                <a:latin typeface="Arial" pitchFamily="34" charset="0"/>
                <a:cs typeface="Arial" pitchFamily="34" charset="0"/>
              </a:defRPr>
            </a:lvl1pPr>
          </a:lstStyle>
          <a:p>
            <a:fld id="{7DE1EAF3-AB00-4980-A865-A547B9915E71}" type="datetimeFigureOut">
              <a:rPr lang="en-GB" smtClean="0"/>
              <a:pPr/>
              <a:t>06/03/2019</a:t>
            </a:fld>
            <a:endParaRPr lang="en-GB"/>
          </a:p>
        </p:txBody>
      </p:sp>
      <p:sp>
        <p:nvSpPr>
          <p:cNvPr id="5" name="Footer Placeholder 4"/>
          <p:cNvSpPr>
            <a:spLocks noGrp="1"/>
          </p:cNvSpPr>
          <p:nvPr>
            <p:ph type="ftr" sz="quarter" idx="3"/>
          </p:nvPr>
        </p:nvSpPr>
        <p:spPr>
          <a:xfrm>
            <a:off x="3124202" y="6356352"/>
            <a:ext cx="2895600" cy="365125"/>
          </a:xfrm>
          <a:prstGeom prst="rect">
            <a:avLst/>
          </a:prstGeom>
        </p:spPr>
        <p:txBody>
          <a:bodyPr vert="horz" lIns="91422" tIns="45711" rIns="91422" bIns="45711" rtlCol="0" anchor="ctr"/>
          <a:lstStyle>
            <a:lvl1pPr algn="ctr">
              <a:defRPr sz="1200">
                <a:solidFill>
                  <a:schemeClr val="tx1">
                    <a:tint val="75000"/>
                  </a:schemeClr>
                </a:solidFill>
                <a:latin typeface="Arial" pitchFamily="34" charset="0"/>
                <a:cs typeface="Arial" pitchFamily="34" charset="0"/>
              </a:defRPr>
            </a:lvl1pPr>
          </a:lstStyle>
          <a:p>
            <a:endParaRPr lang="en-GB"/>
          </a:p>
        </p:txBody>
      </p:sp>
      <p:sp>
        <p:nvSpPr>
          <p:cNvPr id="6" name="Slide Number Placeholder 5"/>
          <p:cNvSpPr>
            <a:spLocks noGrp="1"/>
          </p:cNvSpPr>
          <p:nvPr>
            <p:ph type="sldNum" sz="quarter" idx="4"/>
          </p:nvPr>
        </p:nvSpPr>
        <p:spPr>
          <a:xfrm>
            <a:off x="6553202" y="6356352"/>
            <a:ext cx="2133600" cy="365125"/>
          </a:xfrm>
          <a:prstGeom prst="rect">
            <a:avLst/>
          </a:prstGeom>
        </p:spPr>
        <p:txBody>
          <a:bodyPr vert="horz" lIns="91422" tIns="45711" rIns="91422" bIns="45711" rtlCol="0" anchor="ctr"/>
          <a:lstStyle>
            <a:lvl1pPr algn="r">
              <a:defRPr sz="1200">
                <a:solidFill>
                  <a:schemeClr val="tx1">
                    <a:tint val="75000"/>
                  </a:schemeClr>
                </a:solidFill>
                <a:latin typeface="Arial" pitchFamily="34" charset="0"/>
                <a:cs typeface="Arial" pitchFamily="34" charset="0"/>
              </a:defRPr>
            </a:lvl1pPr>
          </a:lstStyle>
          <a:p>
            <a:fld id="{AE9704F4-423A-424C-8735-B879FFCBBC48}" type="slidenum">
              <a:rPr lang="en-GB" smtClean="0"/>
              <a:pPr/>
              <a:t>‹Nr.›</a:t>
            </a:fld>
            <a:endParaRPr lang="en-GB"/>
          </a:p>
        </p:txBody>
      </p:sp>
    </p:spTree>
    <p:extLst>
      <p:ext uri="{BB962C8B-B14F-4D97-AF65-F5344CB8AC3E}">
        <p14:creationId xmlns:p14="http://schemas.microsoft.com/office/powerpoint/2010/main" val="59190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217" rtl="0" eaLnBrk="1" latinLnBrk="0" hangingPunct="1">
        <a:lnSpc>
          <a:spcPts val="2799"/>
        </a:lnSpc>
        <a:spcBef>
          <a:spcPct val="0"/>
        </a:spcBef>
        <a:buNone/>
        <a:defRPr sz="2400" b="1" kern="1200" spc="0" baseline="0">
          <a:solidFill>
            <a:srgbClr val="3B464D"/>
          </a:solidFill>
          <a:latin typeface="Arial" pitchFamily="34" charset="0"/>
          <a:ea typeface="+mj-ea"/>
          <a:cs typeface="Arial" pitchFamily="34" charset="0"/>
        </a:defRPr>
      </a:lvl1pPr>
    </p:titleStyle>
    <p:bodyStyle>
      <a:lvl1pPr marL="215957" indent="-215957" algn="l" defTabSz="914217" rtl="0" eaLnBrk="1" latinLnBrk="0" hangingPunct="1">
        <a:lnSpc>
          <a:spcPts val="2799"/>
        </a:lnSpc>
        <a:spcBef>
          <a:spcPts val="0"/>
        </a:spcBef>
        <a:buFont typeface="Wingdings" pitchFamily="2" charset="2"/>
        <a:buChar char="§"/>
        <a:tabLst/>
        <a:defRPr sz="1800" kern="1200" spc="0" baseline="0">
          <a:solidFill>
            <a:srgbClr val="3B464D"/>
          </a:solidFill>
          <a:latin typeface="Arial" pitchFamily="34" charset="0"/>
          <a:ea typeface="+mn-ea"/>
          <a:cs typeface="Arial" pitchFamily="34" charset="0"/>
        </a:defRPr>
      </a:lvl1pPr>
      <a:lvl2pPr marL="431914" indent="-215957" algn="l" defTabSz="914217"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2pPr>
      <a:lvl3pPr marL="647870" indent="-215957" algn="l" defTabSz="914217"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3pPr>
      <a:lvl4pPr marL="863827" indent="-215957" algn="l" defTabSz="914217"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4pPr>
      <a:lvl5pPr marL="1079784" indent="-215957" algn="l" defTabSz="987228" rtl="0" eaLnBrk="1" latinLnBrk="0" hangingPunct="1">
        <a:lnSpc>
          <a:spcPts val="2799"/>
        </a:lnSpc>
        <a:spcBef>
          <a:spcPts val="0"/>
        </a:spcBef>
        <a:buFont typeface="Arial" pitchFamily="34" charset="0"/>
        <a:buChar char="−"/>
        <a:defRPr sz="1800" kern="1200" spc="0" baseline="0">
          <a:solidFill>
            <a:srgbClr val="3B464D"/>
          </a:solidFill>
          <a:latin typeface="Arial" pitchFamily="34" charset="0"/>
          <a:ea typeface="+mn-ea"/>
          <a:cs typeface="Arial" pitchFamily="34" charset="0"/>
        </a:defRPr>
      </a:lvl5pPr>
      <a:lvl6pPr marL="2514097"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06"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14"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23" indent="-228554" algn="l" defTabSz="9142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ress@epo.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wipo.int/export/sites/www/ipstats/en/statistics/patents/xls/ipc_technology.xls"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wipo.int/export/sites/www/ipstats/en/statistics/patents/xls/ipc_technology.xls" TargetMode="Externa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Contact: </a:t>
            </a:r>
            <a:r>
              <a:rPr lang="en-GB">
                <a:hlinkClick r:id="rId3"/>
              </a:rPr>
              <a:t>press@epo.org</a:t>
            </a:r>
            <a:endParaRPr lang="en-GB" dirty="0"/>
          </a:p>
        </p:txBody>
      </p:sp>
      <p:sp>
        <p:nvSpPr>
          <p:cNvPr id="3" name="Text Placeholder 2"/>
          <p:cNvSpPr>
            <a:spLocks noGrp="1"/>
          </p:cNvSpPr>
          <p:nvPr>
            <p:ph type="body" sz="quarter" idx="14"/>
          </p:nvPr>
        </p:nvSpPr>
        <p:spPr/>
        <p:txBody>
          <a:bodyPr/>
          <a:lstStyle/>
          <a:p>
            <a:r>
              <a:rPr lang="en-GB" dirty="0"/>
              <a:t>Date of publication: 12 March 2019</a:t>
            </a:r>
          </a:p>
        </p:txBody>
      </p:sp>
      <p:sp>
        <p:nvSpPr>
          <p:cNvPr id="4" name="Text Placeholder 3"/>
          <p:cNvSpPr>
            <a:spLocks noGrp="1"/>
          </p:cNvSpPr>
          <p:nvPr>
            <p:ph type="body" sz="quarter" idx="15"/>
          </p:nvPr>
        </p:nvSpPr>
        <p:spPr/>
        <p:txBody>
          <a:bodyPr/>
          <a:lstStyle/>
          <a:p>
            <a:r>
              <a:rPr lang="en-GB"/>
              <a:t>www.epo.org/media</a:t>
            </a:r>
            <a:endParaRPr lang="en-GB" dirty="0"/>
          </a:p>
        </p:txBody>
      </p:sp>
      <p:sp>
        <p:nvSpPr>
          <p:cNvPr id="5" name="Title 4"/>
          <p:cNvSpPr>
            <a:spLocks noGrp="1"/>
          </p:cNvSpPr>
          <p:nvPr>
            <p:ph type="ctrTitle"/>
          </p:nvPr>
        </p:nvSpPr>
        <p:spPr/>
        <p:txBody>
          <a:bodyPr/>
          <a:lstStyle/>
          <a:p>
            <a:r>
              <a:rPr lang="en-GB" dirty="0"/>
              <a:t>European Patent Office</a:t>
            </a:r>
            <a:br>
              <a:rPr lang="en-GB" dirty="0"/>
            </a:br>
            <a:r>
              <a:rPr lang="en-GB" dirty="0"/>
              <a:t>Annual Report 2018</a:t>
            </a:r>
            <a:endParaRPr lang="en-GB" dirty="0">
              <a:solidFill>
                <a:schemeClr val="tx1"/>
              </a:solidFill>
            </a:endParaRPr>
          </a:p>
        </p:txBody>
      </p:sp>
      <p:sp>
        <p:nvSpPr>
          <p:cNvPr id="6" name="Subtitle 5"/>
          <p:cNvSpPr>
            <a:spLocks noGrp="1"/>
          </p:cNvSpPr>
          <p:nvPr>
            <p:ph type="subTitle" idx="1"/>
          </p:nvPr>
        </p:nvSpPr>
        <p:spPr/>
        <p:txBody>
          <a:bodyPr/>
          <a:lstStyle/>
          <a:p>
            <a:r>
              <a:rPr lang="en-GB" dirty="0"/>
              <a:t>Country profile: Belgium</a:t>
            </a:r>
          </a:p>
          <a:p>
            <a:endParaRPr lang="en-GB" dirty="0"/>
          </a:p>
          <a:p>
            <a:r>
              <a:rPr lang="en-GB" dirty="0">
                <a:solidFill>
                  <a:srgbClr val="FF0000"/>
                </a:solidFill>
              </a:rPr>
              <a:t>Embargo: March 12, 2019, 8am CET</a:t>
            </a:r>
          </a:p>
          <a:p>
            <a:endParaRPr lang="en-GB" b="1" u="sng" dirty="0">
              <a:solidFill>
                <a:srgbClr val="FF0000"/>
              </a:solidFill>
            </a:endParaRPr>
          </a:p>
        </p:txBody>
      </p:sp>
    </p:spTree>
    <p:extLst>
      <p:ext uri="{BB962C8B-B14F-4D97-AF65-F5344CB8AC3E}">
        <p14:creationId xmlns:p14="http://schemas.microsoft.com/office/powerpoint/2010/main" val="221629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a:t>Top EPO applicants</a:t>
            </a:r>
            <a:r>
              <a:rPr lang="en-GB" baseline="30000" dirty="0"/>
              <a:t>1</a:t>
            </a:r>
            <a:r>
              <a:rPr lang="en-GB" dirty="0"/>
              <a:t> 2018 – global</a:t>
            </a:r>
          </a:p>
          <a:p>
            <a:endParaRPr lang="en-GB" dirty="0"/>
          </a:p>
        </p:txBody>
      </p:sp>
      <p:sp>
        <p:nvSpPr>
          <p:cNvPr id="4" name="Slide Number Placeholder 3"/>
          <p:cNvSpPr>
            <a:spLocks noGrp="1"/>
          </p:cNvSpPr>
          <p:nvPr>
            <p:ph type="sldNum" sz="quarter" idx="12"/>
          </p:nvPr>
        </p:nvSpPr>
        <p:spPr/>
        <p:txBody>
          <a:bodyPr/>
          <a:lstStyle/>
          <a:p>
            <a:fld id="{AE9704F4-423A-424C-8735-B879FFCBBC48}" type="slidenum">
              <a:rPr lang="en-GB" smtClean="0"/>
              <a:t>10</a:t>
            </a:fld>
            <a:endParaRPr lang="en-GB" dirty="0"/>
          </a:p>
        </p:txBody>
      </p:sp>
      <p:sp>
        <p:nvSpPr>
          <p:cNvPr id="44" name="Text Box 19">
            <a:extLst>
              <a:ext uri="{FF2B5EF4-FFF2-40B4-BE49-F238E27FC236}">
                <a16:creationId xmlns:a16="http://schemas.microsoft.com/office/drawing/2014/main" id="{9D961EBF-452D-447B-B4DE-F53B56F06F0A}"/>
              </a:ext>
            </a:extLst>
          </p:cNvPr>
          <p:cNvSpPr txBox="1">
            <a:spLocks noChangeArrowheads="1"/>
          </p:cNvSpPr>
          <p:nvPr/>
        </p:nvSpPr>
        <p:spPr bwMode="auto">
          <a:xfrm>
            <a:off x="647888" y="5966895"/>
            <a:ext cx="7848412" cy="518091"/>
          </a:xfrm>
          <a:prstGeom prst="rect">
            <a:avLst/>
          </a:prstGeom>
          <a:noFill/>
          <a:ln>
            <a:noFill/>
          </a:ln>
          <a:effectLst/>
          <a:extLst>
            <a:ext uri="{909E8E84-426E-40DD-AFC4-6F175D3DCCD1}">
              <a14:hiddenFill xmlns:a14="http://schemas.microsoft.com/office/drawing/2010/main">
                <a:solidFill>
                  <a:srgbClr val="8A949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spcBef>
                <a:spcPts val="200"/>
              </a:spcBef>
              <a:buNone/>
            </a:pPr>
            <a:r>
              <a:rPr lang="en-GB" sz="800" dirty="0">
                <a:solidFill>
                  <a:schemeClr val="tx1"/>
                </a:solidFill>
              </a:rPr>
              <a:t>Source: EPO. Status: 21.1.2019.</a:t>
            </a:r>
          </a:p>
          <a:p>
            <a:pPr marL="87313" indent="-87313">
              <a:spcBef>
                <a:spcPts val="200"/>
              </a:spcBef>
              <a:buNone/>
            </a:pPr>
            <a:r>
              <a:rPr lang="en-GB" sz="800" baseline="30000" dirty="0">
                <a:solidFill>
                  <a:schemeClr val="tx1"/>
                </a:solidFill>
              </a:rPr>
              <a:t>1</a:t>
            </a:r>
            <a:r>
              <a:rPr lang="en-GB" sz="800" dirty="0">
                <a:solidFill>
                  <a:schemeClr val="tx1"/>
                </a:solidFill>
              </a:rPr>
              <a:t>	This is the ranking of the main consolidated applicants at the EPO in 2018 (first-named applicant principle). It is based on European patent applications filed with the EPO, which include direct European applications and international (PCT) applications that entered the European phase during the reporting period. Applications by identifiable subsidiaries, not necessarily located in the same country, are allocated to the consolidated applicants. The countries refer to the country of residence of the headquarters.</a:t>
            </a:r>
          </a:p>
        </p:txBody>
      </p:sp>
      <p:sp>
        <p:nvSpPr>
          <p:cNvPr id="41" name="Rechteck 40">
            <a:extLst>
              <a:ext uri="{FF2B5EF4-FFF2-40B4-BE49-F238E27FC236}">
                <a16:creationId xmlns:a16="http://schemas.microsoft.com/office/drawing/2014/main" id="{D7FC0722-C26A-4932-8FCB-A20CD63DC5AD}"/>
              </a:ext>
            </a:extLst>
          </p:cNvPr>
          <p:cNvSpPr/>
          <p:nvPr/>
        </p:nvSpPr>
        <p:spPr>
          <a:xfrm>
            <a:off x="647888" y="1195608"/>
            <a:ext cx="1059072" cy="553998"/>
          </a:xfrm>
          <a:prstGeom prst="rect">
            <a:avLst/>
          </a:prstGeom>
        </p:spPr>
        <p:txBody>
          <a:bodyPr wrap="none" lIns="0" tIns="0" rIns="0" bIns="0" anchor="b">
            <a:spAutoFit/>
          </a:bodyPr>
          <a:lstStyle/>
          <a:p>
            <a:r>
              <a:rPr lang="en-GB" sz="1600" b="1" dirty="0"/>
              <a:t>TOP</a:t>
            </a:r>
            <a:r>
              <a:rPr lang="en-GB" sz="3600" b="1" dirty="0"/>
              <a:t>10 </a:t>
            </a:r>
            <a:endParaRPr lang="en-GB" sz="3200" b="1" dirty="0"/>
          </a:p>
        </p:txBody>
      </p:sp>
      <p:graphicFrame>
        <p:nvGraphicFramePr>
          <p:cNvPr id="45" name="Tabelle 44">
            <a:extLst>
              <a:ext uri="{FF2B5EF4-FFF2-40B4-BE49-F238E27FC236}">
                <a16:creationId xmlns:a16="http://schemas.microsoft.com/office/drawing/2014/main" id="{53F9D1CB-4959-426F-93C2-762A53CB4CCB}"/>
              </a:ext>
            </a:extLst>
          </p:cNvPr>
          <p:cNvGraphicFramePr>
            <a:graphicFrameLocks noGrp="1"/>
          </p:cNvGraphicFramePr>
          <p:nvPr>
            <p:extLst/>
          </p:nvPr>
        </p:nvGraphicFramePr>
        <p:xfrm>
          <a:off x="647701" y="1763872"/>
          <a:ext cx="7846738" cy="3872880"/>
        </p:xfrm>
        <a:graphic>
          <a:graphicData uri="http://schemas.openxmlformats.org/drawingml/2006/table">
            <a:tbl>
              <a:tblPr>
                <a:tableStyleId>{5C22544A-7EE6-4342-B048-85BDC9FD1C3A}</a:tableStyleId>
              </a:tblPr>
              <a:tblGrid>
                <a:gridCol w="283138">
                  <a:extLst>
                    <a:ext uri="{9D8B030D-6E8A-4147-A177-3AD203B41FA5}">
                      <a16:colId xmlns:a16="http://schemas.microsoft.com/office/drawing/2014/main" val="20000"/>
                    </a:ext>
                  </a:extLst>
                </a:gridCol>
                <a:gridCol w="5882400">
                  <a:extLst>
                    <a:ext uri="{9D8B030D-6E8A-4147-A177-3AD203B41FA5}">
                      <a16:colId xmlns:a16="http://schemas.microsoft.com/office/drawing/2014/main" val="20001"/>
                    </a:ext>
                  </a:extLst>
                </a:gridCol>
                <a:gridCol w="576000">
                  <a:extLst>
                    <a:ext uri="{9D8B030D-6E8A-4147-A177-3AD203B41FA5}">
                      <a16:colId xmlns:a16="http://schemas.microsoft.com/office/drawing/2014/main" val="20002"/>
                    </a:ext>
                  </a:extLst>
                </a:gridCol>
                <a:gridCol w="1105200">
                  <a:extLst>
                    <a:ext uri="{9D8B030D-6E8A-4147-A177-3AD203B41FA5}">
                      <a16:colId xmlns:a16="http://schemas.microsoft.com/office/drawing/2014/main" val="20003"/>
                    </a:ext>
                  </a:extLst>
                </a:gridCol>
              </a:tblGrid>
              <a:tr h="272186">
                <a:tc>
                  <a:txBody>
                    <a:bodyPr/>
                    <a:lstStyle/>
                    <a:p>
                      <a:pPr algn="r" fontAlgn="b"/>
                      <a:endParaRPr lang="en-GB" sz="1200" b="1" i="0" u="none" strike="noStrike" noProof="0" dirty="0">
                        <a:solidFill>
                          <a:schemeClr val="tx1"/>
                        </a:solidFill>
                        <a:effectLst/>
                        <a:latin typeface="+mn-lt"/>
                      </a:endParaRPr>
                    </a:p>
                  </a:txBody>
                  <a:tcPr marL="36000" marR="72000" marT="36000" marB="3600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1" i="0" u="none" strike="noStrike" noProof="0" dirty="0">
                        <a:solidFill>
                          <a:schemeClr val="tx1"/>
                        </a:solidFill>
                        <a:effectLst/>
                        <a:latin typeface="+mn-lt"/>
                      </a:endParaRPr>
                    </a:p>
                  </a:txBody>
                  <a:tcPr marL="36000" marR="36000" marT="36000" marB="3600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1" u="none" strike="noStrike" noProof="0" dirty="0">
                          <a:solidFill>
                            <a:schemeClr val="accent2"/>
                          </a:solidFill>
                          <a:effectLst/>
                          <a:latin typeface="+mn-lt"/>
                        </a:rPr>
                        <a:t>2018</a:t>
                      </a:r>
                      <a:endParaRPr lang="en-GB" sz="1200" b="1" i="0" u="none" strike="noStrike" noProof="0" dirty="0">
                        <a:solidFill>
                          <a:schemeClr val="accent2"/>
                        </a:solidFill>
                        <a:effectLst/>
                        <a:latin typeface="+mn-lt"/>
                      </a:endParaRPr>
                    </a:p>
                  </a:txBody>
                  <a:tcPr marL="36000" marR="36000" marT="36000" marB="54000" anchor="b">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1" u="none" strike="noStrike" noProof="0" dirty="0">
                          <a:solidFill>
                            <a:schemeClr val="tx1"/>
                          </a:solidFill>
                          <a:effectLst/>
                          <a:latin typeface="+mn-lt"/>
                        </a:rPr>
                        <a:t>Change</a:t>
                      </a:r>
                      <a:endParaRPr lang="en-GB" sz="1200" b="1" i="0" u="none" strike="noStrike" noProof="0" dirty="0">
                        <a:solidFill>
                          <a:schemeClr val="tx1"/>
                        </a:solidFill>
                        <a:effectLst/>
                        <a:latin typeface="+mn-lt"/>
                      </a:endParaRPr>
                    </a:p>
                  </a:txBody>
                  <a:tcPr marL="36000" marR="432000" marT="36000" marB="54000" anchor="b">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r" fontAlgn="b"/>
                      <a:r>
                        <a:rPr lang="en-GB" sz="1200" u="none" strike="noStrike" noProof="0" dirty="0">
                          <a:solidFill>
                            <a:schemeClr val="tx1"/>
                          </a:solidFill>
                          <a:effectLst/>
                          <a:latin typeface="+mn-lt"/>
                        </a:rPr>
                        <a:t>1</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Siemens</a:t>
                      </a:r>
                    </a:p>
                  </a:txBody>
                  <a:tcPr marL="36000" marR="36000" marT="0" marB="0" anchor="ctr">
                    <a:lnL w="12700" cmpd="sng">
                      <a:noFill/>
                    </a:lnL>
                    <a:lnR w="12700" cmpd="sng">
                      <a:noFill/>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2 493</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u="none" strike="noStrike" kern="1200" dirty="0">
                          <a:solidFill>
                            <a:schemeClr val="tx1"/>
                          </a:solidFill>
                          <a:effectLst/>
                          <a:latin typeface="+mn-lt"/>
                          <a:ea typeface="+mn-ea"/>
                          <a:cs typeface="+mn-cs"/>
                        </a:rPr>
                        <a:t>12.3%</a:t>
                      </a:r>
                    </a:p>
                  </a:txBody>
                  <a:tcPr marL="36000" marR="432000" marT="36000" marB="36000" anchor="ctr">
                    <a:lnL w="12700" cmpd="sng">
                      <a:noFill/>
                    </a:lnL>
                    <a:lnR w="12700" cmpd="sng">
                      <a:noFill/>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r" fontAlgn="b"/>
                      <a:r>
                        <a:rPr lang="en-GB" sz="1200" u="none" strike="noStrike" noProof="0" dirty="0">
                          <a:solidFill>
                            <a:schemeClr val="tx1"/>
                          </a:solidFill>
                          <a:effectLst/>
                          <a:latin typeface="+mn-lt"/>
                        </a:rPr>
                        <a:t>2</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Huawei</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2 485</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u="none" strike="noStrike" kern="1200" dirty="0">
                          <a:solidFill>
                            <a:schemeClr val="tx1"/>
                          </a:solidFill>
                          <a:effectLst/>
                          <a:latin typeface="+mn-lt"/>
                          <a:ea typeface="+mn-ea"/>
                          <a:cs typeface="+mn-cs"/>
                        </a:rPr>
                        <a:t>3.6%</a:t>
                      </a:r>
                    </a:p>
                  </a:txBody>
                  <a:tcPr marL="36000" marR="43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pPr algn="r" fontAlgn="b"/>
                      <a:r>
                        <a:rPr lang="en-GB" sz="1200" u="none" strike="noStrike" noProof="0" dirty="0">
                          <a:solidFill>
                            <a:schemeClr val="tx1"/>
                          </a:solidFill>
                          <a:effectLst/>
                          <a:latin typeface="+mn-lt"/>
                        </a:rPr>
                        <a:t>3</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Samsung</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2 449</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u="none" strike="noStrike" kern="1200" dirty="0">
                          <a:solidFill>
                            <a:schemeClr val="tx1"/>
                          </a:solidFill>
                          <a:effectLst/>
                          <a:latin typeface="+mn-lt"/>
                          <a:ea typeface="+mn-ea"/>
                          <a:cs typeface="+mn-cs"/>
                        </a:rPr>
                        <a:t>21.5%</a:t>
                      </a:r>
                    </a:p>
                  </a:txBody>
                  <a:tcPr marL="36000" marR="43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pPr algn="r" fontAlgn="b"/>
                      <a:r>
                        <a:rPr lang="en-GB" sz="1200" u="none" strike="noStrike" noProof="0" dirty="0">
                          <a:solidFill>
                            <a:schemeClr val="tx1"/>
                          </a:solidFill>
                          <a:effectLst/>
                          <a:latin typeface="+mn-lt"/>
                        </a:rPr>
                        <a:t>4</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LG</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2 376</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u="none" strike="noStrike" kern="1200" dirty="0">
                          <a:solidFill>
                            <a:schemeClr val="tx1"/>
                          </a:solidFill>
                          <a:effectLst/>
                          <a:latin typeface="+mn-lt"/>
                          <a:ea typeface="+mn-ea"/>
                          <a:cs typeface="+mn-cs"/>
                        </a:rPr>
                        <a:t>15.6%</a:t>
                      </a:r>
                    </a:p>
                  </a:txBody>
                  <a:tcPr marL="36000" marR="43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pPr algn="r" fontAlgn="b"/>
                      <a:r>
                        <a:rPr lang="en-GB" sz="1200" u="none" strike="noStrike" noProof="0" dirty="0">
                          <a:solidFill>
                            <a:schemeClr val="tx1"/>
                          </a:solidFill>
                          <a:effectLst/>
                          <a:latin typeface="+mn-lt"/>
                        </a:rPr>
                        <a:t>5</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United Technologies</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1 983</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u="none" strike="noStrike" kern="1200" dirty="0">
                          <a:solidFill>
                            <a:schemeClr val="tx1"/>
                          </a:solidFill>
                          <a:effectLst/>
                          <a:latin typeface="+mn-lt"/>
                          <a:ea typeface="+mn-ea"/>
                          <a:cs typeface="+mn-cs"/>
                        </a:rPr>
                        <a:t>15.4%</a:t>
                      </a:r>
                    </a:p>
                  </a:txBody>
                  <a:tcPr marL="36000" marR="43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pPr algn="r" fontAlgn="b"/>
                      <a:r>
                        <a:rPr lang="en-GB" sz="1200" u="none" strike="noStrike" noProof="0" dirty="0">
                          <a:solidFill>
                            <a:schemeClr val="tx1"/>
                          </a:solidFill>
                          <a:effectLst/>
                          <a:latin typeface="+mn-lt"/>
                        </a:rPr>
                        <a:t>6</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Royal Philips</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1 617</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u="none" strike="noStrike" kern="1200" dirty="0">
                          <a:solidFill>
                            <a:schemeClr val="tx1"/>
                          </a:solidFill>
                          <a:effectLst/>
                          <a:latin typeface="+mn-lt"/>
                          <a:ea typeface="+mn-ea"/>
                          <a:cs typeface="+mn-cs"/>
                        </a:rPr>
                        <a:t>-6.7%</a:t>
                      </a:r>
                    </a:p>
                  </a:txBody>
                  <a:tcPr marL="36000" marR="43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0000">
                <a:tc>
                  <a:txBody>
                    <a:bodyPr/>
                    <a:lstStyle/>
                    <a:p>
                      <a:pPr algn="r" fontAlgn="b"/>
                      <a:r>
                        <a:rPr lang="en-GB" sz="1200" u="none" strike="noStrike" noProof="0" dirty="0">
                          <a:solidFill>
                            <a:schemeClr val="tx1"/>
                          </a:solidFill>
                          <a:effectLst/>
                          <a:latin typeface="+mn-lt"/>
                        </a:rPr>
                        <a:t>7</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Qualcomm</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1 593</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u="none" strike="noStrike" kern="1200" dirty="0">
                          <a:solidFill>
                            <a:schemeClr val="tx1"/>
                          </a:solidFill>
                          <a:effectLst/>
                          <a:latin typeface="+mn-lt"/>
                          <a:ea typeface="+mn-ea"/>
                          <a:cs typeface="+mn-cs"/>
                        </a:rPr>
                        <a:t>-14.1%</a:t>
                      </a:r>
                    </a:p>
                  </a:txBody>
                  <a:tcPr marL="36000" marR="43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0000">
                <a:tc>
                  <a:txBody>
                    <a:bodyPr/>
                    <a:lstStyle/>
                    <a:p>
                      <a:pPr algn="r" fontAlgn="b"/>
                      <a:r>
                        <a:rPr lang="en-GB" sz="1200" u="none" strike="noStrike" noProof="0" dirty="0">
                          <a:solidFill>
                            <a:schemeClr val="tx1"/>
                          </a:solidFill>
                          <a:effectLst/>
                          <a:latin typeface="+mn-lt"/>
                        </a:rPr>
                        <a:t>8</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Ericsson</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1 472</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u="none" strike="noStrike" kern="1200" dirty="0">
                          <a:solidFill>
                            <a:schemeClr val="tx1"/>
                          </a:solidFill>
                          <a:effectLst/>
                          <a:latin typeface="+mn-lt"/>
                          <a:ea typeface="+mn-ea"/>
                          <a:cs typeface="+mn-cs"/>
                        </a:rPr>
                        <a:t>7.2%</a:t>
                      </a:r>
                    </a:p>
                  </a:txBody>
                  <a:tcPr marL="36000" marR="43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60000">
                <a:tc>
                  <a:txBody>
                    <a:bodyPr/>
                    <a:lstStyle/>
                    <a:p>
                      <a:pPr algn="r" fontAlgn="b"/>
                      <a:r>
                        <a:rPr lang="en-GB" sz="1200" u="none" strike="noStrike" noProof="0" dirty="0">
                          <a:solidFill>
                            <a:schemeClr val="tx1"/>
                          </a:solidFill>
                          <a:effectLst/>
                          <a:latin typeface="+mn-lt"/>
                        </a:rPr>
                        <a:t>9</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General Electric</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1 307</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u="none" strike="noStrike" kern="1200" dirty="0">
                          <a:solidFill>
                            <a:schemeClr val="tx1"/>
                          </a:solidFill>
                          <a:effectLst/>
                          <a:latin typeface="+mn-lt"/>
                          <a:ea typeface="+mn-ea"/>
                          <a:cs typeface="+mn-cs"/>
                        </a:rPr>
                        <a:t>-4.7%</a:t>
                      </a:r>
                    </a:p>
                  </a:txBody>
                  <a:tcPr marL="36000" marR="43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0000">
                <a:tc>
                  <a:txBody>
                    <a:bodyPr/>
                    <a:lstStyle/>
                    <a:p>
                      <a:pPr algn="r" fontAlgn="b"/>
                      <a:r>
                        <a:rPr lang="en-GB" sz="1200" u="none" strike="noStrike" noProof="0" dirty="0">
                          <a:solidFill>
                            <a:schemeClr val="tx1"/>
                          </a:solidFill>
                          <a:effectLst/>
                          <a:latin typeface="+mn-lt"/>
                        </a:rPr>
                        <a:t>10</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Robert Bosch</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1 286</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u="none" strike="noStrike" kern="1200" dirty="0">
                          <a:solidFill>
                            <a:schemeClr val="tx1"/>
                          </a:solidFill>
                          <a:effectLst/>
                          <a:latin typeface="+mn-lt"/>
                          <a:ea typeface="+mn-ea"/>
                          <a:cs typeface="+mn-cs"/>
                        </a:rPr>
                        <a:t>-8.9%</a:t>
                      </a:r>
                    </a:p>
                  </a:txBody>
                  <a:tcPr marL="36000" marR="43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113" name="Rectangle 5">
            <a:extLst>
              <a:ext uri="{FF2B5EF4-FFF2-40B4-BE49-F238E27FC236}">
                <a16:creationId xmlns:a16="http://schemas.microsoft.com/office/drawing/2014/main" id="{E9C3E831-6A8F-4412-8A6A-18EFDDA4CA3D}"/>
              </a:ext>
            </a:extLst>
          </p:cNvPr>
          <p:cNvSpPr/>
          <p:nvPr/>
        </p:nvSpPr>
        <p:spPr>
          <a:xfrm>
            <a:off x="2609850" y="5729824"/>
            <a:ext cx="144000" cy="144000"/>
          </a:xfrm>
          <a:prstGeom prst="rect">
            <a:avLst/>
          </a:prstGeom>
          <a:solidFill>
            <a:srgbClr val="BE0F0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lstStyle/>
          <a:p>
            <a:pPr lvl="0"/>
            <a:r>
              <a:rPr lang="en-GB" sz="1200" dirty="0">
                <a:solidFill>
                  <a:srgbClr val="3B464D"/>
                </a:solidFill>
              </a:rPr>
              <a:t>EPO states</a:t>
            </a:r>
          </a:p>
        </p:txBody>
      </p:sp>
      <p:sp>
        <p:nvSpPr>
          <p:cNvPr id="114" name="Rectangle 5">
            <a:extLst>
              <a:ext uri="{FF2B5EF4-FFF2-40B4-BE49-F238E27FC236}">
                <a16:creationId xmlns:a16="http://schemas.microsoft.com/office/drawing/2014/main" id="{FB99C8E9-D3A3-47E7-A721-0FFBAB58CD54}"/>
              </a:ext>
            </a:extLst>
          </p:cNvPr>
          <p:cNvSpPr/>
          <p:nvPr/>
        </p:nvSpPr>
        <p:spPr>
          <a:xfrm>
            <a:off x="3873264" y="5729824"/>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lstStyle/>
          <a:p>
            <a:pPr lvl="0"/>
            <a:r>
              <a:rPr lang="en-GB" sz="1200" dirty="0">
                <a:solidFill>
                  <a:srgbClr val="3B464D"/>
                </a:solidFill>
              </a:rPr>
              <a:t>United States</a:t>
            </a:r>
          </a:p>
        </p:txBody>
      </p:sp>
      <p:sp>
        <p:nvSpPr>
          <p:cNvPr id="115" name="Rectangle 5">
            <a:extLst>
              <a:ext uri="{FF2B5EF4-FFF2-40B4-BE49-F238E27FC236}">
                <a16:creationId xmlns:a16="http://schemas.microsoft.com/office/drawing/2014/main" id="{C20C520D-7606-4087-81EB-3B2FC58A2A0B}"/>
              </a:ext>
            </a:extLst>
          </p:cNvPr>
          <p:cNvSpPr/>
          <p:nvPr/>
        </p:nvSpPr>
        <p:spPr>
          <a:xfrm>
            <a:off x="5307464" y="5729824"/>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lstStyle/>
          <a:p>
            <a:pPr lvl="0"/>
            <a:r>
              <a:rPr lang="en-GB" sz="1200" dirty="0">
                <a:solidFill>
                  <a:srgbClr val="3B464D"/>
                </a:solidFill>
              </a:rPr>
              <a:t>R. Korea</a:t>
            </a:r>
          </a:p>
        </p:txBody>
      </p:sp>
      <p:sp>
        <p:nvSpPr>
          <p:cNvPr id="116" name="Rectangle 5">
            <a:extLst>
              <a:ext uri="{FF2B5EF4-FFF2-40B4-BE49-F238E27FC236}">
                <a16:creationId xmlns:a16="http://schemas.microsoft.com/office/drawing/2014/main" id="{4D2EDFA5-3CB3-4388-A996-841FEED51AB6}"/>
              </a:ext>
            </a:extLst>
          </p:cNvPr>
          <p:cNvSpPr/>
          <p:nvPr/>
        </p:nvSpPr>
        <p:spPr>
          <a:xfrm>
            <a:off x="6361161" y="5729824"/>
            <a:ext cx="144000"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lstStyle/>
          <a:p>
            <a:pPr lvl="0"/>
            <a:r>
              <a:rPr lang="en-GB" sz="1200" dirty="0">
                <a:solidFill>
                  <a:srgbClr val="3B464D"/>
                </a:solidFill>
              </a:rPr>
              <a:t>P.R. China</a:t>
            </a:r>
          </a:p>
        </p:txBody>
      </p:sp>
      <p:grpSp>
        <p:nvGrpSpPr>
          <p:cNvPr id="117" name="Gruppieren 116">
            <a:extLst>
              <a:ext uri="{FF2B5EF4-FFF2-40B4-BE49-F238E27FC236}">
                <a16:creationId xmlns:a16="http://schemas.microsoft.com/office/drawing/2014/main" id="{051A3957-E795-43C0-BD87-05B85840C4FE}"/>
              </a:ext>
            </a:extLst>
          </p:cNvPr>
          <p:cNvGrpSpPr/>
          <p:nvPr/>
        </p:nvGrpSpPr>
        <p:grpSpPr>
          <a:xfrm flipV="1">
            <a:off x="8181505" y="2089893"/>
            <a:ext cx="252000" cy="252000"/>
            <a:chOff x="2325688" y="5437188"/>
            <a:chExt cx="185738" cy="188913"/>
          </a:xfrm>
        </p:grpSpPr>
        <p:sp>
          <p:nvSpPr>
            <p:cNvPr id="118" name="Freeform 382">
              <a:extLst>
                <a:ext uri="{FF2B5EF4-FFF2-40B4-BE49-F238E27FC236}">
                  <a16:creationId xmlns:a16="http://schemas.microsoft.com/office/drawing/2014/main" id="{1CD8CD44-DAE8-4C00-A11A-984B52AF46D1}"/>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9" name="Freeform 383">
              <a:extLst>
                <a:ext uri="{FF2B5EF4-FFF2-40B4-BE49-F238E27FC236}">
                  <a16:creationId xmlns:a16="http://schemas.microsoft.com/office/drawing/2014/main" id="{241CFEE4-7E8F-4330-A7FC-5A99DC2202EB}"/>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20" name="Gruppieren 119">
            <a:extLst>
              <a:ext uri="{FF2B5EF4-FFF2-40B4-BE49-F238E27FC236}">
                <a16:creationId xmlns:a16="http://schemas.microsoft.com/office/drawing/2014/main" id="{4DA9FE89-39B4-4A89-9074-D17A350009DD}"/>
              </a:ext>
            </a:extLst>
          </p:cNvPr>
          <p:cNvGrpSpPr/>
          <p:nvPr/>
        </p:nvGrpSpPr>
        <p:grpSpPr>
          <a:xfrm flipV="1">
            <a:off x="8181505" y="2449988"/>
            <a:ext cx="252000" cy="252000"/>
            <a:chOff x="2325688" y="5437188"/>
            <a:chExt cx="185738" cy="188913"/>
          </a:xfrm>
        </p:grpSpPr>
        <p:sp>
          <p:nvSpPr>
            <p:cNvPr id="121" name="Freeform 382">
              <a:extLst>
                <a:ext uri="{FF2B5EF4-FFF2-40B4-BE49-F238E27FC236}">
                  <a16:creationId xmlns:a16="http://schemas.microsoft.com/office/drawing/2014/main" id="{26178D22-ED2F-469F-A4E9-5A5CD9B06356}"/>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2" name="Freeform 383">
              <a:extLst>
                <a:ext uri="{FF2B5EF4-FFF2-40B4-BE49-F238E27FC236}">
                  <a16:creationId xmlns:a16="http://schemas.microsoft.com/office/drawing/2014/main" id="{B6B7DA20-C49E-407A-9F92-6A417ECC62A2}"/>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35" name="Gruppieren 134">
            <a:extLst>
              <a:ext uri="{FF2B5EF4-FFF2-40B4-BE49-F238E27FC236}">
                <a16:creationId xmlns:a16="http://schemas.microsoft.com/office/drawing/2014/main" id="{58DAC984-F3B7-4D44-B271-7BBE1327BFCD}"/>
              </a:ext>
            </a:extLst>
          </p:cNvPr>
          <p:cNvGrpSpPr/>
          <p:nvPr/>
        </p:nvGrpSpPr>
        <p:grpSpPr>
          <a:xfrm>
            <a:off x="8181505" y="4250463"/>
            <a:ext cx="252000" cy="252000"/>
            <a:chOff x="2325688" y="5437188"/>
            <a:chExt cx="185738" cy="188913"/>
          </a:xfrm>
        </p:grpSpPr>
        <p:sp>
          <p:nvSpPr>
            <p:cNvPr id="136" name="Freeform 382">
              <a:extLst>
                <a:ext uri="{FF2B5EF4-FFF2-40B4-BE49-F238E27FC236}">
                  <a16:creationId xmlns:a16="http://schemas.microsoft.com/office/drawing/2014/main" id="{6F98B1D0-94BF-4DD6-8500-A6EB6A9DDFBB}"/>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7" name="Freeform 383">
              <a:extLst>
                <a:ext uri="{FF2B5EF4-FFF2-40B4-BE49-F238E27FC236}">
                  <a16:creationId xmlns:a16="http://schemas.microsoft.com/office/drawing/2014/main" id="{06D9C391-7183-472B-885E-9183B730AA3A}"/>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38" name="Gruppieren 137">
            <a:extLst>
              <a:ext uri="{FF2B5EF4-FFF2-40B4-BE49-F238E27FC236}">
                <a16:creationId xmlns:a16="http://schemas.microsoft.com/office/drawing/2014/main" id="{6FE5CA50-71E1-4374-94EB-FE48B2A750EF}"/>
              </a:ext>
            </a:extLst>
          </p:cNvPr>
          <p:cNvGrpSpPr/>
          <p:nvPr/>
        </p:nvGrpSpPr>
        <p:grpSpPr>
          <a:xfrm>
            <a:off x="8181505" y="3890368"/>
            <a:ext cx="252000" cy="252000"/>
            <a:chOff x="2325688" y="5437188"/>
            <a:chExt cx="185738" cy="188913"/>
          </a:xfrm>
        </p:grpSpPr>
        <p:sp>
          <p:nvSpPr>
            <p:cNvPr id="139" name="Freeform 382">
              <a:extLst>
                <a:ext uri="{FF2B5EF4-FFF2-40B4-BE49-F238E27FC236}">
                  <a16:creationId xmlns:a16="http://schemas.microsoft.com/office/drawing/2014/main" id="{2DDD5DDB-CF2F-4043-9FB3-B8DD6EFD35E7}"/>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0" name="Freeform 383">
              <a:extLst>
                <a:ext uri="{FF2B5EF4-FFF2-40B4-BE49-F238E27FC236}">
                  <a16:creationId xmlns:a16="http://schemas.microsoft.com/office/drawing/2014/main" id="{D7E62183-503E-401C-B861-616ADEA3317A}"/>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aphicFrame>
        <p:nvGraphicFramePr>
          <p:cNvPr id="147" name="Chart Placeholder 5">
            <a:extLst>
              <a:ext uri="{FF2B5EF4-FFF2-40B4-BE49-F238E27FC236}">
                <a16:creationId xmlns:a16="http://schemas.microsoft.com/office/drawing/2014/main" id="{844B9424-8973-4BFA-A06B-40B1D8C7096B}"/>
              </a:ext>
            </a:extLst>
          </p:cNvPr>
          <p:cNvGraphicFramePr>
            <a:graphicFrameLocks/>
          </p:cNvGraphicFramePr>
          <p:nvPr>
            <p:extLst/>
          </p:nvPr>
        </p:nvGraphicFramePr>
        <p:xfrm>
          <a:off x="2609850" y="2035893"/>
          <a:ext cx="4133850" cy="3592441"/>
        </p:xfrm>
        <a:graphic>
          <a:graphicData uri="http://schemas.openxmlformats.org/drawingml/2006/chart">
            <c:chart xmlns:c="http://schemas.openxmlformats.org/drawingml/2006/chart" xmlns:r="http://schemas.openxmlformats.org/officeDocument/2006/relationships" r:id="rId3"/>
          </a:graphicData>
        </a:graphic>
      </p:graphicFrame>
      <p:grpSp>
        <p:nvGrpSpPr>
          <p:cNvPr id="49" name="Gruppieren 48">
            <a:extLst>
              <a:ext uri="{FF2B5EF4-FFF2-40B4-BE49-F238E27FC236}">
                <a16:creationId xmlns:a16="http://schemas.microsoft.com/office/drawing/2014/main" id="{3F7EDE12-E49F-41AD-9D11-B944B4D9F071}"/>
              </a:ext>
            </a:extLst>
          </p:cNvPr>
          <p:cNvGrpSpPr/>
          <p:nvPr/>
        </p:nvGrpSpPr>
        <p:grpSpPr>
          <a:xfrm flipV="1">
            <a:off x="8181505" y="2810083"/>
            <a:ext cx="252000" cy="252000"/>
            <a:chOff x="2325688" y="5437188"/>
            <a:chExt cx="185738" cy="188913"/>
          </a:xfrm>
        </p:grpSpPr>
        <p:sp>
          <p:nvSpPr>
            <p:cNvPr id="50" name="Freeform 382">
              <a:extLst>
                <a:ext uri="{FF2B5EF4-FFF2-40B4-BE49-F238E27FC236}">
                  <a16:creationId xmlns:a16="http://schemas.microsoft.com/office/drawing/2014/main" id="{AF2D18E2-F38E-4710-9633-219061CA6A49}"/>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1" name="Freeform 383">
              <a:extLst>
                <a:ext uri="{FF2B5EF4-FFF2-40B4-BE49-F238E27FC236}">
                  <a16:creationId xmlns:a16="http://schemas.microsoft.com/office/drawing/2014/main" id="{9D2611B1-48BA-49E3-9D80-378DACF62241}"/>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2" name="Gruppieren 51">
            <a:extLst>
              <a:ext uri="{FF2B5EF4-FFF2-40B4-BE49-F238E27FC236}">
                <a16:creationId xmlns:a16="http://schemas.microsoft.com/office/drawing/2014/main" id="{3248AA13-445A-4DA2-8F79-97F1C6AC28D1}"/>
              </a:ext>
            </a:extLst>
          </p:cNvPr>
          <p:cNvGrpSpPr/>
          <p:nvPr/>
        </p:nvGrpSpPr>
        <p:grpSpPr>
          <a:xfrm flipV="1">
            <a:off x="8181505" y="3170178"/>
            <a:ext cx="252000" cy="252000"/>
            <a:chOff x="2325688" y="5437188"/>
            <a:chExt cx="185738" cy="188913"/>
          </a:xfrm>
        </p:grpSpPr>
        <p:sp>
          <p:nvSpPr>
            <p:cNvPr id="53" name="Freeform 382">
              <a:extLst>
                <a:ext uri="{FF2B5EF4-FFF2-40B4-BE49-F238E27FC236}">
                  <a16:creationId xmlns:a16="http://schemas.microsoft.com/office/drawing/2014/main" id="{E28B9B17-E0FE-4C36-A046-B98EE00021D3}"/>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 name="Freeform 383">
              <a:extLst>
                <a:ext uri="{FF2B5EF4-FFF2-40B4-BE49-F238E27FC236}">
                  <a16:creationId xmlns:a16="http://schemas.microsoft.com/office/drawing/2014/main" id="{EEAC7AD0-5910-484E-99B1-995C903021C1}"/>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uppieren 54">
            <a:extLst>
              <a:ext uri="{FF2B5EF4-FFF2-40B4-BE49-F238E27FC236}">
                <a16:creationId xmlns:a16="http://schemas.microsoft.com/office/drawing/2014/main" id="{1CE5B5CB-9CA2-4384-A135-D9927F214DB4}"/>
              </a:ext>
            </a:extLst>
          </p:cNvPr>
          <p:cNvGrpSpPr/>
          <p:nvPr/>
        </p:nvGrpSpPr>
        <p:grpSpPr>
          <a:xfrm flipV="1">
            <a:off x="8181505" y="3530273"/>
            <a:ext cx="252000" cy="252000"/>
            <a:chOff x="2325688" y="5437188"/>
            <a:chExt cx="185738" cy="188913"/>
          </a:xfrm>
        </p:grpSpPr>
        <p:sp>
          <p:nvSpPr>
            <p:cNvPr id="56" name="Freeform 382">
              <a:extLst>
                <a:ext uri="{FF2B5EF4-FFF2-40B4-BE49-F238E27FC236}">
                  <a16:creationId xmlns:a16="http://schemas.microsoft.com/office/drawing/2014/main" id="{D874BE97-D028-455B-833B-1879A4099A84}"/>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383">
              <a:extLst>
                <a:ext uri="{FF2B5EF4-FFF2-40B4-BE49-F238E27FC236}">
                  <a16:creationId xmlns:a16="http://schemas.microsoft.com/office/drawing/2014/main" id="{805A83D7-95E5-44F2-AA03-721F72DCC4F1}"/>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8" name="Gruppieren 57">
            <a:extLst>
              <a:ext uri="{FF2B5EF4-FFF2-40B4-BE49-F238E27FC236}">
                <a16:creationId xmlns:a16="http://schemas.microsoft.com/office/drawing/2014/main" id="{80B66B98-8A46-48BB-BFA8-B2D18E7E5DB2}"/>
              </a:ext>
            </a:extLst>
          </p:cNvPr>
          <p:cNvGrpSpPr/>
          <p:nvPr/>
        </p:nvGrpSpPr>
        <p:grpSpPr>
          <a:xfrm flipV="1">
            <a:off x="8181505" y="4610558"/>
            <a:ext cx="252000" cy="252000"/>
            <a:chOff x="2325688" y="5437188"/>
            <a:chExt cx="185738" cy="188913"/>
          </a:xfrm>
        </p:grpSpPr>
        <p:sp>
          <p:nvSpPr>
            <p:cNvPr id="59" name="Freeform 382">
              <a:extLst>
                <a:ext uri="{FF2B5EF4-FFF2-40B4-BE49-F238E27FC236}">
                  <a16:creationId xmlns:a16="http://schemas.microsoft.com/office/drawing/2014/main" id="{E09F77C9-301F-42CD-9B39-E75194F66A32}"/>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 name="Freeform 383">
              <a:extLst>
                <a:ext uri="{FF2B5EF4-FFF2-40B4-BE49-F238E27FC236}">
                  <a16:creationId xmlns:a16="http://schemas.microsoft.com/office/drawing/2014/main" id="{E141B26B-F6D7-424B-A805-8132C36F634A}"/>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1" name="Gruppieren 60">
            <a:extLst>
              <a:ext uri="{FF2B5EF4-FFF2-40B4-BE49-F238E27FC236}">
                <a16:creationId xmlns:a16="http://schemas.microsoft.com/office/drawing/2014/main" id="{0092A0E1-B471-4C4E-A019-A1AD22D2019E}"/>
              </a:ext>
            </a:extLst>
          </p:cNvPr>
          <p:cNvGrpSpPr/>
          <p:nvPr/>
        </p:nvGrpSpPr>
        <p:grpSpPr>
          <a:xfrm>
            <a:off x="8181505" y="5330752"/>
            <a:ext cx="252000" cy="252000"/>
            <a:chOff x="2325688" y="5437188"/>
            <a:chExt cx="185738" cy="188913"/>
          </a:xfrm>
        </p:grpSpPr>
        <p:sp>
          <p:nvSpPr>
            <p:cNvPr id="62" name="Freeform 382">
              <a:extLst>
                <a:ext uri="{FF2B5EF4-FFF2-40B4-BE49-F238E27FC236}">
                  <a16:creationId xmlns:a16="http://schemas.microsoft.com/office/drawing/2014/main" id="{F0F983D6-D853-4841-B767-1A1C50991B27}"/>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383">
              <a:extLst>
                <a:ext uri="{FF2B5EF4-FFF2-40B4-BE49-F238E27FC236}">
                  <a16:creationId xmlns:a16="http://schemas.microsoft.com/office/drawing/2014/main" id="{33B04CD3-D186-4C33-BB81-6D8C94916FED}"/>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4" name="Gruppieren 63">
            <a:extLst>
              <a:ext uri="{FF2B5EF4-FFF2-40B4-BE49-F238E27FC236}">
                <a16:creationId xmlns:a16="http://schemas.microsoft.com/office/drawing/2014/main" id="{D7864014-104A-4F1D-A784-B5F520D8F0FD}"/>
              </a:ext>
            </a:extLst>
          </p:cNvPr>
          <p:cNvGrpSpPr/>
          <p:nvPr/>
        </p:nvGrpSpPr>
        <p:grpSpPr>
          <a:xfrm>
            <a:off x="8181505" y="4970653"/>
            <a:ext cx="252000" cy="252000"/>
            <a:chOff x="2325688" y="5437188"/>
            <a:chExt cx="185738" cy="188913"/>
          </a:xfrm>
        </p:grpSpPr>
        <p:sp>
          <p:nvSpPr>
            <p:cNvPr id="65" name="Freeform 382">
              <a:extLst>
                <a:ext uri="{FF2B5EF4-FFF2-40B4-BE49-F238E27FC236}">
                  <a16:creationId xmlns:a16="http://schemas.microsoft.com/office/drawing/2014/main" id="{7A335211-E34A-4ACB-9A11-802BEF4EFADA}"/>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383">
              <a:extLst>
                <a:ext uri="{FF2B5EF4-FFF2-40B4-BE49-F238E27FC236}">
                  <a16:creationId xmlns:a16="http://schemas.microsoft.com/office/drawing/2014/main" id="{A3203020-95EF-4E99-B497-015467F957D4}"/>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379949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9">
            <a:extLst>
              <a:ext uri="{FF2B5EF4-FFF2-40B4-BE49-F238E27FC236}">
                <a16:creationId xmlns:a16="http://schemas.microsoft.com/office/drawing/2014/main" id="{236664ED-0ACD-4965-B312-5B6820853313}"/>
              </a:ext>
            </a:extLst>
          </p:cNvPr>
          <p:cNvSpPr txBox="1">
            <a:spLocks noChangeArrowheads="1"/>
          </p:cNvSpPr>
          <p:nvPr/>
        </p:nvSpPr>
        <p:spPr bwMode="auto">
          <a:xfrm>
            <a:off x="647888" y="6064358"/>
            <a:ext cx="7848412" cy="420628"/>
          </a:xfrm>
          <a:prstGeom prst="rect">
            <a:avLst/>
          </a:prstGeom>
          <a:noFill/>
          <a:ln>
            <a:noFill/>
          </a:ln>
          <a:effectLst/>
          <a:extLst>
            <a:ext uri="{909E8E84-426E-40DD-AFC4-6F175D3DCCD1}">
              <a14:hiddenFill xmlns:a14="http://schemas.microsoft.com/office/drawing/2010/main">
                <a:solidFill>
                  <a:srgbClr val="8A949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spcBef>
                <a:spcPts val="200"/>
              </a:spcBef>
              <a:buNone/>
            </a:pPr>
            <a:r>
              <a:rPr lang="en-GB" sz="800" dirty="0">
                <a:solidFill>
                  <a:schemeClr val="tx1"/>
                </a:solidFill>
              </a:rPr>
              <a:t>Source: EPO. Status: 21.1.2019.</a:t>
            </a:r>
          </a:p>
          <a:p>
            <a:pPr marL="87313" indent="-87313">
              <a:spcBef>
                <a:spcPts val="200"/>
              </a:spcBef>
              <a:buNone/>
            </a:pPr>
            <a:r>
              <a:rPr lang="en-GB" sz="800" baseline="30000" dirty="0">
                <a:solidFill>
                  <a:srgbClr val="3B464D"/>
                </a:solidFill>
                <a:latin typeface="Arial"/>
              </a:rPr>
              <a:t>1	</a:t>
            </a:r>
            <a:r>
              <a:rPr lang="fr-FR" sz="800" dirty="0">
                <a:solidFill>
                  <a:srgbClr val="3B464D"/>
                </a:solidFill>
                <a:latin typeface="Arial"/>
              </a:rPr>
              <a:t>Commissariat à l'énergie atomique et aux énergies alternatives.</a:t>
            </a:r>
          </a:p>
          <a:p>
            <a:pPr marL="87313" indent="-87313">
              <a:spcBef>
                <a:spcPts val="200"/>
              </a:spcBef>
              <a:buNone/>
            </a:pPr>
            <a:r>
              <a:rPr lang="en-GB" sz="800" baseline="30000" dirty="0">
                <a:solidFill>
                  <a:srgbClr val="3B464D"/>
                </a:solidFill>
                <a:latin typeface="Arial"/>
              </a:rPr>
              <a:t>2	</a:t>
            </a:r>
            <a:r>
              <a:rPr lang="de-DE" sz="800" dirty="0">
                <a:solidFill>
                  <a:srgbClr val="3B464D"/>
                </a:solidFill>
                <a:latin typeface="Arial"/>
              </a:rPr>
              <a:t>Fraunhofer-Gesellschaft zur Förderung der angewandten Forschung e.V.</a:t>
            </a:r>
          </a:p>
        </p:txBody>
      </p:sp>
      <p:sp>
        <p:nvSpPr>
          <p:cNvPr id="2" name="Text Placeholder 1"/>
          <p:cNvSpPr>
            <a:spLocks noGrp="1"/>
          </p:cNvSpPr>
          <p:nvPr>
            <p:ph type="body" sz="quarter" idx="16"/>
          </p:nvPr>
        </p:nvSpPr>
        <p:spPr>
          <a:xfrm>
            <a:off x="647888" y="539875"/>
            <a:ext cx="7846637" cy="539875"/>
          </a:xfrm>
        </p:spPr>
        <p:txBody>
          <a:bodyPr/>
          <a:lstStyle/>
          <a:p>
            <a:r>
              <a:rPr lang="en-GB" dirty="0">
                <a:solidFill>
                  <a:schemeClr val="tx1"/>
                </a:solidFill>
              </a:rPr>
              <a:t>Top EPO applicants 2018 </a:t>
            </a:r>
            <a:r>
              <a:rPr lang="en-GB" dirty="0"/>
              <a:t>– global</a:t>
            </a:r>
          </a:p>
          <a:p>
            <a:endParaRPr lang="en-GB" dirty="0"/>
          </a:p>
        </p:txBody>
      </p:sp>
      <p:sp>
        <p:nvSpPr>
          <p:cNvPr id="4" name="Slide Number Placeholder 3"/>
          <p:cNvSpPr>
            <a:spLocks noGrp="1"/>
          </p:cNvSpPr>
          <p:nvPr>
            <p:ph type="sldNum" sz="quarter" idx="12"/>
          </p:nvPr>
        </p:nvSpPr>
        <p:spPr/>
        <p:txBody>
          <a:bodyPr/>
          <a:lstStyle/>
          <a:p>
            <a:fld id="{AE9704F4-423A-424C-8735-B879FFCBBC48}" type="slidenum">
              <a:rPr lang="en-GB" smtClean="0"/>
              <a:pPr/>
              <a:t>11</a:t>
            </a:fld>
            <a:endParaRPr lang="en-GB" dirty="0"/>
          </a:p>
        </p:txBody>
      </p:sp>
      <p:graphicFrame>
        <p:nvGraphicFramePr>
          <p:cNvPr id="20" name="Tabelle 19"/>
          <p:cNvGraphicFramePr>
            <a:graphicFrameLocks noGrp="1"/>
          </p:cNvGraphicFramePr>
          <p:nvPr>
            <p:extLst>
              <p:ext uri="{D42A27DB-BD31-4B8C-83A1-F6EECF244321}">
                <p14:modId xmlns:p14="http://schemas.microsoft.com/office/powerpoint/2010/main" val="3874852542"/>
              </p:ext>
            </p:extLst>
          </p:nvPr>
        </p:nvGraphicFramePr>
        <p:xfrm>
          <a:off x="646109" y="1682614"/>
          <a:ext cx="7849849" cy="4326520"/>
        </p:xfrm>
        <a:graphic>
          <a:graphicData uri="http://schemas.openxmlformats.org/drawingml/2006/table">
            <a:tbl>
              <a:tblPr firstRow="1" bandRow="1">
                <a:tableStyleId>{5C22544A-7EE6-4342-B048-85BDC9FD1C3A}</a:tableStyleId>
              </a:tblPr>
              <a:tblGrid>
                <a:gridCol w="279531">
                  <a:extLst>
                    <a:ext uri="{9D8B030D-6E8A-4147-A177-3AD203B41FA5}">
                      <a16:colId xmlns:a16="http://schemas.microsoft.com/office/drawing/2014/main" val="20000"/>
                    </a:ext>
                  </a:extLst>
                </a:gridCol>
                <a:gridCol w="1291913">
                  <a:extLst>
                    <a:ext uri="{9D8B030D-6E8A-4147-A177-3AD203B41FA5}">
                      <a16:colId xmlns:a16="http://schemas.microsoft.com/office/drawing/2014/main" val="20001"/>
                    </a:ext>
                  </a:extLst>
                </a:gridCol>
                <a:gridCol w="414000">
                  <a:extLst>
                    <a:ext uri="{9D8B030D-6E8A-4147-A177-3AD203B41FA5}">
                      <a16:colId xmlns:a16="http://schemas.microsoft.com/office/drawing/2014/main" val="20002"/>
                    </a:ext>
                  </a:extLst>
                </a:gridCol>
                <a:gridCol w="540000">
                  <a:extLst>
                    <a:ext uri="{9D8B030D-6E8A-4147-A177-3AD203B41FA5}">
                      <a16:colId xmlns:a16="http://schemas.microsoft.com/office/drawing/2014/main" val="20003"/>
                    </a:ext>
                  </a:extLst>
                </a:gridCol>
                <a:gridCol w="162000">
                  <a:extLst>
                    <a:ext uri="{9D8B030D-6E8A-4147-A177-3AD203B41FA5}">
                      <a16:colId xmlns:a16="http://schemas.microsoft.com/office/drawing/2014/main" val="20004"/>
                    </a:ext>
                  </a:extLst>
                </a:gridCol>
                <a:gridCol w="311663">
                  <a:extLst>
                    <a:ext uri="{9D8B030D-6E8A-4147-A177-3AD203B41FA5}">
                      <a16:colId xmlns:a16="http://schemas.microsoft.com/office/drawing/2014/main" val="20005"/>
                    </a:ext>
                  </a:extLst>
                </a:gridCol>
                <a:gridCol w="1240540">
                  <a:extLst>
                    <a:ext uri="{9D8B030D-6E8A-4147-A177-3AD203B41FA5}">
                      <a16:colId xmlns:a16="http://schemas.microsoft.com/office/drawing/2014/main" val="20006"/>
                    </a:ext>
                  </a:extLst>
                </a:gridCol>
                <a:gridCol w="414000">
                  <a:extLst>
                    <a:ext uri="{9D8B030D-6E8A-4147-A177-3AD203B41FA5}">
                      <a16:colId xmlns:a16="http://schemas.microsoft.com/office/drawing/2014/main" val="20007"/>
                    </a:ext>
                  </a:extLst>
                </a:gridCol>
                <a:gridCol w="540000">
                  <a:extLst>
                    <a:ext uri="{9D8B030D-6E8A-4147-A177-3AD203B41FA5}">
                      <a16:colId xmlns:a16="http://schemas.microsoft.com/office/drawing/2014/main" val="20008"/>
                    </a:ext>
                  </a:extLst>
                </a:gridCol>
                <a:gridCol w="162000">
                  <a:extLst>
                    <a:ext uri="{9D8B030D-6E8A-4147-A177-3AD203B41FA5}">
                      <a16:colId xmlns:a16="http://schemas.microsoft.com/office/drawing/2014/main" val="20009"/>
                    </a:ext>
                  </a:extLst>
                </a:gridCol>
                <a:gridCol w="336107">
                  <a:extLst>
                    <a:ext uri="{9D8B030D-6E8A-4147-A177-3AD203B41FA5}">
                      <a16:colId xmlns:a16="http://schemas.microsoft.com/office/drawing/2014/main" val="20010"/>
                    </a:ext>
                  </a:extLst>
                </a:gridCol>
                <a:gridCol w="1136653">
                  <a:extLst>
                    <a:ext uri="{9D8B030D-6E8A-4147-A177-3AD203B41FA5}">
                      <a16:colId xmlns:a16="http://schemas.microsoft.com/office/drawing/2014/main" val="20011"/>
                    </a:ext>
                  </a:extLst>
                </a:gridCol>
                <a:gridCol w="414000">
                  <a:extLst>
                    <a:ext uri="{9D8B030D-6E8A-4147-A177-3AD203B41FA5}">
                      <a16:colId xmlns:a16="http://schemas.microsoft.com/office/drawing/2014/main" val="20012"/>
                    </a:ext>
                  </a:extLst>
                </a:gridCol>
                <a:gridCol w="607442">
                  <a:extLst>
                    <a:ext uri="{9D8B030D-6E8A-4147-A177-3AD203B41FA5}">
                      <a16:colId xmlns:a16="http://schemas.microsoft.com/office/drawing/2014/main" val="20013"/>
                    </a:ext>
                  </a:extLst>
                </a:gridCol>
              </a:tblGrid>
              <a:tr h="282640">
                <a:tc>
                  <a:txBody>
                    <a:bodyPr/>
                    <a:lstStyle/>
                    <a:p>
                      <a:pPr algn="r"/>
                      <a:endParaRPr lang="en-GB" sz="1000" b="1" noProof="0" dirty="0">
                        <a:solidFill>
                          <a:schemeClr val="tx1"/>
                        </a:solidFill>
                      </a:endParaRPr>
                    </a:p>
                  </a:txBody>
                  <a:tcPr marL="36000" marR="36000" marT="0" marB="54000" anchor="b">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noProof="0" dirty="0">
                        <a:solidFill>
                          <a:schemeClr val="tx1"/>
                        </a:solidFill>
                      </a:endParaRP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000" b="1" noProof="0" dirty="0">
                          <a:solidFill>
                            <a:schemeClr val="accent2"/>
                          </a:solidFill>
                        </a:rPr>
                        <a:t>2018</a:t>
                      </a: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000" b="1" noProof="0" dirty="0">
                          <a:solidFill>
                            <a:schemeClr val="tx1"/>
                          </a:solidFill>
                        </a:rPr>
                        <a:t>Change</a:t>
                      </a: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noProof="0" dirty="0">
                        <a:solidFill>
                          <a:schemeClr val="tx1"/>
                        </a:solidFill>
                      </a:endParaRP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000" b="1" noProof="0" dirty="0">
                        <a:solidFill>
                          <a:schemeClr val="tx1"/>
                        </a:solidFill>
                      </a:endParaRP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noProof="0" dirty="0">
                        <a:solidFill>
                          <a:schemeClr val="tx1"/>
                        </a:solidFill>
                      </a:endParaRP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000" b="1" noProof="0" dirty="0">
                          <a:solidFill>
                            <a:schemeClr val="accent2"/>
                          </a:solidFill>
                        </a:rPr>
                        <a:t>2018</a:t>
                      </a: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000" b="1" noProof="0" dirty="0">
                          <a:solidFill>
                            <a:schemeClr val="tx1"/>
                          </a:solidFill>
                        </a:rPr>
                        <a:t>Change</a:t>
                      </a: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000" b="1" noProof="0" dirty="0">
                        <a:solidFill>
                          <a:srgbClr val="4D4D4D"/>
                        </a:solidFill>
                      </a:endParaRP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000" b="1" noProof="0" dirty="0">
                        <a:solidFill>
                          <a:srgbClr val="4D4D4D"/>
                        </a:solidFill>
                      </a:endParaRP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000" b="1" noProof="0" dirty="0">
                        <a:solidFill>
                          <a:srgbClr val="4D4D4D"/>
                        </a:solidFill>
                      </a:endParaRP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000" b="1" noProof="0" dirty="0">
                          <a:solidFill>
                            <a:schemeClr val="accent2"/>
                          </a:solidFill>
                        </a:rPr>
                        <a:t>2018</a:t>
                      </a: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000" b="1" noProof="0" dirty="0">
                          <a:solidFill>
                            <a:schemeClr val="tx1"/>
                          </a:solidFill>
                        </a:rPr>
                        <a:t>Change</a:t>
                      </a: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6800">
                <a:tc>
                  <a:txBody>
                    <a:bodyPr/>
                    <a:lstStyle/>
                    <a:p>
                      <a:pPr algn="r" fontAlgn="b">
                        <a:lnSpc>
                          <a:spcPct val="100000"/>
                        </a:lnSpc>
                      </a:pPr>
                      <a:r>
                        <a:rPr lang="en-GB" sz="1000" u="none" strike="noStrike" noProof="0" dirty="0">
                          <a:solidFill>
                            <a:schemeClr val="tx1"/>
                          </a:solidFill>
                          <a:effectLst/>
                          <a:latin typeface="+mn-lt"/>
                        </a:rPr>
                        <a:t>1</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Siemens</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2 493</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12.3%</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18</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Valeo</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784</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1.8%</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endParaRPr lang="en-GB" sz="1000" b="0" i="0" u="none" strike="noStrike" noProof="0" dirty="0">
                        <a:solidFill>
                          <a:schemeClr val="tx1"/>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35</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ABB</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571</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12.4%</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6800">
                <a:tc>
                  <a:txBody>
                    <a:bodyPr/>
                    <a:lstStyle/>
                    <a:p>
                      <a:pPr algn="r" fontAlgn="b">
                        <a:lnSpc>
                          <a:spcPct val="100000"/>
                        </a:lnSpc>
                      </a:pPr>
                      <a:r>
                        <a:rPr lang="en-GB" sz="1000" u="none" strike="noStrike" noProof="0" dirty="0">
                          <a:solidFill>
                            <a:schemeClr val="tx1"/>
                          </a:solidFill>
                          <a:effectLst/>
                          <a:latin typeface="+mn-lt"/>
                        </a:rPr>
                        <a:t>2</a:t>
                      </a:r>
                      <a:endParaRPr lang="en-GB" sz="1000" b="1"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Huawei</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2 485</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3.6%</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19</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Alphabet</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779</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41.6%</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endParaRPr lang="en-GB" sz="1000" b="0" i="0" u="none" strike="noStrike" noProof="0" dirty="0">
                        <a:solidFill>
                          <a:schemeClr val="tx1"/>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36</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Bayer</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559</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-36.5%</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6800">
                <a:tc>
                  <a:txBody>
                    <a:bodyPr/>
                    <a:lstStyle/>
                    <a:p>
                      <a:pPr algn="r" fontAlgn="b">
                        <a:lnSpc>
                          <a:spcPct val="100000"/>
                        </a:lnSpc>
                      </a:pPr>
                      <a:r>
                        <a:rPr lang="en-GB" sz="1000" u="none" strike="noStrike" noProof="0" dirty="0">
                          <a:solidFill>
                            <a:schemeClr val="tx1"/>
                          </a:solidFill>
                          <a:effectLst/>
                          <a:latin typeface="+mn-lt"/>
                        </a:rPr>
                        <a:t>3</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Samsung</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2 449</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21.5%</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20</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Nokia</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738</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-19.7%</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endParaRPr lang="en-GB" sz="1000" b="0" i="0" u="none" strike="noStrike" noProof="0" dirty="0">
                        <a:solidFill>
                          <a:schemeClr val="tx1"/>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37</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SABIC</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557</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27.8%</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6800">
                <a:tc>
                  <a:txBody>
                    <a:bodyPr/>
                    <a:lstStyle/>
                    <a:p>
                      <a:pPr algn="r" fontAlgn="b">
                        <a:lnSpc>
                          <a:spcPct val="100000"/>
                        </a:lnSpc>
                      </a:pPr>
                      <a:r>
                        <a:rPr lang="en-GB" sz="1000" u="none" strike="noStrike" noProof="0" dirty="0">
                          <a:solidFill>
                            <a:schemeClr val="tx1"/>
                          </a:solidFill>
                          <a:effectLst/>
                          <a:latin typeface="+mn-lt"/>
                        </a:rPr>
                        <a:t>4</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LG</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2 376</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15.6%</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21</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Continental</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691</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9.9%</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endParaRPr lang="en-GB" sz="1000" b="0" i="0" u="none" strike="noStrike" noProof="0" dirty="0">
                        <a:solidFill>
                          <a:schemeClr val="tx1"/>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38</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Toshiba</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545</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-8.6%</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4000">
                <a:tc>
                  <a:txBody>
                    <a:bodyPr/>
                    <a:lstStyle/>
                    <a:p>
                      <a:pPr algn="r" fontAlgn="b">
                        <a:lnSpc>
                          <a:spcPct val="100000"/>
                        </a:lnSpc>
                      </a:pPr>
                      <a:r>
                        <a:rPr lang="en-GB" sz="1000" u="none" strike="noStrike" noProof="0" dirty="0">
                          <a:solidFill>
                            <a:schemeClr val="tx1"/>
                          </a:solidFill>
                          <a:effectLst/>
                          <a:latin typeface="+mn-lt"/>
                        </a:rPr>
                        <a:t>5</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United Technologies</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1 983</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15.4%</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22</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Hitachi</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658</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-6.9%</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endParaRPr lang="en-GB" sz="1000" b="0" i="0" u="none" strike="noStrike" noProof="0" dirty="0">
                        <a:solidFill>
                          <a:schemeClr val="tx1"/>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39</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95000"/>
                        </a:lnSpc>
                      </a:pPr>
                      <a:r>
                        <a:rPr lang="en-GB" sz="1000" b="1" u="none" strike="noStrike" kern="1200" dirty="0">
                          <a:solidFill>
                            <a:schemeClr val="tx1"/>
                          </a:solidFill>
                          <a:effectLst/>
                          <a:latin typeface="+mn-lt"/>
                          <a:ea typeface="+mn-ea"/>
                          <a:cs typeface="+mn-cs"/>
                        </a:rPr>
                        <a:t>Guangdong </a:t>
                      </a:r>
                      <a:r>
                        <a:rPr lang="en-GB" sz="1000" b="1" u="none" strike="noStrike" kern="1200" dirty="0" err="1">
                          <a:solidFill>
                            <a:schemeClr val="tx1"/>
                          </a:solidFill>
                          <a:effectLst/>
                          <a:latin typeface="+mn-lt"/>
                          <a:ea typeface="+mn-ea"/>
                          <a:cs typeface="+mn-cs"/>
                        </a:rPr>
                        <a:t>Oppo</a:t>
                      </a:r>
                      <a:r>
                        <a:rPr lang="en-GB" sz="1000" b="1" u="none" strike="noStrike" kern="1200" dirty="0">
                          <a:solidFill>
                            <a:schemeClr val="tx1"/>
                          </a:solidFill>
                          <a:effectLst/>
                          <a:latin typeface="+mn-lt"/>
                          <a:ea typeface="+mn-ea"/>
                          <a:cs typeface="+mn-cs"/>
                        </a:rPr>
                        <a:t> Mobile Telecom.</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523</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1 276.3%</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4000">
                <a:tc>
                  <a:txBody>
                    <a:bodyPr/>
                    <a:lstStyle/>
                    <a:p>
                      <a:pPr algn="r" fontAlgn="b">
                        <a:lnSpc>
                          <a:spcPct val="100000"/>
                        </a:lnSpc>
                      </a:pPr>
                      <a:r>
                        <a:rPr lang="en-GB" sz="1000" u="none" strike="noStrike" noProof="0" dirty="0">
                          <a:solidFill>
                            <a:schemeClr val="tx1"/>
                          </a:solidFill>
                          <a:effectLst/>
                          <a:latin typeface="+mn-lt"/>
                        </a:rPr>
                        <a:t>6</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Royal Philips</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1 617</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-6.7%</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23</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Mitsubishi Electric</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655</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13.1%</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endParaRPr lang="en-GB" sz="1000" b="0" i="0" u="none" strike="noStrike" noProof="0" dirty="0">
                        <a:solidFill>
                          <a:schemeClr val="tx1"/>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40</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95000"/>
                        </a:lnSpc>
                      </a:pPr>
                      <a:r>
                        <a:rPr lang="en-GB" sz="1000" b="1" u="none" strike="noStrike" kern="1200" dirty="0">
                          <a:solidFill>
                            <a:schemeClr val="tx1"/>
                          </a:solidFill>
                          <a:effectLst/>
                          <a:latin typeface="+mn-lt"/>
                          <a:ea typeface="+mn-ea"/>
                          <a:cs typeface="+mn-cs"/>
                        </a:rPr>
                        <a:t>Mitsubishi Heavy Industries</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512</a:t>
                      </a:r>
                      <a:endParaRPr lang="en-GB" sz="1000" b="1" u="none" strike="noStrike" kern="1200" dirty="0">
                        <a:solidFill>
                          <a:schemeClr val="accent2"/>
                        </a:solidFill>
                        <a:effectLst/>
                        <a:latin typeface="+mn-lt"/>
                        <a:ea typeface="+mn-ea"/>
                        <a:cs typeface="+mn-cs"/>
                      </a:endParaRP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10.8%</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26800">
                <a:tc>
                  <a:txBody>
                    <a:bodyPr/>
                    <a:lstStyle/>
                    <a:p>
                      <a:pPr algn="r" fontAlgn="b">
                        <a:lnSpc>
                          <a:spcPct val="100000"/>
                        </a:lnSpc>
                      </a:pPr>
                      <a:r>
                        <a:rPr lang="en-GB" sz="1000" u="none" strike="noStrike" noProof="0" dirty="0">
                          <a:solidFill>
                            <a:schemeClr val="tx1"/>
                          </a:solidFill>
                          <a:effectLst/>
                          <a:latin typeface="+mn-lt"/>
                        </a:rPr>
                        <a:t>7</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Qualcomm</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1 593</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-14.1%</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24</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Hoffmann-La Roche</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651</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1.2%</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endParaRPr lang="en-GB" sz="1000" b="0" i="0" u="none" strike="noStrike" noProof="0" dirty="0">
                        <a:solidFill>
                          <a:schemeClr val="tx1"/>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000" u="none" strike="noStrike" noProof="0" dirty="0">
                          <a:solidFill>
                            <a:schemeClr val="tx1"/>
                          </a:solidFill>
                          <a:effectLst/>
                          <a:latin typeface="+mn-lt"/>
                        </a:rPr>
                        <a:t>41</a:t>
                      </a:r>
                      <a:endParaRPr lang="en-GB" sz="1000" noProof="0" dirty="0">
                        <a:solidFill>
                          <a:schemeClr val="tx1"/>
                        </a:solidFill>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a:solidFill>
                            <a:schemeClr val="tx1"/>
                          </a:solidFill>
                          <a:effectLst/>
                          <a:latin typeface="+mn-lt"/>
                          <a:ea typeface="+mn-ea"/>
                          <a:cs typeface="+mn-cs"/>
                        </a:rPr>
                        <a:t>Airbus</a:t>
                      </a:r>
                      <a:endParaRPr lang="en-GB" sz="1000" b="1" u="none" strike="noStrike" kern="1200" dirty="0">
                        <a:solidFill>
                          <a:schemeClr val="tx1"/>
                        </a:solidFill>
                        <a:effectLst/>
                        <a:latin typeface="+mn-lt"/>
                        <a:ea typeface="+mn-ea"/>
                        <a:cs typeface="+mn-cs"/>
                      </a:endParaRP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509</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39.1%</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26800">
                <a:tc>
                  <a:txBody>
                    <a:bodyPr/>
                    <a:lstStyle/>
                    <a:p>
                      <a:pPr algn="r" fontAlgn="b">
                        <a:lnSpc>
                          <a:spcPct val="100000"/>
                        </a:lnSpc>
                      </a:pPr>
                      <a:r>
                        <a:rPr lang="en-GB" sz="1000" u="none" strike="noStrike" noProof="0" dirty="0">
                          <a:solidFill>
                            <a:schemeClr val="tx1"/>
                          </a:solidFill>
                          <a:effectLst/>
                          <a:latin typeface="+mn-lt"/>
                        </a:rPr>
                        <a:t>8</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Ericsson</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1 472</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7.2%</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25</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3M</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635</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-5.9%</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endParaRPr lang="en-GB" sz="1000" b="0" i="0" u="none" strike="noStrike" noProof="0" dirty="0">
                        <a:solidFill>
                          <a:schemeClr val="tx1"/>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000" u="none" strike="noStrike" noProof="0" dirty="0">
                          <a:solidFill>
                            <a:schemeClr val="tx1"/>
                          </a:solidFill>
                          <a:effectLst/>
                          <a:latin typeface="+mn-lt"/>
                        </a:rPr>
                        <a:t>42</a:t>
                      </a:r>
                      <a:endParaRPr lang="en-GB" sz="1000" noProof="0" dirty="0">
                        <a:solidFill>
                          <a:schemeClr val="tx1"/>
                        </a:solidFill>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Unilever</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502</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19.0%</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26800">
                <a:tc>
                  <a:txBody>
                    <a:bodyPr/>
                    <a:lstStyle/>
                    <a:p>
                      <a:pPr algn="r" fontAlgn="b">
                        <a:lnSpc>
                          <a:spcPct val="100000"/>
                        </a:lnSpc>
                      </a:pPr>
                      <a:r>
                        <a:rPr lang="en-GB" sz="1000" u="none" strike="noStrike" noProof="0" dirty="0">
                          <a:solidFill>
                            <a:schemeClr val="tx1"/>
                          </a:solidFill>
                          <a:effectLst/>
                          <a:latin typeface="+mn-lt"/>
                        </a:rPr>
                        <a:t>9</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General Electric</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1 307</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-4.7%</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25</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Honeywell</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635</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2.6%</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endParaRPr lang="en-GB" sz="1000" b="0" i="0" u="none" strike="noStrike" noProof="0" dirty="0">
                        <a:solidFill>
                          <a:schemeClr val="tx1"/>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000" u="none" strike="noStrike" noProof="0" dirty="0">
                          <a:solidFill>
                            <a:schemeClr val="tx1"/>
                          </a:solidFill>
                          <a:effectLst/>
                          <a:latin typeface="+mn-lt"/>
                        </a:rPr>
                        <a:t>43</a:t>
                      </a:r>
                      <a:endParaRPr lang="en-GB" sz="1000" noProof="0" dirty="0">
                        <a:solidFill>
                          <a:schemeClr val="tx1"/>
                        </a:solidFill>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DSM</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500</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26.6%</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88000">
                <a:tc>
                  <a:txBody>
                    <a:bodyPr/>
                    <a:lstStyle/>
                    <a:p>
                      <a:pPr algn="r" fontAlgn="b">
                        <a:lnSpc>
                          <a:spcPct val="100000"/>
                        </a:lnSpc>
                      </a:pPr>
                      <a:r>
                        <a:rPr lang="en-GB" sz="1000" u="none" strike="noStrike" noProof="0" dirty="0">
                          <a:solidFill>
                            <a:schemeClr val="tx1"/>
                          </a:solidFill>
                          <a:effectLst/>
                          <a:latin typeface="+mn-lt"/>
                        </a:rPr>
                        <a:t>10</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Robert Bosch</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1 286</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-8.9%</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27</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HP</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626</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20.6%</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endParaRPr lang="en-GB" sz="1000" b="0" i="0" u="none" strike="noStrike" noProof="0" dirty="0">
                        <a:solidFill>
                          <a:schemeClr val="tx1"/>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000" u="none" strike="noStrike" noProof="0" dirty="0">
                          <a:solidFill>
                            <a:schemeClr val="tx1"/>
                          </a:solidFill>
                          <a:effectLst/>
                          <a:latin typeface="+mn-lt"/>
                        </a:rPr>
                        <a:t>44</a:t>
                      </a:r>
                      <a:endParaRPr lang="en-GB" sz="1000" noProof="0" dirty="0">
                        <a:solidFill>
                          <a:schemeClr val="tx1"/>
                        </a:solidFill>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ct val="95000"/>
                        </a:lnSpc>
                      </a:pPr>
                      <a:r>
                        <a:rPr lang="en-GB" sz="1000" b="1" u="none" strike="noStrike" kern="1200" dirty="0">
                          <a:solidFill>
                            <a:schemeClr val="tx1"/>
                          </a:solidFill>
                          <a:effectLst/>
                          <a:latin typeface="+mn-lt"/>
                          <a:ea typeface="+mn-ea"/>
                          <a:cs typeface="+mn-cs"/>
                        </a:rPr>
                        <a:t>Fraunhofer-Gesellschaft</a:t>
                      </a:r>
                      <a:r>
                        <a:rPr lang="en-GB" sz="1000" b="1" u="none" strike="noStrike" kern="1200" baseline="30000" dirty="0">
                          <a:solidFill>
                            <a:schemeClr val="tx1"/>
                          </a:solidFill>
                          <a:effectLst/>
                          <a:latin typeface="+mn-lt"/>
                          <a:ea typeface="+mn-ea"/>
                          <a:cs typeface="+mn-cs"/>
                        </a:rPr>
                        <a:t>2</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468</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1.7%</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26800">
                <a:tc>
                  <a:txBody>
                    <a:bodyPr/>
                    <a:lstStyle/>
                    <a:p>
                      <a:pPr algn="r" fontAlgn="b">
                        <a:lnSpc>
                          <a:spcPct val="100000"/>
                        </a:lnSpc>
                      </a:pPr>
                      <a:r>
                        <a:rPr lang="en-GB" sz="1000" u="none" strike="noStrike" noProof="0" dirty="0">
                          <a:solidFill>
                            <a:schemeClr val="tx1"/>
                          </a:solidFill>
                          <a:effectLst/>
                          <a:latin typeface="+mn-lt"/>
                        </a:rPr>
                        <a:t>11</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Sony</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1 278</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4.8%</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28</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Dow Chemical</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623</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-15.1%</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endParaRPr lang="en-GB" sz="1000" b="0" i="0" u="none" strike="noStrike" noProof="0" dirty="0">
                        <a:solidFill>
                          <a:schemeClr val="tx1"/>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000" u="none" strike="noStrike" noProof="0" dirty="0">
                          <a:solidFill>
                            <a:schemeClr val="tx1"/>
                          </a:solidFill>
                          <a:effectLst/>
                          <a:latin typeface="+mn-lt"/>
                        </a:rPr>
                        <a:t>45</a:t>
                      </a:r>
                      <a:endParaRPr lang="en-GB" sz="1000" noProof="0" dirty="0">
                        <a:solidFill>
                          <a:schemeClr val="tx1"/>
                        </a:solidFill>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Philip Morris</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457</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29.8%</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6800">
                <a:tc>
                  <a:txBody>
                    <a:bodyPr/>
                    <a:lstStyle/>
                    <a:p>
                      <a:pPr algn="r" fontAlgn="b">
                        <a:lnSpc>
                          <a:spcPct val="100000"/>
                        </a:lnSpc>
                      </a:pPr>
                      <a:r>
                        <a:rPr lang="en-GB" sz="1000" u="none" strike="noStrike" noProof="0" dirty="0">
                          <a:solidFill>
                            <a:schemeClr val="tx1"/>
                          </a:solidFill>
                          <a:effectLst/>
                          <a:latin typeface="+mn-lt"/>
                        </a:rPr>
                        <a:t>12</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BASF</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1 256</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-0.7%</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29</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Toyota Motor</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608</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13.6%</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endParaRPr lang="en-GB" sz="1000" b="0" i="0" u="none" strike="noStrike" noProof="0" dirty="0">
                        <a:solidFill>
                          <a:schemeClr val="tx1"/>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000" u="none" strike="noStrike" kern="1200" noProof="0" dirty="0">
                          <a:solidFill>
                            <a:schemeClr val="tx1"/>
                          </a:solidFill>
                          <a:effectLst/>
                          <a:latin typeface="+mn-lt"/>
                          <a:ea typeface="+mn-ea"/>
                          <a:cs typeface="+mn-cs"/>
                        </a:rPr>
                        <a:t>46</a:t>
                      </a: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Merck</a:t>
                      </a:r>
                      <a:endParaRPr lang="en-GB" sz="1000" b="1" u="none" strike="sngStrike" kern="1200" dirty="0">
                        <a:solidFill>
                          <a:schemeClr val="tx1"/>
                        </a:solidFill>
                        <a:effectLst/>
                        <a:latin typeface="+mn-lt"/>
                        <a:ea typeface="+mn-ea"/>
                        <a:cs typeface="+mn-cs"/>
                      </a:endParaRP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432</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-11.5%</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26800">
                <a:tc>
                  <a:txBody>
                    <a:bodyPr/>
                    <a:lstStyle/>
                    <a:p>
                      <a:pPr algn="r" fontAlgn="b">
                        <a:lnSpc>
                          <a:spcPct val="100000"/>
                        </a:lnSpc>
                      </a:pPr>
                      <a:r>
                        <a:rPr lang="en-GB" sz="1000" u="none" strike="noStrike" noProof="0" dirty="0">
                          <a:solidFill>
                            <a:schemeClr val="tx1"/>
                          </a:solidFill>
                          <a:effectLst/>
                          <a:latin typeface="+mn-lt"/>
                        </a:rPr>
                        <a:t>13</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Intel</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1 057</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-26.3%</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30</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CEA</a:t>
                      </a:r>
                      <a:r>
                        <a:rPr lang="en-GB" sz="1000" b="1" u="none" strike="noStrike" kern="1200" baseline="30000" dirty="0">
                          <a:solidFill>
                            <a:schemeClr val="tx1"/>
                          </a:solidFill>
                          <a:effectLst/>
                          <a:latin typeface="+mn-lt"/>
                          <a:ea typeface="+mn-ea"/>
                          <a:cs typeface="+mn-cs"/>
                        </a:rPr>
                        <a:t>1</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597</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9.7%</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endParaRPr lang="en-GB" sz="1000" b="0" i="0" u="none" strike="noStrike" noProof="0" dirty="0">
                        <a:solidFill>
                          <a:schemeClr val="tx1"/>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kern="1200" noProof="0" dirty="0">
                          <a:solidFill>
                            <a:schemeClr val="tx1"/>
                          </a:solidFill>
                          <a:effectLst/>
                          <a:latin typeface="+mn-lt"/>
                          <a:ea typeface="+mn-ea"/>
                          <a:cs typeface="+mn-cs"/>
                        </a:rPr>
                        <a:t>47  </a:t>
                      </a: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Safran</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423</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16.2%</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26800">
                <a:tc>
                  <a:txBody>
                    <a:bodyPr/>
                    <a:lstStyle/>
                    <a:p>
                      <a:pPr algn="r" fontAlgn="b">
                        <a:lnSpc>
                          <a:spcPct val="100000"/>
                        </a:lnSpc>
                      </a:pPr>
                      <a:r>
                        <a:rPr lang="en-GB" sz="1000" u="none" strike="noStrike" noProof="0" dirty="0">
                          <a:solidFill>
                            <a:schemeClr val="tx1"/>
                          </a:solidFill>
                          <a:effectLst/>
                          <a:latin typeface="+mn-lt"/>
                        </a:rPr>
                        <a:t>14</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Johnson &amp; Johnson</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982</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12.4%</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31</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Boeing</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596</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-2.0%</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endParaRPr lang="en-GB" sz="1000" b="0" i="0" u="none" strike="noStrike" noProof="0" dirty="0">
                        <a:solidFill>
                          <a:schemeClr val="tx1"/>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kern="1200" noProof="0" dirty="0">
                          <a:solidFill>
                            <a:schemeClr val="tx1"/>
                          </a:solidFill>
                          <a:effectLst/>
                          <a:latin typeface="+mn-lt"/>
                          <a:ea typeface="+mn-ea"/>
                          <a:cs typeface="+mn-cs"/>
                        </a:rPr>
                        <a:t>48</a:t>
                      </a: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BOE Technology</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419</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-16.2%</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26800">
                <a:tc>
                  <a:txBody>
                    <a:bodyPr/>
                    <a:lstStyle/>
                    <a:p>
                      <a:pPr algn="r" fontAlgn="b">
                        <a:lnSpc>
                          <a:spcPct val="100000"/>
                        </a:lnSpc>
                      </a:pPr>
                      <a:r>
                        <a:rPr lang="en-GB" sz="1000" u="none" strike="noStrike" noProof="0" dirty="0">
                          <a:solidFill>
                            <a:schemeClr val="tx1"/>
                          </a:solidFill>
                          <a:effectLst/>
                          <a:latin typeface="+mn-lt"/>
                        </a:rPr>
                        <a:t>15</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Microsoft</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975</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-15.9%</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GB" sz="100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32</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Medtronic</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593</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12.5%</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endParaRPr lang="en-GB" sz="1000" b="0" i="0" u="none" strike="noStrike" noProof="0" dirty="0">
                        <a:solidFill>
                          <a:schemeClr val="tx1"/>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kern="1200" noProof="0" dirty="0">
                          <a:solidFill>
                            <a:schemeClr val="tx1"/>
                          </a:solidFill>
                          <a:effectLst/>
                          <a:latin typeface="+mn-lt"/>
                          <a:ea typeface="+mn-ea"/>
                          <a:cs typeface="+mn-cs"/>
                        </a:rPr>
                        <a:t>49</a:t>
                      </a: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noProof="0" dirty="0">
                          <a:solidFill>
                            <a:schemeClr val="tx1"/>
                          </a:solidFill>
                          <a:effectLst/>
                        </a:rPr>
                        <a:t>Nestlé</a:t>
                      </a:r>
                      <a:endParaRPr lang="en-GB" sz="1000" b="1" u="none" strike="noStrike" kern="1200" dirty="0">
                        <a:solidFill>
                          <a:schemeClr val="tx1"/>
                        </a:solidFill>
                        <a:effectLst/>
                        <a:latin typeface="+mn-lt"/>
                        <a:ea typeface="+mn-ea"/>
                        <a:cs typeface="+mn-cs"/>
                      </a:endParaRP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382</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-15.3%</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26800">
                <a:tc>
                  <a:txBody>
                    <a:bodyPr/>
                    <a:lstStyle/>
                    <a:p>
                      <a:pPr algn="r" fontAlgn="b">
                        <a:lnSpc>
                          <a:spcPct val="100000"/>
                        </a:lnSpc>
                      </a:pPr>
                      <a:r>
                        <a:rPr lang="en-GB" sz="1000" u="none" strike="noStrike" noProof="0" dirty="0">
                          <a:solidFill>
                            <a:schemeClr val="tx1"/>
                          </a:solidFill>
                          <a:effectLst/>
                          <a:latin typeface="+mn-lt"/>
                        </a:rPr>
                        <a:t>16</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Canon</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816</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15.3%</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GB" sz="100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33</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Procter &amp; Gamble</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580</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-27.9%</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endParaRPr lang="en-GB" sz="1000" b="0" i="0" u="none" strike="noStrike" noProof="0" dirty="0">
                        <a:solidFill>
                          <a:schemeClr val="tx1"/>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kern="1200" noProof="0" dirty="0">
                          <a:solidFill>
                            <a:schemeClr val="tx1"/>
                          </a:solidFill>
                          <a:effectLst/>
                          <a:latin typeface="+mn-lt"/>
                          <a:ea typeface="+mn-ea"/>
                          <a:cs typeface="+mn-cs"/>
                        </a:rPr>
                        <a:t>50</a:t>
                      </a: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Apple</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375</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37.9%</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26800">
                <a:tc>
                  <a:txBody>
                    <a:bodyPr/>
                    <a:lstStyle/>
                    <a:p>
                      <a:pPr algn="r" fontAlgn="b">
                        <a:lnSpc>
                          <a:spcPct val="100000"/>
                        </a:lnSpc>
                      </a:pPr>
                      <a:r>
                        <a:rPr lang="en-GB" sz="1000" u="none" strike="noStrike" noProof="0" dirty="0">
                          <a:solidFill>
                            <a:schemeClr val="tx1"/>
                          </a:solidFill>
                          <a:effectLst/>
                          <a:latin typeface="+mn-lt"/>
                        </a:rPr>
                        <a:t>17</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Panasonic</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815</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12.0%</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pPr>
                      <a:endParaRPr lang="en-GB" sz="100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r>
                        <a:rPr lang="en-GB" sz="1000" u="none" strike="noStrike" noProof="0" dirty="0">
                          <a:solidFill>
                            <a:schemeClr val="tx1"/>
                          </a:solidFill>
                          <a:effectLst/>
                          <a:latin typeface="+mn-lt"/>
                        </a:rPr>
                        <a:t>34</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Philips Lighting</a:t>
                      </a: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573</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-18.1%</a:t>
                      </a: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endParaRPr lang="en-GB" sz="1000" b="0" i="0" u="none" strike="noStrike" noProof="0" dirty="0">
                        <a:solidFill>
                          <a:schemeClr val="tx1"/>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lnSpc>
                          <a:spcPct val="100000"/>
                        </a:lnSpc>
                      </a:pP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000" b="1" u="none" strike="noStrike" kern="1200" dirty="0">
                        <a:solidFill>
                          <a:schemeClr val="tx1"/>
                        </a:solidFill>
                        <a:effectLst/>
                        <a:latin typeface="+mn-lt"/>
                        <a:ea typeface="+mn-ea"/>
                        <a:cs typeface="+mn-cs"/>
                      </a:endParaRPr>
                    </a:p>
                  </a:txBody>
                  <a:tcPr marL="7200" marR="4705"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1" u="none" strike="noStrike" kern="1200" dirty="0">
                        <a:solidFill>
                          <a:schemeClr val="accent2"/>
                        </a:solidFill>
                        <a:effectLst/>
                        <a:latin typeface="+mn-lt"/>
                        <a:ea typeface="+mn-ea"/>
                        <a:cs typeface="+mn-cs"/>
                      </a:endParaRP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endParaRPr lang="en-GB" sz="1000" u="none" strike="noStrike" kern="1200" dirty="0">
                        <a:solidFill>
                          <a:schemeClr val="tx1"/>
                        </a:solidFill>
                        <a:effectLst/>
                        <a:latin typeface="+mn-lt"/>
                        <a:ea typeface="+mn-ea"/>
                        <a:cs typeface="+mn-cs"/>
                      </a:endParaRPr>
                    </a:p>
                  </a:txBody>
                  <a:tcPr marL="4705"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bl>
          </a:graphicData>
        </a:graphic>
      </p:graphicFrame>
      <p:sp>
        <p:nvSpPr>
          <p:cNvPr id="12" name="Rechteck 11"/>
          <p:cNvSpPr/>
          <p:nvPr/>
        </p:nvSpPr>
        <p:spPr>
          <a:xfrm>
            <a:off x="647888" y="1195608"/>
            <a:ext cx="1059072" cy="553998"/>
          </a:xfrm>
          <a:prstGeom prst="rect">
            <a:avLst/>
          </a:prstGeom>
        </p:spPr>
        <p:txBody>
          <a:bodyPr wrap="none" lIns="0" tIns="0" rIns="0" bIns="0" anchor="b">
            <a:spAutoFit/>
          </a:bodyPr>
          <a:lstStyle/>
          <a:p>
            <a:r>
              <a:rPr lang="en-GB" sz="1600" b="1" dirty="0"/>
              <a:t>TOP</a:t>
            </a:r>
            <a:r>
              <a:rPr lang="en-GB" sz="3600" b="1" dirty="0"/>
              <a:t>50 </a:t>
            </a:r>
            <a:endParaRPr lang="en-GB" sz="3200" b="1" dirty="0"/>
          </a:p>
        </p:txBody>
      </p:sp>
    </p:spTree>
    <p:extLst>
      <p:ext uri="{BB962C8B-B14F-4D97-AF65-F5344CB8AC3E}">
        <p14:creationId xmlns:p14="http://schemas.microsoft.com/office/powerpoint/2010/main" val="1254768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6"/>
          </p:nvPr>
        </p:nvSpPr>
        <p:spPr/>
        <p:txBody>
          <a:bodyPr/>
          <a:lstStyle/>
          <a:p>
            <a:r>
              <a:rPr lang="en-GB" dirty="0">
                <a:solidFill>
                  <a:schemeClr val="tx1"/>
                </a:solidFill>
              </a:rPr>
              <a:t>Top applicants at the EPO in 2018 from Belgium</a:t>
            </a:r>
            <a:r>
              <a:rPr lang="en-GB" baseline="30000" dirty="0">
                <a:solidFill>
                  <a:schemeClr val="tx1"/>
                </a:solidFill>
              </a:rPr>
              <a:t>1</a:t>
            </a:r>
          </a:p>
        </p:txBody>
      </p:sp>
      <p:sp>
        <p:nvSpPr>
          <p:cNvPr id="4" name="Slide Number Placeholder 3"/>
          <p:cNvSpPr>
            <a:spLocks noGrp="1"/>
          </p:cNvSpPr>
          <p:nvPr>
            <p:ph type="sldNum" sz="quarter" idx="12"/>
          </p:nvPr>
        </p:nvSpPr>
        <p:spPr/>
        <p:txBody>
          <a:bodyPr/>
          <a:lstStyle/>
          <a:p>
            <a:fld id="{AE9704F4-423A-424C-8735-B879FFCBBC48}" type="slidenum">
              <a:rPr lang="en-GB" smtClean="0"/>
              <a:pPr/>
              <a:t>12</a:t>
            </a:fld>
            <a:endParaRPr lang="en-GB" dirty="0"/>
          </a:p>
        </p:txBody>
      </p:sp>
      <p:graphicFrame>
        <p:nvGraphicFramePr>
          <p:cNvPr id="7" name="Tabelle 6"/>
          <p:cNvGraphicFramePr>
            <a:graphicFrameLocks noGrp="1"/>
          </p:cNvGraphicFramePr>
          <p:nvPr>
            <p:extLst>
              <p:ext uri="{D42A27DB-BD31-4B8C-83A1-F6EECF244321}">
                <p14:modId xmlns:p14="http://schemas.microsoft.com/office/powerpoint/2010/main" val="3907329954"/>
              </p:ext>
            </p:extLst>
          </p:nvPr>
        </p:nvGraphicFramePr>
        <p:xfrm>
          <a:off x="647888" y="1773238"/>
          <a:ext cx="3780220" cy="2788710"/>
        </p:xfrm>
        <a:graphic>
          <a:graphicData uri="http://schemas.openxmlformats.org/drawingml/2006/table">
            <a:tbl>
              <a:tblPr firstRow="1" bandRow="1">
                <a:tableStyleId>{5C22544A-7EE6-4342-B048-85BDC9FD1C3A}</a:tableStyleId>
              </a:tblPr>
              <a:tblGrid>
                <a:gridCol w="360220">
                  <a:extLst>
                    <a:ext uri="{9D8B030D-6E8A-4147-A177-3AD203B41FA5}">
                      <a16:colId xmlns:a16="http://schemas.microsoft.com/office/drawing/2014/main" val="20000"/>
                    </a:ext>
                  </a:extLst>
                </a:gridCol>
                <a:gridCol w="2880000">
                  <a:extLst>
                    <a:ext uri="{9D8B030D-6E8A-4147-A177-3AD203B41FA5}">
                      <a16:colId xmlns:a16="http://schemas.microsoft.com/office/drawing/2014/main" val="20001"/>
                    </a:ext>
                  </a:extLst>
                </a:gridCol>
                <a:gridCol w="540000">
                  <a:extLst>
                    <a:ext uri="{9D8B030D-6E8A-4147-A177-3AD203B41FA5}">
                      <a16:colId xmlns:a16="http://schemas.microsoft.com/office/drawing/2014/main" val="20002"/>
                    </a:ext>
                  </a:extLst>
                </a:gridCol>
              </a:tblGrid>
              <a:tr h="278871">
                <a:tc>
                  <a:txBody>
                    <a:bodyPr/>
                    <a:lstStyle/>
                    <a:p>
                      <a:pPr algn="r" fontAlgn="b"/>
                      <a:r>
                        <a:rPr lang="en-GB" sz="1200" b="0" u="none" strike="noStrike" noProof="0" dirty="0">
                          <a:solidFill>
                            <a:schemeClr val="tx1"/>
                          </a:solidFill>
                          <a:effectLst/>
                          <a:latin typeface="+mn-lt"/>
                        </a:rPr>
                        <a:t>1</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dirty="0">
                          <a:solidFill>
                            <a:schemeClr val="tx1"/>
                          </a:solidFill>
                          <a:effectLst/>
                        </a:rPr>
                        <a:t>SOLVAY</a:t>
                      </a:r>
                      <a:endParaRPr lang="de-DE" sz="1200" b="1" i="0" u="none" strike="noStrike" dirty="0">
                        <a:solidFill>
                          <a:schemeClr val="tx1"/>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dirty="0">
                          <a:solidFill>
                            <a:schemeClr val="accent2"/>
                          </a:solidFill>
                          <a:effectLst/>
                        </a:rPr>
                        <a:t>348</a:t>
                      </a:r>
                      <a:endParaRPr lang="de-DE" sz="1200" b="1" i="0" u="none" strike="noStrike" dirty="0">
                        <a:solidFill>
                          <a:schemeClr val="accent2"/>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8871">
                <a:tc>
                  <a:txBody>
                    <a:bodyPr/>
                    <a:lstStyle/>
                    <a:p>
                      <a:pPr algn="r" fontAlgn="b"/>
                      <a:r>
                        <a:rPr lang="en-GB" sz="1200" u="none" strike="noStrike" noProof="0" dirty="0">
                          <a:solidFill>
                            <a:schemeClr val="tx1"/>
                          </a:solidFill>
                          <a:effectLst/>
                          <a:latin typeface="+mn-lt"/>
                        </a:rPr>
                        <a:t>2</a:t>
                      </a:r>
                      <a:endParaRPr lang="en-GB" sz="1200" b="1"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dirty="0">
                          <a:solidFill>
                            <a:schemeClr val="tx1"/>
                          </a:solidFill>
                          <a:effectLst/>
                        </a:rPr>
                        <a:t>IMEC</a:t>
                      </a:r>
                      <a:endParaRPr lang="de-DE" sz="1200" b="1" i="0" u="none" strike="noStrike" dirty="0">
                        <a:solidFill>
                          <a:schemeClr val="tx1"/>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a:solidFill>
                            <a:schemeClr val="accent2"/>
                          </a:solidFill>
                          <a:effectLst/>
                        </a:rPr>
                        <a:t>198</a:t>
                      </a:r>
                      <a:endParaRPr lang="de-DE" sz="1200" b="1" i="0" u="none" strike="noStrike">
                        <a:solidFill>
                          <a:schemeClr val="accent2"/>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8871">
                <a:tc>
                  <a:txBody>
                    <a:bodyPr/>
                    <a:lstStyle/>
                    <a:p>
                      <a:pPr algn="r" fontAlgn="b"/>
                      <a:r>
                        <a:rPr lang="en-GB" sz="1200" u="none" strike="noStrike" noProof="0" dirty="0">
                          <a:solidFill>
                            <a:schemeClr val="tx1"/>
                          </a:solidFill>
                          <a:effectLst/>
                          <a:latin typeface="+mn-lt"/>
                        </a:rPr>
                        <a:t>3</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dirty="0">
                          <a:solidFill>
                            <a:schemeClr val="tx1"/>
                          </a:solidFill>
                          <a:effectLst/>
                        </a:rPr>
                        <a:t>UMICORE</a:t>
                      </a:r>
                      <a:endParaRPr lang="de-DE" sz="1200" b="1" i="0" u="none" strike="noStrike" dirty="0">
                        <a:solidFill>
                          <a:schemeClr val="tx1"/>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a:solidFill>
                            <a:schemeClr val="accent2"/>
                          </a:solidFill>
                          <a:effectLst/>
                        </a:rPr>
                        <a:t>97</a:t>
                      </a:r>
                      <a:endParaRPr lang="de-DE" sz="1200" b="1" i="0" u="none" strike="noStrike">
                        <a:solidFill>
                          <a:schemeClr val="accent2"/>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8871">
                <a:tc>
                  <a:txBody>
                    <a:bodyPr/>
                    <a:lstStyle/>
                    <a:p>
                      <a:pPr algn="r" fontAlgn="b"/>
                      <a:r>
                        <a:rPr lang="en-GB" sz="1200" u="none" strike="noStrike" noProof="0" dirty="0">
                          <a:solidFill>
                            <a:schemeClr val="tx1"/>
                          </a:solidFill>
                          <a:effectLst/>
                          <a:latin typeface="+mn-lt"/>
                        </a:rPr>
                        <a:t>4</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dirty="0">
                          <a:solidFill>
                            <a:schemeClr val="tx1"/>
                          </a:solidFill>
                          <a:effectLst/>
                        </a:rPr>
                        <a:t>UNIVERSITEIT GENT</a:t>
                      </a:r>
                      <a:endParaRPr lang="de-DE" sz="1200" b="1" i="0" u="none" strike="noStrike" dirty="0">
                        <a:solidFill>
                          <a:schemeClr val="tx1"/>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a:solidFill>
                            <a:schemeClr val="accent2"/>
                          </a:solidFill>
                          <a:effectLst/>
                        </a:rPr>
                        <a:t>66</a:t>
                      </a:r>
                      <a:endParaRPr lang="de-DE" sz="1200" b="1" i="0" u="none" strike="noStrike">
                        <a:solidFill>
                          <a:schemeClr val="accent2"/>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8871">
                <a:tc>
                  <a:txBody>
                    <a:bodyPr/>
                    <a:lstStyle/>
                    <a:p>
                      <a:pPr algn="r" fontAlgn="b"/>
                      <a:r>
                        <a:rPr lang="en-GB" sz="1200" u="none" strike="noStrike" noProof="0" dirty="0">
                          <a:solidFill>
                            <a:schemeClr val="tx1"/>
                          </a:solidFill>
                          <a:effectLst/>
                          <a:latin typeface="+mn-lt"/>
                        </a:rPr>
                        <a:t>5</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dirty="0">
                          <a:solidFill>
                            <a:schemeClr val="tx1"/>
                          </a:solidFill>
                          <a:effectLst/>
                        </a:rPr>
                        <a:t>AGFA</a:t>
                      </a:r>
                      <a:endParaRPr lang="de-DE" sz="1200" b="1" i="0" u="none" strike="noStrike" dirty="0">
                        <a:solidFill>
                          <a:schemeClr val="tx1"/>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a:solidFill>
                            <a:schemeClr val="accent2"/>
                          </a:solidFill>
                          <a:effectLst/>
                        </a:rPr>
                        <a:t>60</a:t>
                      </a:r>
                      <a:endParaRPr lang="de-DE" sz="1200" b="1" i="0" u="none" strike="noStrike">
                        <a:solidFill>
                          <a:schemeClr val="accent2"/>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8871">
                <a:tc>
                  <a:txBody>
                    <a:bodyPr/>
                    <a:lstStyle/>
                    <a:p>
                      <a:pPr algn="r" fontAlgn="b"/>
                      <a:r>
                        <a:rPr lang="en-GB" sz="1200" u="none" strike="noStrike" noProof="0" dirty="0">
                          <a:solidFill>
                            <a:schemeClr val="tx1"/>
                          </a:solidFill>
                          <a:effectLst/>
                          <a:latin typeface="+mn-lt"/>
                        </a:rPr>
                        <a:t>6</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dirty="0">
                          <a:solidFill>
                            <a:schemeClr val="tx1"/>
                          </a:solidFill>
                          <a:effectLst/>
                        </a:rPr>
                        <a:t>UCB PHARMA</a:t>
                      </a:r>
                      <a:endParaRPr lang="de-DE" sz="1200" b="1" i="0" u="none" strike="noStrike" dirty="0">
                        <a:solidFill>
                          <a:schemeClr val="tx1"/>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a:solidFill>
                            <a:schemeClr val="accent2"/>
                          </a:solidFill>
                          <a:effectLst/>
                        </a:rPr>
                        <a:t>55</a:t>
                      </a:r>
                      <a:endParaRPr lang="de-DE" sz="1200" b="1" i="0" u="none" strike="noStrike">
                        <a:solidFill>
                          <a:schemeClr val="accent2"/>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8871">
                <a:tc>
                  <a:txBody>
                    <a:bodyPr/>
                    <a:lstStyle/>
                    <a:p>
                      <a:pPr algn="r" fontAlgn="b"/>
                      <a:r>
                        <a:rPr lang="en-GB" sz="1200" u="none" strike="noStrike" noProof="0" dirty="0">
                          <a:solidFill>
                            <a:schemeClr val="tx1"/>
                          </a:solidFill>
                          <a:effectLst/>
                          <a:latin typeface="+mn-lt"/>
                        </a:rPr>
                        <a:t>7</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dirty="0">
                          <a:solidFill>
                            <a:schemeClr val="tx1"/>
                          </a:solidFill>
                          <a:effectLst/>
                        </a:rPr>
                        <a:t>MELEXIS</a:t>
                      </a:r>
                      <a:endParaRPr lang="de-DE" sz="1200" b="1" i="0" u="none" strike="noStrike" dirty="0">
                        <a:solidFill>
                          <a:schemeClr val="tx1"/>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a:solidFill>
                            <a:schemeClr val="accent2"/>
                          </a:solidFill>
                          <a:effectLst/>
                        </a:rPr>
                        <a:t>53</a:t>
                      </a:r>
                      <a:endParaRPr lang="de-DE" sz="1200" b="1" i="0" u="none" strike="noStrike">
                        <a:solidFill>
                          <a:schemeClr val="accent2"/>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8871">
                <a:tc>
                  <a:txBody>
                    <a:bodyPr/>
                    <a:lstStyle/>
                    <a:p>
                      <a:pPr algn="r" fontAlgn="b"/>
                      <a:r>
                        <a:rPr lang="de-CH" sz="1200" b="0" i="0" u="none" strike="noStrike" noProof="0" dirty="0">
                          <a:solidFill>
                            <a:schemeClr val="tx1"/>
                          </a:solidFill>
                          <a:effectLst/>
                          <a:latin typeface="+mn-lt"/>
                        </a:rPr>
                        <a:t>8</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dirty="0">
                          <a:solidFill>
                            <a:schemeClr val="tx1"/>
                          </a:solidFill>
                          <a:effectLst/>
                        </a:rPr>
                        <a:t>VIB</a:t>
                      </a:r>
                      <a:endParaRPr lang="de-DE" sz="1200" b="1" i="0" u="none" strike="noStrike" dirty="0">
                        <a:solidFill>
                          <a:schemeClr val="tx1"/>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a:solidFill>
                            <a:schemeClr val="accent2"/>
                          </a:solidFill>
                          <a:effectLst/>
                        </a:rPr>
                        <a:t>45</a:t>
                      </a:r>
                      <a:endParaRPr lang="de-DE" sz="1200" b="1" i="0" u="none" strike="noStrike">
                        <a:solidFill>
                          <a:schemeClr val="accent2"/>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8871">
                <a:tc>
                  <a:txBody>
                    <a:bodyPr/>
                    <a:lstStyle/>
                    <a:p>
                      <a:pPr algn="r" fontAlgn="b"/>
                      <a:r>
                        <a:rPr lang="en-GB" sz="1200" u="none" strike="noStrike" noProof="0" dirty="0">
                          <a:solidFill>
                            <a:schemeClr val="tx1"/>
                          </a:solidFill>
                          <a:effectLst/>
                          <a:latin typeface="+mn-lt"/>
                        </a:rPr>
                        <a:t>9</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dirty="0">
                          <a:solidFill>
                            <a:schemeClr val="tx1"/>
                          </a:solidFill>
                          <a:effectLst/>
                        </a:rPr>
                        <a:t>K.U. LEUVEN</a:t>
                      </a:r>
                      <a:endParaRPr lang="de-DE" sz="1200" b="1" i="0" u="none" strike="noStrike" dirty="0">
                        <a:solidFill>
                          <a:schemeClr val="tx1"/>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a:solidFill>
                            <a:schemeClr val="accent2"/>
                          </a:solidFill>
                          <a:effectLst/>
                        </a:rPr>
                        <a:t>35</a:t>
                      </a:r>
                      <a:endParaRPr lang="de-DE" sz="1200" b="1" i="0" u="none" strike="noStrike">
                        <a:solidFill>
                          <a:schemeClr val="accent2"/>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8871">
                <a:tc>
                  <a:txBody>
                    <a:bodyPr/>
                    <a:lstStyle/>
                    <a:p>
                      <a:pPr algn="r" fontAlgn="b"/>
                      <a:r>
                        <a:rPr lang="en-GB" sz="1200" u="none" strike="noStrike" noProof="0" dirty="0">
                          <a:solidFill>
                            <a:schemeClr val="tx1"/>
                          </a:solidFill>
                          <a:effectLst/>
                          <a:latin typeface="+mn-lt"/>
                        </a:rPr>
                        <a:t>10</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dirty="0">
                          <a:solidFill>
                            <a:schemeClr val="tx1"/>
                          </a:solidFill>
                          <a:effectLst/>
                        </a:rPr>
                        <a:t>VITO</a:t>
                      </a:r>
                      <a:endParaRPr lang="de-DE" sz="1200" b="1" i="0" u="none" strike="noStrike" dirty="0">
                        <a:solidFill>
                          <a:schemeClr val="tx1"/>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dirty="0">
                          <a:solidFill>
                            <a:schemeClr val="accent2"/>
                          </a:solidFill>
                          <a:effectLst/>
                        </a:rPr>
                        <a:t>32</a:t>
                      </a:r>
                      <a:endParaRPr lang="de-DE" sz="1200" b="1" i="0" u="none" strike="noStrike" dirty="0">
                        <a:solidFill>
                          <a:schemeClr val="accent2"/>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8" name="Rechteck 7"/>
          <p:cNvSpPr/>
          <p:nvPr/>
        </p:nvSpPr>
        <p:spPr>
          <a:xfrm>
            <a:off x="647888" y="1195608"/>
            <a:ext cx="1059072" cy="553998"/>
          </a:xfrm>
          <a:prstGeom prst="rect">
            <a:avLst/>
          </a:prstGeom>
        </p:spPr>
        <p:txBody>
          <a:bodyPr wrap="none" lIns="0" tIns="0" rIns="0" bIns="0" anchor="b">
            <a:spAutoFit/>
          </a:bodyPr>
          <a:lstStyle/>
          <a:p>
            <a:r>
              <a:rPr lang="en-GB" sz="1600" b="1" dirty="0"/>
              <a:t>TOP</a:t>
            </a:r>
            <a:r>
              <a:rPr lang="en-GB" sz="3600" b="1" dirty="0"/>
              <a:t>10 </a:t>
            </a:r>
            <a:endParaRPr lang="en-GB" sz="3200" b="1" dirty="0"/>
          </a:p>
        </p:txBody>
      </p:sp>
      <p:sp>
        <p:nvSpPr>
          <p:cNvPr id="10" name="Text Box 19">
            <a:extLst>
              <a:ext uri="{FF2B5EF4-FFF2-40B4-BE49-F238E27FC236}">
                <a16:creationId xmlns:a16="http://schemas.microsoft.com/office/drawing/2014/main" id="{D077EA1D-EBD5-44C2-9186-7FD52A084D4E}"/>
              </a:ext>
            </a:extLst>
          </p:cNvPr>
          <p:cNvSpPr txBox="1">
            <a:spLocks noChangeArrowheads="1"/>
          </p:cNvSpPr>
          <p:nvPr/>
        </p:nvSpPr>
        <p:spPr bwMode="auto">
          <a:xfrm>
            <a:off x="647888" y="5966895"/>
            <a:ext cx="7848412" cy="518091"/>
          </a:xfrm>
          <a:prstGeom prst="rect">
            <a:avLst/>
          </a:prstGeom>
          <a:noFill/>
          <a:ln>
            <a:noFill/>
          </a:ln>
          <a:effectLst/>
          <a:extLst>
            <a:ext uri="{909E8E84-426E-40DD-AFC4-6F175D3DCCD1}">
              <a14:hiddenFill xmlns:a14="http://schemas.microsoft.com/office/drawing/2010/main">
                <a:solidFill>
                  <a:srgbClr val="8A949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spcBef>
                <a:spcPts val="200"/>
              </a:spcBef>
              <a:buNone/>
            </a:pPr>
            <a:r>
              <a:rPr lang="en-GB" sz="800" dirty="0">
                <a:solidFill>
                  <a:schemeClr val="tx1"/>
                </a:solidFill>
              </a:rPr>
              <a:t>Source: EPO. Status: 21.1.2019.</a:t>
            </a:r>
          </a:p>
          <a:p>
            <a:pPr marL="87313" indent="-87313">
              <a:spcBef>
                <a:spcPts val="200"/>
              </a:spcBef>
              <a:buNone/>
            </a:pPr>
            <a:r>
              <a:rPr lang="en-GB" sz="800" baseline="30000" dirty="0">
                <a:solidFill>
                  <a:schemeClr val="tx1"/>
                </a:solidFill>
              </a:rPr>
              <a:t>1	</a:t>
            </a:r>
            <a:r>
              <a:rPr lang="en-US" sz="800" dirty="0">
                <a:solidFill>
                  <a:schemeClr val="tx1"/>
                </a:solidFill>
              </a:rPr>
              <a:t>This is the ranking of the main consolidated applicants at the EPO in 2018 (first-named applicant principle). It is based on European patent applications filed with the EPO, which include direct European applications and international (PCT) applications that entered the European phase during the reporting period. Applications by identifiable subsidiaries, not necessarily located in the same country, are allocated to the consolidated applicants. The countries refer to the country of residence of the headquarters.</a:t>
            </a:r>
            <a:endParaRPr lang="en-GB" sz="800" dirty="0">
              <a:solidFill>
                <a:schemeClr val="tx1"/>
              </a:solidFill>
            </a:endParaRPr>
          </a:p>
        </p:txBody>
      </p:sp>
    </p:spTree>
    <p:extLst>
      <p:ext uri="{BB962C8B-B14F-4D97-AF65-F5344CB8AC3E}">
        <p14:creationId xmlns:p14="http://schemas.microsoft.com/office/powerpoint/2010/main" val="1238602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351914720"/>
              </p:ext>
            </p:extLst>
          </p:nvPr>
        </p:nvGraphicFramePr>
        <p:xfrm>
          <a:off x="647701" y="1665288"/>
          <a:ext cx="7843018" cy="4129364"/>
        </p:xfrm>
        <a:graphic>
          <a:graphicData uri="http://schemas.openxmlformats.org/drawingml/2006/table">
            <a:tbl>
              <a:tblPr>
                <a:tableStyleId>{5C22544A-7EE6-4342-B048-85BDC9FD1C3A}</a:tableStyleId>
              </a:tblPr>
              <a:tblGrid>
                <a:gridCol w="1484875">
                  <a:extLst>
                    <a:ext uri="{9D8B030D-6E8A-4147-A177-3AD203B41FA5}">
                      <a16:colId xmlns:a16="http://schemas.microsoft.com/office/drawing/2014/main" val="20000"/>
                    </a:ext>
                  </a:extLst>
                </a:gridCol>
                <a:gridCol w="3826800">
                  <a:extLst>
                    <a:ext uri="{9D8B030D-6E8A-4147-A177-3AD203B41FA5}">
                      <a16:colId xmlns:a16="http://schemas.microsoft.com/office/drawing/2014/main" val="20001"/>
                    </a:ext>
                  </a:extLst>
                </a:gridCol>
                <a:gridCol w="719389">
                  <a:extLst>
                    <a:ext uri="{9D8B030D-6E8A-4147-A177-3AD203B41FA5}">
                      <a16:colId xmlns:a16="http://schemas.microsoft.com/office/drawing/2014/main" val="20002"/>
                    </a:ext>
                  </a:extLst>
                </a:gridCol>
                <a:gridCol w="719389">
                  <a:extLst>
                    <a:ext uri="{9D8B030D-6E8A-4147-A177-3AD203B41FA5}">
                      <a16:colId xmlns:a16="http://schemas.microsoft.com/office/drawing/2014/main" val="20003"/>
                    </a:ext>
                  </a:extLst>
                </a:gridCol>
                <a:gridCol w="1092565">
                  <a:extLst>
                    <a:ext uri="{9D8B030D-6E8A-4147-A177-3AD203B41FA5}">
                      <a16:colId xmlns:a16="http://schemas.microsoft.com/office/drawing/2014/main" val="20004"/>
                    </a:ext>
                  </a:extLst>
                </a:gridCol>
              </a:tblGrid>
              <a:tr h="385364">
                <a:tc>
                  <a:txBody>
                    <a:bodyPr/>
                    <a:lstStyle/>
                    <a:p>
                      <a:pPr algn="l" fontAlgn="b"/>
                      <a:r>
                        <a:rPr lang="en-GB" sz="1200" u="none" strike="noStrike" noProof="0" dirty="0">
                          <a:solidFill>
                            <a:schemeClr val="tx1"/>
                          </a:solidFill>
                          <a:effectLst/>
                          <a:latin typeface="+mn-lt"/>
                        </a:rPr>
                        <a:t>Region</a:t>
                      </a:r>
                      <a:endParaRPr lang="en-GB" sz="1200" b="1" i="0" u="none" strike="noStrike" noProof="0" dirty="0">
                        <a:solidFill>
                          <a:schemeClr val="tx1"/>
                        </a:solidFill>
                        <a:effectLst/>
                        <a:latin typeface="+mn-lt"/>
                      </a:endParaRPr>
                    </a:p>
                  </a:txBody>
                  <a:tcPr marL="36000" marR="7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0" i="0" u="none" strike="noStrike" noProof="0" dirty="0">
                          <a:solidFill>
                            <a:schemeClr val="tx1"/>
                          </a:solidFill>
                          <a:effectLst/>
                          <a:latin typeface="+mn-lt"/>
                        </a:rPr>
                        <a:t>Province</a:t>
                      </a: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1" u="none" strike="noStrike" noProof="0" dirty="0">
                          <a:solidFill>
                            <a:schemeClr val="accent2"/>
                          </a:solidFill>
                          <a:effectLst/>
                          <a:latin typeface="+mn-lt"/>
                        </a:rPr>
                        <a:t>2018</a:t>
                      </a:r>
                      <a:endParaRPr lang="en-GB" sz="1200" b="1" i="0" u="none" strike="noStrike" noProof="0" dirty="0">
                        <a:solidFill>
                          <a:schemeClr val="accent2"/>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noProof="0" dirty="0">
                          <a:solidFill>
                            <a:schemeClr val="tx1"/>
                          </a:solidFill>
                          <a:effectLst/>
                          <a:latin typeface="+mn-lt"/>
                        </a:rPr>
                        <a:t>Share</a:t>
                      </a:r>
                      <a:endParaRPr lang="en-GB" sz="1200" b="1" i="0" u="none" strike="noStrike" noProof="0" dirty="0">
                        <a:solidFill>
                          <a:schemeClr val="tx1"/>
                        </a:solidFill>
                        <a:effectLst/>
                        <a:latin typeface="+mn-lt"/>
                      </a:endParaRPr>
                    </a:p>
                  </a:txBody>
                  <a:tcPr marL="36000" marR="36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u="none" strike="noStrike" noProof="0" dirty="0">
                          <a:solidFill>
                            <a:schemeClr val="tx1"/>
                          </a:solidFill>
                          <a:effectLst/>
                          <a:latin typeface="+mn-lt"/>
                        </a:rPr>
                        <a:t>Change</a:t>
                      </a:r>
                      <a:endParaRPr lang="en-GB" sz="1200" b="0" i="0" u="none" strike="noStrike" noProof="0" dirty="0">
                        <a:solidFill>
                          <a:schemeClr val="tx1"/>
                        </a:solidFill>
                        <a:effectLst/>
                        <a:latin typeface="+mn-lt"/>
                      </a:endParaRPr>
                    </a:p>
                  </a:txBody>
                  <a:tcPr marL="36000" marR="432000" marT="3600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4000">
                <a:tc>
                  <a:txBody>
                    <a:bodyPr/>
                    <a:lstStyle/>
                    <a:p>
                      <a:pPr algn="l" fontAlgn="ctr"/>
                      <a:r>
                        <a:rPr lang="de-DE" sz="1200" b="1" u="none" strike="noStrike" dirty="0">
                          <a:solidFill>
                            <a:schemeClr val="tx1"/>
                          </a:solidFill>
                          <a:effectLst/>
                          <a:latin typeface="+mn-lt"/>
                        </a:rPr>
                        <a:t>Vlaanderen</a:t>
                      </a:r>
                      <a:endParaRPr lang="de-DE" sz="1200" b="1" i="0" u="none" strike="noStrike" dirty="0">
                        <a:solidFill>
                          <a:schemeClr val="tx1"/>
                        </a:solidFill>
                        <a:effectLst/>
                        <a:latin typeface="+mn-lt"/>
                      </a:endParaRPr>
                    </a:p>
                  </a:txBody>
                  <a:tcPr marL="36000" marR="36000" marT="3600" marB="36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1" u="none" strike="noStrike" dirty="0">
                          <a:solidFill>
                            <a:schemeClr val="tx1"/>
                          </a:solidFill>
                          <a:effectLst/>
                          <a:latin typeface="+mn-lt"/>
                        </a:rPr>
                        <a:t>Antwerpen</a:t>
                      </a:r>
                      <a:endParaRPr lang="de-DE" sz="1200" b="1"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b="1" u="none" strike="noStrike" dirty="0">
                          <a:solidFill>
                            <a:schemeClr val="accent2"/>
                          </a:solidFill>
                          <a:effectLst/>
                          <a:latin typeface="+mn-lt"/>
                        </a:rPr>
                        <a:t>363</a:t>
                      </a:r>
                      <a:endParaRPr lang="de-DE" sz="1200" b="1" i="0" u="none" strike="noStrike" dirty="0">
                        <a:solidFill>
                          <a:schemeClr val="accent2"/>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15.4%</a:t>
                      </a:r>
                      <a:endParaRPr lang="de-DE" sz="1200" b="0"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5.2%</a:t>
                      </a:r>
                      <a:endParaRPr lang="de-DE" sz="1200" b="0" i="0" u="none" strike="noStrike" dirty="0">
                        <a:solidFill>
                          <a:schemeClr val="tx1"/>
                        </a:solidFill>
                        <a:effectLst/>
                        <a:latin typeface="+mn-lt"/>
                      </a:endParaRPr>
                    </a:p>
                  </a:txBody>
                  <a:tcPr marL="36000" marR="432000" marT="3600" marB="36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4000">
                <a:tc>
                  <a:txBody>
                    <a:bodyPr/>
                    <a:lstStyle/>
                    <a:p>
                      <a:pPr algn="l" fontAlgn="ctr"/>
                      <a:endParaRPr lang="de-DE" sz="1200" b="1" i="0" u="none" strike="noStrike" dirty="0">
                        <a:solidFill>
                          <a:schemeClr val="tx1"/>
                        </a:solidFill>
                        <a:effectLst/>
                        <a:latin typeface="+mn-lt"/>
                      </a:endParaRPr>
                    </a:p>
                  </a:txBody>
                  <a:tcPr marL="36000" marR="36000" marT="3600" marB="36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1" u="none" strike="noStrike" dirty="0">
                          <a:solidFill>
                            <a:schemeClr val="tx1"/>
                          </a:solidFill>
                          <a:effectLst/>
                          <a:latin typeface="+mn-lt"/>
                        </a:rPr>
                        <a:t>Vlaams Brabant</a:t>
                      </a:r>
                      <a:endParaRPr lang="de-DE" sz="1200" b="1"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b="1" u="none" strike="noStrike" dirty="0">
                          <a:solidFill>
                            <a:schemeClr val="accent2"/>
                          </a:solidFill>
                          <a:effectLst/>
                          <a:latin typeface="+mn-lt"/>
                        </a:rPr>
                        <a:t>360</a:t>
                      </a:r>
                      <a:endParaRPr lang="de-DE" sz="1200" b="1" i="0" u="none" strike="noStrike" dirty="0">
                        <a:solidFill>
                          <a:schemeClr val="accent2"/>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15.3%</a:t>
                      </a:r>
                      <a:endParaRPr lang="de-DE" sz="1200" b="0"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-2.4%</a:t>
                      </a:r>
                      <a:endParaRPr lang="de-DE" sz="1200" b="0" i="0" u="none" strike="noStrike" dirty="0">
                        <a:solidFill>
                          <a:schemeClr val="tx1"/>
                        </a:solidFill>
                        <a:effectLst/>
                        <a:latin typeface="+mn-lt"/>
                      </a:endParaRPr>
                    </a:p>
                  </a:txBody>
                  <a:tcPr marL="36000" marR="432000" marT="3600" marB="36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4000">
                <a:tc>
                  <a:txBody>
                    <a:bodyPr/>
                    <a:lstStyle/>
                    <a:p>
                      <a:pPr algn="l" fontAlgn="ctr"/>
                      <a:endParaRPr lang="de-DE" sz="1200" b="1" i="0" u="none" strike="noStrike" dirty="0">
                        <a:solidFill>
                          <a:schemeClr val="tx1"/>
                        </a:solidFill>
                        <a:effectLst/>
                        <a:latin typeface="+mn-lt"/>
                      </a:endParaRPr>
                    </a:p>
                  </a:txBody>
                  <a:tcPr marL="36000" marR="36000" marT="3600" marB="36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1" u="none" strike="noStrike" dirty="0" err="1">
                          <a:solidFill>
                            <a:schemeClr val="tx1"/>
                          </a:solidFill>
                          <a:effectLst/>
                          <a:latin typeface="+mn-lt"/>
                        </a:rPr>
                        <a:t>Oost-Vlaanderen</a:t>
                      </a:r>
                      <a:endParaRPr lang="de-DE" sz="1200" b="1"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b="1" u="none" strike="noStrike" dirty="0">
                          <a:solidFill>
                            <a:schemeClr val="accent2"/>
                          </a:solidFill>
                          <a:effectLst/>
                          <a:latin typeface="+mn-lt"/>
                        </a:rPr>
                        <a:t>341</a:t>
                      </a:r>
                      <a:endParaRPr lang="de-DE" sz="1200" b="1" i="0" u="none" strike="noStrike" dirty="0">
                        <a:solidFill>
                          <a:schemeClr val="accent2"/>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14.5%</a:t>
                      </a:r>
                      <a:endParaRPr lang="de-DE" sz="1200" b="0"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12.5%</a:t>
                      </a:r>
                      <a:endParaRPr lang="de-DE" sz="1200" b="0" i="0" u="none" strike="noStrike" dirty="0">
                        <a:solidFill>
                          <a:schemeClr val="tx1"/>
                        </a:solidFill>
                        <a:effectLst/>
                        <a:latin typeface="+mn-lt"/>
                      </a:endParaRPr>
                    </a:p>
                  </a:txBody>
                  <a:tcPr marL="36000" marR="432000" marT="3600" marB="36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4000">
                <a:tc>
                  <a:txBody>
                    <a:bodyPr/>
                    <a:lstStyle/>
                    <a:p>
                      <a:pPr algn="l" fontAlgn="ctr"/>
                      <a:endParaRPr lang="de-DE" sz="1200" b="1" i="0" u="none" strike="noStrike">
                        <a:solidFill>
                          <a:schemeClr val="tx1"/>
                        </a:solidFill>
                        <a:effectLst/>
                        <a:latin typeface="+mn-lt"/>
                      </a:endParaRPr>
                    </a:p>
                  </a:txBody>
                  <a:tcPr marL="36000" marR="36000" marT="3600" marB="36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1" u="none" strike="noStrike" dirty="0">
                          <a:solidFill>
                            <a:schemeClr val="tx1"/>
                          </a:solidFill>
                          <a:effectLst/>
                          <a:latin typeface="+mn-lt"/>
                        </a:rPr>
                        <a:t>West-</a:t>
                      </a:r>
                      <a:r>
                        <a:rPr lang="de-DE" sz="1200" b="1" u="none" strike="noStrike" dirty="0" err="1">
                          <a:solidFill>
                            <a:schemeClr val="tx1"/>
                          </a:solidFill>
                          <a:effectLst/>
                          <a:latin typeface="+mn-lt"/>
                        </a:rPr>
                        <a:t>Vlaanderen</a:t>
                      </a:r>
                      <a:endParaRPr lang="de-DE" sz="1200" b="1"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b="1" u="none" strike="noStrike" dirty="0">
                          <a:solidFill>
                            <a:schemeClr val="accent2"/>
                          </a:solidFill>
                          <a:effectLst/>
                          <a:latin typeface="+mn-lt"/>
                        </a:rPr>
                        <a:t>301</a:t>
                      </a:r>
                      <a:endParaRPr lang="de-DE" sz="1200" b="1" i="0" u="none" strike="noStrike" dirty="0">
                        <a:solidFill>
                          <a:schemeClr val="accent2"/>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12.8%</a:t>
                      </a:r>
                      <a:endParaRPr lang="de-DE" sz="1200" b="0"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10.7%</a:t>
                      </a:r>
                      <a:endParaRPr lang="de-DE" sz="1200" b="0" i="0" u="none" strike="noStrike" dirty="0">
                        <a:solidFill>
                          <a:schemeClr val="tx1"/>
                        </a:solidFill>
                        <a:effectLst/>
                        <a:latin typeface="+mn-lt"/>
                      </a:endParaRPr>
                    </a:p>
                  </a:txBody>
                  <a:tcPr marL="36000" marR="432000" marT="3600" marB="36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4000">
                <a:tc>
                  <a:txBody>
                    <a:bodyPr/>
                    <a:lstStyle/>
                    <a:p>
                      <a:pPr algn="l" fontAlgn="ctr"/>
                      <a:endParaRPr lang="de-DE" sz="1200" b="1" i="0" u="none" strike="noStrike" dirty="0">
                        <a:solidFill>
                          <a:schemeClr val="tx1"/>
                        </a:solidFill>
                        <a:effectLst/>
                        <a:latin typeface="+mn-lt"/>
                      </a:endParaRPr>
                    </a:p>
                  </a:txBody>
                  <a:tcPr marL="36000" marR="36000" marT="3600" marB="36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1" u="none" strike="noStrike" dirty="0">
                          <a:solidFill>
                            <a:schemeClr val="tx1"/>
                          </a:solidFill>
                          <a:effectLst/>
                          <a:latin typeface="+mn-lt"/>
                        </a:rPr>
                        <a:t>Limburg</a:t>
                      </a:r>
                      <a:endParaRPr lang="de-DE" sz="1200" b="1"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b="1" u="none" strike="noStrike" dirty="0">
                          <a:solidFill>
                            <a:schemeClr val="accent2"/>
                          </a:solidFill>
                          <a:effectLst/>
                          <a:latin typeface="+mn-lt"/>
                        </a:rPr>
                        <a:t>117</a:t>
                      </a:r>
                      <a:endParaRPr lang="de-DE" sz="1200" b="1" i="0" u="none" strike="noStrike" dirty="0">
                        <a:solidFill>
                          <a:schemeClr val="accent2"/>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5.0%</a:t>
                      </a:r>
                      <a:endParaRPr lang="de-DE" sz="1200" b="0"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25.8%</a:t>
                      </a:r>
                      <a:endParaRPr lang="de-DE" sz="1200" b="0" i="0" u="none" strike="noStrike" dirty="0">
                        <a:solidFill>
                          <a:schemeClr val="tx1"/>
                        </a:solidFill>
                        <a:effectLst/>
                        <a:latin typeface="+mn-lt"/>
                      </a:endParaRPr>
                    </a:p>
                  </a:txBody>
                  <a:tcPr marL="36000" marR="432000" marT="3600" marB="36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4000">
                <a:tc>
                  <a:txBody>
                    <a:bodyPr/>
                    <a:lstStyle/>
                    <a:p>
                      <a:pPr algn="l" fontAlgn="ctr"/>
                      <a:r>
                        <a:rPr lang="de-DE" sz="1200" b="1" u="none" strike="noStrike">
                          <a:solidFill>
                            <a:schemeClr val="tx1"/>
                          </a:solidFill>
                          <a:effectLst/>
                          <a:latin typeface="+mn-lt"/>
                        </a:rPr>
                        <a:t>Wallonie</a:t>
                      </a:r>
                      <a:endParaRPr lang="de-DE" sz="1200" b="1" i="0" u="none" strike="noStrike">
                        <a:solidFill>
                          <a:schemeClr val="tx1"/>
                        </a:solidFill>
                        <a:effectLst/>
                        <a:latin typeface="+mn-lt"/>
                      </a:endParaRPr>
                    </a:p>
                  </a:txBody>
                  <a:tcPr marL="36000" marR="36000" marT="3600" marB="36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1" u="none" strike="noStrike" dirty="0">
                          <a:solidFill>
                            <a:schemeClr val="tx1"/>
                          </a:solidFill>
                          <a:effectLst/>
                          <a:latin typeface="+mn-lt"/>
                        </a:rPr>
                        <a:t>Brabant-</a:t>
                      </a:r>
                      <a:r>
                        <a:rPr lang="de-DE" sz="1200" b="1" u="none" strike="noStrike" dirty="0" err="1">
                          <a:solidFill>
                            <a:schemeClr val="tx1"/>
                          </a:solidFill>
                          <a:effectLst/>
                          <a:latin typeface="+mn-lt"/>
                        </a:rPr>
                        <a:t>Wallon</a:t>
                      </a:r>
                      <a:endParaRPr lang="de-DE" sz="1200" b="1"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b="1" u="none" strike="noStrike" dirty="0">
                          <a:solidFill>
                            <a:schemeClr val="accent2"/>
                          </a:solidFill>
                          <a:effectLst/>
                          <a:latin typeface="+mn-lt"/>
                        </a:rPr>
                        <a:t>243</a:t>
                      </a:r>
                      <a:endParaRPr lang="de-DE" sz="1200" b="1" i="0" u="none" strike="noStrike" dirty="0">
                        <a:solidFill>
                          <a:schemeClr val="accent2"/>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10.3%</a:t>
                      </a:r>
                      <a:endParaRPr lang="de-DE" sz="1200" b="0"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51.9%</a:t>
                      </a:r>
                      <a:endParaRPr lang="de-DE" sz="1200" b="0" i="0" u="none" strike="noStrike" dirty="0">
                        <a:solidFill>
                          <a:schemeClr val="tx1"/>
                        </a:solidFill>
                        <a:effectLst/>
                        <a:latin typeface="+mn-lt"/>
                      </a:endParaRPr>
                    </a:p>
                  </a:txBody>
                  <a:tcPr marL="36000" marR="432000" marT="3600" marB="36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4000">
                <a:tc>
                  <a:txBody>
                    <a:bodyPr/>
                    <a:lstStyle/>
                    <a:p>
                      <a:pPr algn="l" fontAlgn="ctr"/>
                      <a:endParaRPr lang="de-DE" sz="1200" b="1" i="0" u="none" strike="noStrike">
                        <a:solidFill>
                          <a:schemeClr val="tx1"/>
                        </a:solidFill>
                        <a:effectLst/>
                        <a:latin typeface="+mn-lt"/>
                      </a:endParaRPr>
                    </a:p>
                  </a:txBody>
                  <a:tcPr marL="36000" marR="36000" marT="3600" marB="36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1" u="none" strike="noStrike" dirty="0">
                          <a:solidFill>
                            <a:schemeClr val="tx1"/>
                          </a:solidFill>
                          <a:effectLst/>
                          <a:latin typeface="+mn-lt"/>
                        </a:rPr>
                        <a:t>Liège</a:t>
                      </a:r>
                      <a:endParaRPr lang="de-DE" sz="1200" b="1"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b="1" u="none" strike="noStrike" dirty="0">
                          <a:solidFill>
                            <a:schemeClr val="accent2"/>
                          </a:solidFill>
                          <a:effectLst/>
                          <a:latin typeface="+mn-lt"/>
                        </a:rPr>
                        <a:t>150</a:t>
                      </a:r>
                      <a:endParaRPr lang="de-DE" sz="1200" b="1" i="0" u="none" strike="noStrike" dirty="0">
                        <a:solidFill>
                          <a:schemeClr val="accent2"/>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6.4%</a:t>
                      </a:r>
                      <a:endParaRPr lang="de-DE" sz="1200" b="0"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11.1%</a:t>
                      </a:r>
                      <a:endParaRPr lang="de-DE" sz="1200" b="0" i="0" u="none" strike="noStrike" dirty="0">
                        <a:solidFill>
                          <a:schemeClr val="tx1"/>
                        </a:solidFill>
                        <a:effectLst/>
                        <a:latin typeface="+mn-lt"/>
                      </a:endParaRPr>
                    </a:p>
                  </a:txBody>
                  <a:tcPr marL="36000" marR="432000" marT="3600" marB="36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4000">
                <a:tc>
                  <a:txBody>
                    <a:bodyPr/>
                    <a:lstStyle/>
                    <a:p>
                      <a:pPr algn="l" fontAlgn="ctr"/>
                      <a:endParaRPr lang="de-DE" sz="1200" b="1" i="0" u="none" strike="noStrike">
                        <a:solidFill>
                          <a:schemeClr val="tx1"/>
                        </a:solidFill>
                        <a:effectLst/>
                        <a:latin typeface="+mn-lt"/>
                      </a:endParaRPr>
                    </a:p>
                  </a:txBody>
                  <a:tcPr marL="36000" marR="36000" marT="3600" marB="36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1" u="none" strike="noStrike" dirty="0">
                          <a:solidFill>
                            <a:schemeClr val="tx1"/>
                          </a:solidFill>
                          <a:effectLst/>
                          <a:latin typeface="+mn-lt"/>
                        </a:rPr>
                        <a:t>Hainaut</a:t>
                      </a:r>
                      <a:endParaRPr lang="de-DE" sz="1200" b="1"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b="1" u="none" strike="noStrike" dirty="0">
                          <a:solidFill>
                            <a:schemeClr val="accent2"/>
                          </a:solidFill>
                          <a:effectLst/>
                          <a:latin typeface="+mn-lt"/>
                        </a:rPr>
                        <a:t>77</a:t>
                      </a:r>
                      <a:endParaRPr lang="de-DE" sz="1200" b="1" i="0" u="none" strike="noStrike" dirty="0">
                        <a:solidFill>
                          <a:schemeClr val="accent2"/>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3.3%</a:t>
                      </a:r>
                      <a:endParaRPr lang="de-DE" sz="1200" b="0"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-23.8%</a:t>
                      </a:r>
                      <a:endParaRPr lang="de-DE" sz="1200" b="0" i="0" u="none" strike="noStrike" dirty="0">
                        <a:solidFill>
                          <a:schemeClr val="tx1"/>
                        </a:solidFill>
                        <a:effectLst/>
                        <a:latin typeface="+mn-lt"/>
                      </a:endParaRPr>
                    </a:p>
                  </a:txBody>
                  <a:tcPr marL="36000" marR="432000" marT="3600" marB="36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4000">
                <a:tc>
                  <a:txBody>
                    <a:bodyPr/>
                    <a:lstStyle/>
                    <a:p>
                      <a:pPr algn="l" fontAlgn="ctr"/>
                      <a:endParaRPr lang="de-DE" sz="1200" b="1" i="0" u="none" strike="noStrike">
                        <a:solidFill>
                          <a:schemeClr val="tx1"/>
                        </a:solidFill>
                        <a:effectLst/>
                        <a:latin typeface="+mn-lt"/>
                      </a:endParaRPr>
                    </a:p>
                  </a:txBody>
                  <a:tcPr marL="36000" marR="36000" marT="3600" marB="36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1" u="none" strike="noStrike" dirty="0">
                          <a:solidFill>
                            <a:schemeClr val="tx1"/>
                          </a:solidFill>
                          <a:effectLst/>
                          <a:latin typeface="+mn-lt"/>
                        </a:rPr>
                        <a:t>Namur</a:t>
                      </a:r>
                      <a:endParaRPr lang="de-DE" sz="1200" b="1"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b="1" u="none" strike="noStrike" dirty="0">
                          <a:solidFill>
                            <a:schemeClr val="accent2"/>
                          </a:solidFill>
                          <a:effectLst/>
                          <a:latin typeface="+mn-lt"/>
                        </a:rPr>
                        <a:t>18</a:t>
                      </a:r>
                      <a:endParaRPr lang="de-DE" sz="1200" b="1" i="0" u="none" strike="noStrike" dirty="0">
                        <a:solidFill>
                          <a:schemeClr val="accent2"/>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0.8%</a:t>
                      </a:r>
                      <a:endParaRPr lang="de-DE" sz="1200" b="0"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-10.0%</a:t>
                      </a:r>
                      <a:endParaRPr lang="de-DE" sz="1200" b="0" i="0" u="none" strike="noStrike" dirty="0">
                        <a:solidFill>
                          <a:schemeClr val="tx1"/>
                        </a:solidFill>
                        <a:effectLst/>
                        <a:latin typeface="+mn-lt"/>
                      </a:endParaRPr>
                    </a:p>
                  </a:txBody>
                  <a:tcPr marL="36000" marR="432000" marT="3600" marB="36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34000">
                <a:tc>
                  <a:txBody>
                    <a:bodyPr/>
                    <a:lstStyle/>
                    <a:p>
                      <a:pPr algn="l" fontAlgn="ctr"/>
                      <a:endParaRPr lang="de-DE" sz="1200" b="1" i="0" u="none" strike="noStrike">
                        <a:solidFill>
                          <a:schemeClr val="tx1"/>
                        </a:solidFill>
                        <a:effectLst/>
                        <a:latin typeface="+mn-lt"/>
                      </a:endParaRPr>
                    </a:p>
                  </a:txBody>
                  <a:tcPr marL="36000" marR="36000" marT="3600" marB="36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1" u="none" strike="noStrike" dirty="0">
                          <a:solidFill>
                            <a:schemeClr val="tx1"/>
                          </a:solidFill>
                          <a:effectLst/>
                          <a:latin typeface="+mn-lt"/>
                        </a:rPr>
                        <a:t>Luxembourg</a:t>
                      </a:r>
                      <a:endParaRPr lang="de-DE" sz="1200" b="1"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b="1" u="none" strike="noStrike" dirty="0">
                          <a:solidFill>
                            <a:schemeClr val="accent2"/>
                          </a:solidFill>
                          <a:effectLst/>
                          <a:latin typeface="+mn-lt"/>
                        </a:rPr>
                        <a:t>12</a:t>
                      </a:r>
                      <a:endParaRPr lang="de-DE" sz="1200" b="1" i="0" u="none" strike="noStrike" dirty="0">
                        <a:solidFill>
                          <a:schemeClr val="accent2"/>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0.5%</a:t>
                      </a:r>
                      <a:endParaRPr lang="de-DE" sz="1200" b="0"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140.0%</a:t>
                      </a:r>
                      <a:endParaRPr lang="de-DE" sz="1200" b="0" i="0" u="none" strike="noStrike" dirty="0">
                        <a:solidFill>
                          <a:schemeClr val="tx1"/>
                        </a:solidFill>
                        <a:effectLst/>
                        <a:latin typeface="+mn-lt"/>
                      </a:endParaRPr>
                    </a:p>
                  </a:txBody>
                  <a:tcPr marL="36000" marR="432000" marT="3600" marB="36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34000">
                <a:tc>
                  <a:txBody>
                    <a:bodyPr/>
                    <a:lstStyle/>
                    <a:p>
                      <a:pPr algn="l" fontAlgn="ctr"/>
                      <a:r>
                        <a:rPr lang="de-DE" sz="1200" b="1" u="none" strike="noStrike" dirty="0">
                          <a:solidFill>
                            <a:schemeClr val="tx1"/>
                          </a:solidFill>
                          <a:effectLst/>
                          <a:latin typeface="+mn-lt"/>
                        </a:rPr>
                        <a:t>Bruxelles</a:t>
                      </a:r>
                      <a:endParaRPr lang="de-DE" sz="1200" b="1" i="0" u="none" strike="noStrike" dirty="0">
                        <a:solidFill>
                          <a:schemeClr val="tx1"/>
                        </a:solidFill>
                        <a:effectLst/>
                        <a:latin typeface="+mn-lt"/>
                      </a:endParaRPr>
                    </a:p>
                  </a:txBody>
                  <a:tcPr marL="36000" marR="36000" marT="3600" marB="36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de-DE" sz="1200" b="1" u="none" strike="noStrike" dirty="0">
                          <a:solidFill>
                            <a:schemeClr val="tx1"/>
                          </a:solidFill>
                          <a:effectLst/>
                          <a:latin typeface="+mn-lt"/>
                        </a:rPr>
                        <a:t>Bruxelles</a:t>
                      </a:r>
                      <a:endParaRPr lang="de-DE" sz="1200" b="1"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b="1" u="none" strike="noStrike" dirty="0">
                          <a:solidFill>
                            <a:schemeClr val="accent2"/>
                          </a:solidFill>
                          <a:effectLst/>
                          <a:latin typeface="+mn-lt"/>
                        </a:rPr>
                        <a:t>373</a:t>
                      </a:r>
                      <a:endParaRPr lang="de-DE" sz="1200" b="1" i="0" u="none" strike="noStrike" dirty="0">
                        <a:solidFill>
                          <a:schemeClr val="accent2"/>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15.8%</a:t>
                      </a:r>
                      <a:endParaRPr lang="de-DE" sz="1200" b="0"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7.2%</a:t>
                      </a:r>
                      <a:endParaRPr lang="de-DE" sz="1200" b="0" i="0" u="none" strike="noStrike" dirty="0">
                        <a:solidFill>
                          <a:schemeClr val="tx1"/>
                        </a:solidFill>
                        <a:effectLst/>
                        <a:latin typeface="+mn-lt"/>
                      </a:endParaRPr>
                    </a:p>
                  </a:txBody>
                  <a:tcPr marL="36000" marR="432000" marT="3600" marB="36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34000">
                <a:tc>
                  <a:txBody>
                    <a:bodyPr/>
                    <a:lstStyle/>
                    <a:p>
                      <a:pPr algn="l" fontAlgn="b"/>
                      <a:endParaRPr lang="de-DE" sz="1200" b="0" i="0" u="none" strike="noStrike" dirty="0">
                        <a:effectLst/>
                        <a:latin typeface="Arial" panose="020B0604020202020204" pitchFamily="34" charset="0"/>
                      </a:endParaRPr>
                    </a:p>
                  </a:txBody>
                  <a:tcPr marL="36000" marR="36000" marT="3600" marB="36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e-DE" sz="1200" b="1" i="0" u="none" strike="noStrike" dirty="0">
                        <a:effectLst/>
                        <a:latin typeface="Arial" panose="020B0604020202020204" pitchFamily="34" charset="0"/>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de-DE" sz="1200" b="1" i="0" u="none" strike="noStrike" dirty="0">
                        <a:solidFill>
                          <a:schemeClr val="accent2"/>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de-DE" sz="1200" b="0" i="0" u="none" strike="noStrike">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de-DE" sz="1200" b="0" i="0" u="none" strike="noStrike" dirty="0">
                        <a:solidFill>
                          <a:schemeClr val="tx1"/>
                        </a:solidFill>
                        <a:effectLst/>
                        <a:latin typeface="+mn-lt"/>
                      </a:endParaRPr>
                    </a:p>
                  </a:txBody>
                  <a:tcPr marL="36000" marR="432000" marT="3600" marB="36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34000">
                <a:tc>
                  <a:txBody>
                    <a:bodyPr/>
                    <a:lstStyle/>
                    <a:p>
                      <a:pPr algn="l" fontAlgn="b"/>
                      <a:r>
                        <a:rPr lang="de-DE" sz="1200" b="0" i="0" u="none" strike="noStrike" dirty="0">
                          <a:effectLst/>
                          <a:latin typeface="Arial" panose="020B0604020202020204" pitchFamily="34" charset="0"/>
                        </a:rPr>
                        <a:t>Region</a:t>
                      </a:r>
                    </a:p>
                  </a:txBody>
                  <a:tcPr marL="36000" marR="36000" marT="3600" marB="36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e-DE" sz="1200" b="1" i="0" u="none" strike="noStrike" dirty="0">
                        <a:effectLst/>
                        <a:latin typeface="Arial" panose="020B0604020202020204" pitchFamily="34" charset="0"/>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de-DE" sz="1200" b="1" i="0" u="none" strike="noStrike" dirty="0">
                        <a:solidFill>
                          <a:schemeClr val="accent2"/>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de-DE" sz="1200" b="0" i="0" u="none" strike="noStrike">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de-DE" sz="1200" b="0" i="0" u="none" strike="noStrike" dirty="0">
                        <a:solidFill>
                          <a:schemeClr val="tx1"/>
                        </a:solidFill>
                        <a:effectLst/>
                        <a:latin typeface="+mn-lt"/>
                      </a:endParaRPr>
                    </a:p>
                  </a:txBody>
                  <a:tcPr marL="36000" marR="432000" marT="3600" marB="36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34000">
                <a:tc>
                  <a:txBody>
                    <a:bodyPr/>
                    <a:lstStyle/>
                    <a:p>
                      <a:pPr algn="l" fontAlgn="ctr"/>
                      <a:r>
                        <a:rPr lang="de-DE" sz="1200" b="1" u="none" strike="noStrike" dirty="0">
                          <a:solidFill>
                            <a:schemeClr val="tx1"/>
                          </a:solidFill>
                          <a:effectLst/>
                          <a:latin typeface="+mn-lt"/>
                        </a:rPr>
                        <a:t>Vlaanderen</a:t>
                      </a:r>
                      <a:endParaRPr lang="de-DE" sz="1200" b="1" i="0" u="none" strike="noStrike" dirty="0">
                        <a:solidFill>
                          <a:schemeClr val="tx1"/>
                        </a:solidFill>
                        <a:effectLst/>
                        <a:latin typeface="+mn-lt"/>
                      </a:endParaRPr>
                    </a:p>
                  </a:txBody>
                  <a:tcPr marL="36000" marR="36000" marT="3600" marB="36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e-DE" sz="1200" b="1" i="0" u="none" strike="noStrike" dirty="0">
                        <a:effectLst/>
                        <a:latin typeface="Arial" panose="020B0604020202020204" pitchFamily="34" charset="0"/>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b="1" u="none" strike="noStrike" dirty="0">
                          <a:solidFill>
                            <a:schemeClr val="accent2"/>
                          </a:solidFill>
                          <a:effectLst/>
                          <a:latin typeface="+mn-lt"/>
                        </a:rPr>
                        <a:t>1 482</a:t>
                      </a:r>
                      <a:endParaRPr lang="de-DE" sz="1200" b="1" i="0" u="none" strike="noStrike" dirty="0">
                        <a:solidFill>
                          <a:schemeClr val="accent2"/>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62.9%</a:t>
                      </a:r>
                      <a:endParaRPr lang="de-DE" sz="1200" b="0"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7.2%</a:t>
                      </a:r>
                      <a:endParaRPr lang="de-DE" sz="1200" b="0" i="0" u="none" strike="noStrike" dirty="0">
                        <a:solidFill>
                          <a:schemeClr val="tx1"/>
                        </a:solidFill>
                        <a:effectLst/>
                        <a:latin typeface="+mn-lt"/>
                      </a:endParaRPr>
                    </a:p>
                  </a:txBody>
                  <a:tcPr marL="36000" marR="432000" marT="3600" marB="36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34000">
                <a:tc>
                  <a:txBody>
                    <a:bodyPr/>
                    <a:lstStyle/>
                    <a:p>
                      <a:pPr algn="l" fontAlgn="ctr"/>
                      <a:r>
                        <a:rPr lang="de-DE" sz="1200" b="1" u="none" strike="noStrike" dirty="0">
                          <a:solidFill>
                            <a:schemeClr val="tx1"/>
                          </a:solidFill>
                          <a:effectLst/>
                          <a:latin typeface="+mn-lt"/>
                        </a:rPr>
                        <a:t>Wallonie</a:t>
                      </a:r>
                      <a:endParaRPr lang="de-DE" sz="1200" b="1" i="0" u="none" strike="noStrike" dirty="0">
                        <a:solidFill>
                          <a:schemeClr val="tx1"/>
                        </a:solidFill>
                        <a:effectLst/>
                        <a:latin typeface="+mn-lt"/>
                      </a:endParaRPr>
                    </a:p>
                  </a:txBody>
                  <a:tcPr marL="36000" marR="36000" marT="3600" marB="36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e-DE" sz="1200" b="1" i="0" u="none" strike="noStrike" dirty="0">
                        <a:effectLst/>
                        <a:latin typeface="Arial" panose="020B0604020202020204" pitchFamily="34" charset="0"/>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b="1" u="none" strike="noStrike" dirty="0">
                          <a:solidFill>
                            <a:schemeClr val="accent2"/>
                          </a:solidFill>
                          <a:effectLst/>
                          <a:latin typeface="+mn-lt"/>
                        </a:rPr>
                        <a:t>500</a:t>
                      </a:r>
                      <a:endParaRPr lang="de-DE" sz="1200" b="1" i="0" u="none" strike="noStrike" dirty="0">
                        <a:solidFill>
                          <a:schemeClr val="accent2"/>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21.2%</a:t>
                      </a:r>
                      <a:endParaRPr lang="de-DE" sz="1200" b="0"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18.8%</a:t>
                      </a:r>
                      <a:endParaRPr lang="de-DE" sz="1200" b="0" i="0" u="none" strike="noStrike" dirty="0">
                        <a:solidFill>
                          <a:schemeClr val="tx1"/>
                        </a:solidFill>
                        <a:effectLst/>
                        <a:latin typeface="+mn-lt"/>
                      </a:endParaRPr>
                    </a:p>
                  </a:txBody>
                  <a:tcPr marL="36000" marR="432000" marT="3600" marB="36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34000">
                <a:tc>
                  <a:txBody>
                    <a:bodyPr/>
                    <a:lstStyle/>
                    <a:p>
                      <a:pPr algn="l" fontAlgn="ctr"/>
                      <a:r>
                        <a:rPr lang="de-DE" sz="1200" b="1" u="none" strike="noStrike" dirty="0">
                          <a:solidFill>
                            <a:schemeClr val="tx1"/>
                          </a:solidFill>
                          <a:effectLst/>
                          <a:latin typeface="+mn-lt"/>
                        </a:rPr>
                        <a:t>Bruxelles-</a:t>
                      </a:r>
                      <a:r>
                        <a:rPr lang="de-DE" sz="1200" b="1" u="none" strike="noStrike" dirty="0" err="1">
                          <a:solidFill>
                            <a:schemeClr val="tx1"/>
                          </a:solidFill>
                          <a:effectLst/>
                          <a:latin typeface="+mn-lt"/>
                        </a:rPr>
                        <a:t>Capitale</a:t>
                      </a:r>
                      <a:endParaRPr lang="de-DE" sz="1200" b="1" i="0" u="none" strike="noStrike" dirty="0">
                        <a:solidFill>
                          <a:schemeClr val="tx1"/>
                        </a:solidFill>
                        <a:effectLst/>
                        <a:latin typeface="+mn-lt"/>
                      </a:endParaRPr>
                    </a:p>
                  </a:txBody>
                  <a:tcPr marL="36000" marR="36000" marT="3600" marB="36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de-DE" sz="1200" b="1" i="0" u="none" strike="noStrike" dirty="0">
                        <a:effectLst/>
                        <a:latin typeface="Arial" panose="020B0604020202020204" pitchFamily="34" charset="0"/>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b="1" u="none" strike="noStrike" dirty="0">
                          <a:solidFill>
                            <a:schemeClr val="accent2"/>
                          </a:solidFill>
                          <a:effectLst/>
                          <a:latin typeface="+mn-lt"/>
                        </a:rPr>
                        <a:t>373</a:t>
                      </a:r>
                      <a:endParaRPr lang="de-DE" sz="1200" b="1" i="0" u="none" strike="noStrike" dirty="0">
                        <a:solidFill>
                          <a:schemeClr val="accent2"/>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15.8%</a:t>
                      </a:r>
                      <a:endParaRPr lang="de-DE" sz="1200" b="0" i="0" u="none" strike="noStrike" dirty="0">
                        <a:solidFill>
                          <a:schemeClr val="tx1"/>
                        </a:solidFill>
                        <a:effectLst/>
                        <a:latin typeface="+mn-lt"/>
                      </a:endParaRPr>
                    </a:p>
                  </a:txBody>
                  <a:tcPr marL="36000" marR="36000" marT="3600" marB="36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de-DE" sz="1200" u="none" strike="noStrike" dirty="0">
                          <a:solidFill>
                            <a:schemeClr val="tx1"/>
                          </a:solidFill>
                          <a:effectLst/>
                          <a:latin typeface="+mn-lt"/>
                        </a:rPr>
                        <a:t>7.2%</a:t>
                      </a:r>
                      <a:endParaRPr lang="de-DE" sz="1200" b="0" i="0" u="none" strike="noStrike" dirty="0">
                        <a:solidFill>
                          <a:schemeClr val="tx1"/>
                        </a:solidFill>
                        <a:effectLst/>
                        <a:latin typeface="+mn-lt"/>
                      </a:endParaRPr>
                    </a:p>
                  </a:txBody>
                  <a:tcPr marL="36000" marR="432000" marT="3600" marB="360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graphicFrame>
        <p:nvGraphicFramePr>
          <p:cNvPr id="8" name="Chart Placeholder 5"/>
          <p:cNvGraphicFramePr>
            <a:graphicFrameLocks/>
          </p:cNvGraphicFramePr>
          <p:nvPr>
            <p:extLst>
              <p:ext uri="{D42A27DB-BD31-4B8C-83A1-F6EECF244321}">
                <p14:modId xmlns:p14="http://schemas.microsoft.com/office/powerpoint/2010/main" val="72797521"/>
              </p:ext>
            </p:extLst>
          </p:nvPr>
        </p:nvGraphicFramePr>
        <p:xfrm>
          <a:off x="3606800" y="2049197"/>
          <a:ext cx="2494509" cy="375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6"/>
          </p:nvPr>
        </p:nvSpPr>
        <p:spPr/>
        <p:txBody>
          <a:bodyPr/>
          <a:lstStyle/>
          <a:p>
            <a:r>
              <a:rPr lang="en-GB" dirty="0"/>
              <a:t>European patent applications</a:t>
            </a:r>
            <a:r>
              <a:rPr lang="en-GB" baseline="30000" dirty="0"/>
              <a:t>1</a:t>
            </a:r>
            <a:r>
              <a:rPr lang="en-GB" dirty="0"/>
              <a:t> 2018 –</a:t>
            </a:r>
            <a:br>
              <a:rPr lang="en-GB" dirty="0"/>
            </a:br>
            <a:r>
              <a:rPr lang="en-GB" dirty="0"/>
              <a:t>regional breakdown – Belgium</a:t>
            </a:r>
            <a:endParaRPr lang="en-GB" baseline="30000" dirty="0"/>
          </a:p>
        </p:txBody>
      </p:sp>
      <p:sp>
        <p:nvSpPr>
          <p:cNvPr id="4" name="Slide Number Placeholder 3"/>
          <p:cNvSpPr>
            <a:spLocks noGrp="1"/>
          </p:cNvSpPr>
          <p:nvPr>
            <p:ph type="sldNum" sz="quarter" idx="12"/>
          </p:nvPr>
        </p:nvSpPr>
        <p:spPr/>
        <p:txBody>
          <a:bodyPr/>
          <a:lstStyle/>
          <a:p>
            <a:fld id="{AE9704F4-423A-424C-8735-B879FFCBBC48}" type="slidenum">
              <a:rPr lang="en-GB" smtClean="0"/>
              <a:t>13</a:t>
            </a:fld>
            <a:endParaRPr lang="en-GB" dirty="0"/>
          </a:p>
        </p:txBody>
      </p:sp>
      <p:grpSp>
        <p:nvGrpSpPr>
          <p:cNvPr id="85" name="Gruppieren 84"/>
          <p:cNvGrpSpPr/>
          <p:nvPr/>
        </p:nvGrpSpPr>
        <p:grpSpPr>
          <a:xfrm>
            <a:off x="8208224" y="2301294"/>
            <a:ext cx="198000" cy="198000"/>
            <a:chOff x="2325688" y="5437188"/>
            <a:chExt cx="185738" cy="188913"/>
          </a:xfrm>
        </p:grpSpPr>
        <p:sp>
          <p:nvSpPr>
            <p:cNvPr id="98"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9"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8" name="Gruppieren 157"/>
          <p:cNvGrpSpPr/>
          <p:nvPr/>
        </p:nvGrpSpPr>
        <p:grpSpPr>
          <a:xfrm flipV="1">
            <a:off x="8208224" y="2067197"/>
            <a:ext cx="198000" cy="198000"/>
            <a:chOff x="2325688" y="5437188"/>
            <a:chExt cx="185738" cy="188913"/>
          </a:xfrm>
        </p:grpSpPr>
        <p:sp>
          <p:nvSpPr>
            <p:cNvPr id="159"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0"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87" name="Gruppieren 86"/>
          <p:cNvGrpSpPr/>
          <p:nvPr/>
        </p:nvGrpSpPr>
        <p:grpSpPr>
          <a:xfrm flipV="1">
            <a:off x="8208224" y="2535391"/>
            <a:ext cx="198000" cy="198000"/>
            <a:chOff x="2325688" y="5437188"/>
            <a:chExt cx="185738" cy="188913"/>
          </a:xfrm>
        </p:grpSpPr>
        <p:sp>
          <p:nvSpPr>
            <p:cNvPr id="88"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5"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3" name="Gruppieren 62"/>
          <p:cNvGrpSpPr/>
          <p:nvPr/>
        </p:nvGrpSpPr>
        <p:grpSpPr>
          <a:xfrm flipV="1">
            <a:off x="8208224" y="3471779"/>
            <a:ext cx="198000" cy="198000"/>
            <a:chOff x="2325688" y="5437188"/>
            <a:chExt cx="185738" cy="188913"/>
          </a:xfrm>
        </p:grpSpPr>
        <p:sp>
          <p:nvSpPr>
            <p:cNvPr id="64"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4" name="Text Box 19">
            <a:extLst>
              <a:ext uri="{FF2B5EF4-FFF2-40B4-BE49-F238E27FC236}">
                <a16:creationId xmlns:a16="http://schemas.microsoft.com/office/drawing/2014/main" id="{16302C90-0C3B-469E-B252-9EC0EF2A75D9}"/>
              </a:ext>
            </a:extLst>
          </p:cNvPr>
          <p:cNvSpPr txBox="1">
            <a:spLocks noChangeArrowheads="1"/>
          </p:cNvSpPr>
          <p:nvPr/>
        </p:nvSpPr>
        <p:spPr bwMode="auto">
          <a:xfrm>
            <a:off x="647888" y="6090006"/>
            <a:ext cx="7848412" cy="394980"/>
          </a:xfrm>
          <a:prstGeom prst="rect">
            <a:avLst/>
          </a:prstGeom>
          <a:noFill/>
          <a:ln>
            <a:noFill/>
          </a:ln>
          <a:effectLst/>
          <a:extLst>
            <a:ext uri="{909E8E84-426E-40DD-AFC4-6F175D3DCCD1}">
              <a14:hiddenFill xmlns:a14="http://schemas.microsoft.com/office/drawing/2010/main">
                <a:solidFill>
                  <a:srgbClr val="8A949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spcBef>
                <a:spcPts val="200"/>
              </a:spcBef>
              <a:buNone/>
            </a:pPr>
            <a:r>
              <a:rPr lang="en-GB" sz="800" dirty="0">
                <a:solidFill>
                  <a:schemeClr val="tx1"/>
                </a:solidFill>
              </a:rPr>
              <a:t>Source: EPO. Status: 21.1.2019.</a:t>
            </a:r>
          </a:p>
          <a:p>
            <a:pPr marL="90488" indent="-90488">
              <a:spcBef>
                <a:spcPts val="200"/>
              </a:spcBef>
              <a:buNone/>
            </a:pPr>
            <a:r>
              <a:rPr lang="en-GB" sz="800" baseline="30000" dirty="0">
                <a:solidFill>
                  <a:schemeClr val="tx1"/>
                </a:solidFill>
              </a:rPr>
              <a:t>1	</a:t>
            </a:r>
            <a:r>
              <a:rPr lang="en-GB" sz="800" dirty="0">
                <a:solidFill>
                  <a:schemeClr val="tx1"/>
                </a:solidFill>
              </a:rPr>
              <a:t>European patent applications include direct European applications and international (PCT) applications that entered the European phase during the reporting period.</a:t>
            </a:r>
            <a:br>
              <a:rPr lang="en-GB" sz="800" dirty="0">
                <a:solidFill>
                  <a:schemeClr val="tx1"/>
                </a:solidFill>
              </a:rPr>
            </a:br>
            <a:r>
              <a:rPr lang="en-GB" sz="800" dirty="0">
                <a:solidFill>
                  <a:schemeClr val="tx1"/>
                </a:solidFill>
              </a:rPr>
              <a:t>The geographic origin is based on the first-named applicant principle.</a:t>
            </a:r>
          </a:p>
        </p:txBody>
      </p:sp>
      <p:grpSp>
        <p:nvGrpSpPr>
          <p:cNvPr id="62" name="Gruppieren 61">
            <a:extLst>
              <a:ext uri="{FF2B5EF4-FFF2-40B4-BE49-F238E27FC236}">
                <a16:creationId xmlns:a16="http://schemas.microsoft.com/office/drawing/2014/main" id="{E3F2C742-2F8A-4413-8475-71BAD1E762A1}"/>
              </a:ext>
            </a:extLst>
          </p:cNvPr>
          <p:cNvGrpSpPr/>
          <p:nvPr/>
        </p:nvGrpSpPr>
        <p:grpSpPr>
          <a:xfrm flipV="1">
            <a:off x="8208224" y="4408167"/>
            <a:ext cx="198000" cy="198000"/>
            <a:chOff x="2325688" y="5437188"/>
            <a:chExt cx="185738" cy="188913"/>
          </a:xfrm>
        </p:grpSpPr>
        <p:sp>
          <p:nvSpPr>
            <p:cNvPr id="69" name="Freeform 382">
              <a:extLst>
                <a:ext uri="{FF2B5EF4-FFF2-40B4-BE49-F238E27FC236}">
                  <a16:creationId xmlns:a16="http://schemas.microsoft.com/office/drawing/2014/main" id="{AF7D9CAE-99F7-42ED-9C37-C58E774C27B7}"/>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4" name="Freeform 383">
              <a:extLst>
                <a:ext uri="{FF2B5EF4-FFF2-40B4-BE49-F238E27FC236}">
                  <a16:creationId xmlns:a16="http://schemas.microsoft.com/office/drawing/2014/main" id="{EC751D58-B5D0-4C98-9AAE-B68B3353ABB0}"/>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75" name="Gruppieren 74">
            <a:extLst>
              <a:ext uri="{FF2B5EF4-FFF2-40B4-BE49-F238E27FC236}">
                <a16:creationId xmlns:a16="http://schemas.microsoft.com/office/drawing/2014/main" id="{0896456F-6E36-4ABB-982D-EAF5AC7AB7E8}"/>
              </a:ext>
            </a:extLst>
          </p:cNvPr>
          <p:cNvGrpSpPr/>
          <p:nvPr/>
        </p:nvGrpSpPr>
        <p:grpSpPr>
          <a:xfrm>
            <a:off x="8208224" y="3939973"/>
            <a:ext cx="198000" cy="198000"/>
            <a:chOff x="2325688" y="5437188"/>
            <a:chExt cx="185738" cy="188913"/>
          </a:xfrm>
        </p:grpSpPr>
        <p:sp>
          <p:nvSpPr>
            <p:cNvPr id="76" name="Freeform 382">
              <a:extLst>
                <a:ext uri="{FF2B5EF4-FFF2-40B4-BE49-F238E27FC236}">
                  <a16:creationId xmlns:a16="http://schemas.microsoft.com/office/drawing/2014/main" id="{B4E39793-D7EC-4E0C-BB95-866CA2DB2C03}"/>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9" name="Freeform 383">
              <a:extLst>
                <a:ext uri="{FF2B5EF4-FFF2-40B4-BE49-F238E27FC236}">
                  <a16:creationId xmlns:a16="http://schemas.microsoft.com/office/drawing/2014/main" id="{CDE49E41-9629-49AE-BAC7-AC2F88125927}"/>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2" name="Gruppieren 51">
            <a:extLst>
              <a:ext uri="{FF2B5EF4-FFF2-40B4-BE49-F238E27FC236}">
                <a16:creationId xmlns:a16="http://schemas.microsoft.com/office/drawing/2014/main" id="{7E516E69-5ED7-4FC4-9568-898FF48B2929}"/>
              </a:ext>
            </a:extLst>
          </p:cNvPr>
          <p:cNvGrpSpPr/>
          <p:nvPr/>
        </p:nvGrpSpPr>
        <p:grpSpPr>
          <a:xfrm flipV="1">
            <a:off x="8208224" y="4174070"/>
            <a:ext cx="198000" cy="198000"/>
            <a:chOff x="2325688" y="5437188"/>
            <a:chExt cx="185738" cy="188913"/>
          </a:xfrm>
        </p:grpSpPr>
        <p:sp>
          <p:nvSpPr>
            <p:cNvPr id="53" name="Freeform 382">
              <a:extLst>
                <a:ext uri="{FF2B5EF4-FFF2-40B4-BE49-F238E27FC236}">
                  <a16:creationId xmlns:a16="http://schemas.microsoft.com/office/drawing/2014/main" id="{27A0B915-D50D-4734-8A8D-3032CDD08555}"/>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5" name="Freeform 383">
              <a:extLst>
                <a:ext uri="{FF2B5EF4-FFF2-40B4-BE49-F238E27FC236}">
                  <a16:creationId xmlns:a16="http://schemas.microsoft.com/office/drawing/2014/main" id="{4E172917-7E50-4FAC-82F2-6EC53490173E}"/>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5" name="Gruppieren 64">
            <a:extLst>
              <a:ext uri="{FF2B5EF4-FFF2-40B4-BE49-F238E27FC236}">
                <a16:creationId xmlns:a16="http://schemas.microsoft.com/office/drawing/2014/main" id="{19AC45F3-8B4A-4420-9E10-9C239D61E580}"/>
              </a:ext>
            </a:extLst>
          </p:cNvPr>
          <p:cNvGrpSpPr/>
          <p:nvPr/>
        </p:nvGrpSpPr>
        <p:grpSpPr>
          <a:xfrm flipV="1">
            <a:off x="8208224" y="3237682"/>
            <a:ext cx="198000" cy="198000"/>
            <a:chOff x="2325688" y="5437188"/>
            <a:chExt cx="185738" cy="188913"/>
          </a:xfrm>
        </p:grpSpPr>
        <p:sp>
          <p:nvSpPr>
            <p:cNvPr id="67" name="Freeform 382">
              <a:extLst>
                <a:ext uri="{FF2B5EF4-FFF2-40B4-BE49-F238E27FC236}">
                  <a16:creationId xmlns:a16="http://schemas.microsoft.com/office/drawing/2014/main" id="{DAB51E1D-DA53-4E4C-A327-2A46E21AFE92}"/>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8" name="Freeform 383">
              <a:extLst>
                <a:ext uri="{FF2B5EF4-FFF2-40B4-BE49-F238E27FC236}">
                  <a16:creationId xmlns:a16="http://schemas.microsoft.com/office/drawing/2014/main" id="{0532590F-6499-45F8-B2C7-8A84E51CC8C3}"/>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70" name="Gruppieren 69">
            <a:extLst>
              <a:ext uri="{FF2B5EF4-FFF2-40B4-BE49-F238E27FC236}">
                <a16:creationId xmlns:a16="http://schemas.microsoft.com/office/drawing/2014/main" id="{44EB7E49-2FFD-4830-8B86-5CB19714AB94}"/>
              </a:ext>
            </a:extLst>
          </p:cNvPr>
          <p:cNvGrpSpPr/>
          <p:nvPr/>
        </p:nvGrpSpPr>
        <p:grpSpPr>
          <a:xfrm flipV="1">
            <a:off x="8208224" y="3003585"/>
            <a:ext cx="198000" cy="198000"/>
            <a:chOff x="2325688" y="5437188"/>
            <a:chExt cx="185738" cy="188913"/>
          </a:xfrm>
        </p:grpSpPr>
        <p:sp>
          <p:nvSpPr>
            <p:cNvPr id="77" name="Freeform 382">
              <a:extLst>
                <a:ext uri="{FF2B5EF4-FFF2-40B4-BE49-F238E27FC236}">
                  <a16:creationId xmlns:a16="http://schemas.microsoft.com/office/drawing/2014/main" id="{A813DE00-A321-4606-894E-575B5F830215}"/>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8" name="Freeform 383">
              <a:extLst>
                <a:ext uri="{FF2B5EF4-FFF2-40B4-BE49-F238E27FC236}">
                  <a16:creationId xmlns:a16="http://schemas.microsoft.com/office/drawing/2014/main" id="{ABA1E42A-686B-4D63-98BE-6B78F24845B1}"/>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82" name="Gruppieren 81">
            <a:extLst>
              <a:ext uri="{FF2B5EF4-FFF2-40B4-BE49-F238E27FC236}">
                <a16:creationId xmlns:a16="http://schemas.microsoft.com/office/drawing/2014/main" id="{635A4B9D-F685-4C51-A46C-8E8091D91417}"/>
              </a:ext>
            </a:extLst>
          </p:cNvPr>
          <p:cNvGrpSpPr/>
          <p:nvPr/>
        </p:nvGrpSpPr>
        <p:grpSpPr>
          <a:xfrm flipV="1">
            <a:off x="8208224" y="2769488"/>
            <a:ext cx="198000" cy="198000"/>
            <a:chOff x="2325688" y="5437188"/>
            <a:chExt cx="185738" cy="188913"/>
          </a:xfrm>
        </p:grpSpPr>
        <p:sp>
          <p:nvSpPr>
            <p:cNvPr id="83" name="Freeform 382">
              <a:extLst>
                <a:ext uri="{FF2B5EF4-FFF2-40B4-BE49-F238E27FC236}">
                  <a16:creationId xmlns:a16="http://schemas.microsoft.com/office/drawing/2014/main" id="{E2B167FB-250C-4961-BF38-845E505C6DBA}"/>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4" name="Freeform 383">
              <a:extLst>
                <a:ext uri="{FF2B5EF4-FFF2-40B4-BE49-F238E27FC236}">
                  <a16:creationId xmlns:a16="http://schemas.microsoft.com/office/drawing/2014/main" id="{0633BC83-89A8-48C7-AE6A-C3ED79F70FA0}"/>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86" name="Gruppieren 85">
            <a:extLst>
              <a:ext uri="{FF2B5EF4-FFF2-40B4-BE49-F238E27FC236}">
                <a16:creationId xmlns:a16="http://schemas.microsoft.com/office/drawing/2014/main" id="{5003A199-4DC9-40CB-8F2E-F7408BA6CB49}"/>
              </a:ext>
            </a:extLst>
          </p:cNvPr>
          <p:cNvGrpSpPr/>
          <p:nvPr/>
        </p:nvGrpSpPr>
        <p:grpSpPr>
          <a:xfrm>
            <a:off x="8208224" y="3705876"/>
            <a:ext cx="198000" cy="198000"/>
            <a:chOff x="2325688" y="5437188"/>
            <a:chExt cx="185738" cy="188913"/>
          </a:xfrm>
        </p:grpSpPr>
        <p:sp>
          <p:nvSpPr>
            <p:cNvPr id="97" name="Freeform 382">
              <a:extLst>
                <a:ext uri="{FF2B5EF4-FFF2-40B4-BE49-F238E27FC236}">
                  <a16:creationId xmlns:a16="http://schemas.microsoft.com/office/drawing/2014/main" id="{79AA4909-35A3-4F58-922A-38AC1EFCEC58}"/>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0" name="Freeform 383">
              <a:extLst>
                <a:ext uri="{FF2B5EF4-FFF2-40B4-BE49-F238E27FC236}">
                  <a16:creationId xmlns:a16="http://schemas.microsoft.com/office/drawing/2014/main" id="{ACACDC43-B665-4F49-A746-9C4F72058D91}"/>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01" name="Gruppieren 100">
            <a:extLst>
              <a:ext uri="{FF2B5EF4-FFF2-40B4-BE49-F238E27FC236}">
                <a16:creationId xmlns:a16="http://schemas.microsoft.com/office/drawing/2014/main" id="{901F5BB7-8404-4B33-99CF-3CD266FA6132}"/>
              </a:ext>
            </a:extLst>
          </p:cNvPr>
          <p:cNvGrpSpPr/>
          <p:nvPr/>
        </p:nvGrpSpPr>
        <p:grpSpPr>
          <a:xfrm flipV="1">
            <a:off x="8208224" y="5578652"/>
            <a:ext cx="198000" cy="198000"/>
            <a:chOff x="2325688" y="5437188"/>
            <a:chExt cx="185738" cy="188913"/>
          </a:xfrm>
        </p:grpSpPr>
        <p:sp>
          <p:nvSpPr>
            <p:cNvPr id="102" name="Freeform 382">
              <a:extLst>
                <a:ext uri="{FF2B5EF4-FFF2-40B4-BE49-F238E27FC236}">
                  <a16:creationId xmlns:a16="http://schemas.microsoft.com/office/drawing/2014/main" id="{F74BC9E2-8054-4865-BE19-372BC8A1BC12}"/>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 name="Freeform 383">
              <a:extLst>
                <a:ext uri="{FF2B5EF4-FFF2-40B4-BE49-F238E27FC236}">
                  <a16:creationId xmlns:a16="http://schemas.microsoft.com/office/drawing/2014/main" id="{B126BB21-8953-458E-B33B-F92590666103}"/>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04" name="Gruppieren 103">
            <a:extLst>
              <a:ext uri="{FF2B5EF4-FFF2-40B4-BE49-F238E27FC236}">
                <a16:creationId xmlns:a16="http://schemas.microsoft.com/office/drawing/2014/main" id="{D522EF17-210C-48AE-806C-E2B8325F9A73}"/>
              </a:ext>
            </a:extLst>
          </p:cNvPr>
          <p:cNvGrpSpPr/>
          <p:nvPr/>
        </p:nvGrpSpPr>
        <p:grpSpPr>
          <a:xfrm flipV="1">
            <a:off x="8208224" y="5344555"/>
            <a:ext cx="198000" cy="198000"/>
            <a:chOff x="2325688" y="5437188"/>
            <a:chExt cx="185738" cy="188913"/>
          </a:xfrm>
        </p:grpSpPr>
        <p:sp>
          <p:nvSpPr>
            <p:cNvPr id="105" name="Freeform 382">
              <a:extLst>
                <a:ext uri="{FF2B5EF4-FFF2-40B4-BE49-F238E27FC236}">
                  <a16:creationId xmlns:a16="http://schemas.microsoft.com/office/drawing/2014/main" id="{30D56135-C2ED-467B-9EFD-8DFAFB1CFC36}"/>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 name="Freeform 383">
              <a:extLst>
                <a:ext uri="{FF2B5EF4-FFF2-40B4-BE49-F238E27FC236}">
                  <a16:creationId xmlns:a16="http://schemas.microsoft.com/office/drawing/2014/main" id="{977DC745-2758-4516-B888-64FF55B0B565}"/>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07" name="Gruppieren 106">
            <a:extLst>
              <a:ext uri="{FF2B5EF4-FFF2-40B4-BE49-F238E27FC236}">
                <a16:creationId xmlns:a16="http://schemas.microsoft.com/office/drawing/2014/main" id="{267E3BE4-4FCA-4173-AF17-CDCF9E172282}"/>
              </a:ext>
            </a:extLst>
          </p:cNvPr>
          <p:cNvGrpSpPr/>
          <p:nvPr/>
        </p:nvGrpSpPr>
        <p:grpSpPr>
          <a:xfrm flipV="1">
            <a:off x="8208224" y="5110458"/>
            <a:ext cx="198000" cy="198000"/>
            <a:chOff x="2325688" y="5437188"/>
            <a:chExt cx="185738" cy="188913"/>
          </a:xfrm>
        </p:grpSpPr>
        <p:sp>
          <p:nvSpPr>
            <p:cNvPr id="108" name="Freeform 382">
              <a:extLst>
                <a:ext uri="{FF2B5EF4-FFF2-40B4-BE49-F238E27FC236}">
                  <a16:creationId xmlns:a16="http://schemas.microsoft.com/office/drawing/2014/main" id="{DEB6E40C-F371-4C6D-BC44-D7C5ACC5A88C}"/>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 name="Freeform 383">
              <a:extLst>
                <a:ext uri="{FF2B5EF4-FFF2-40B4-BE49-F238E27FC236}">
                  <a16:creationId xmlns:a16="http://schemas.microsoft.com/office/drawing/2014/main" id="{401F840E-0FF2-4E4D-845F-BB2994EE7265}"/>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157461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647888" y="539875"/>
            <a:ext cx="7846637" cy="539875"/>
          </a:xfrm>
        </p:spPr>
        <p:txBody>
          <a:bodyPr/>
          <a:lstStyle/>
          <a:p>
            <a:r>
              <a:rPr lang="en-GB" dirty="0"/>
              <a:t>Leading European regions for patent applications</a:t>
            </a:r>
            <a:r>
              <a:rPr lang="en-GB" baseline="30000" dirty="0"/>
              <a:t>1</a:t>
            </a:r>
            <a:br>
              <a:rPr lang="en-GB" baseline="30000" dirty="0"/>
            </a:br>
            <a:r>
              <a:rPr lang="en-GB" dirty="0"/>
              <a:t>at the EPO in 2018</a:t>
            </a:r>
          </a:p>
        </p:txBody>
      </p:sp>
      <p:sp>
        <p:nvSpPr>
          <p:cNvPr id="4" name="Slide Number Placeholder 3"/>
          <p:cNvSpPr>
            <a:spLocks noGrp="1"/>
          </p:cNvSpPr>
          <p:nvPr>
            <p:ph type="sldNum" sz="quarter" idx="12"/>
          </p:nvPr>
        </p:nvSpPr>
        <p:spPr/>
        <p:txBody>
          <a:bodyPr/>
          <a:lstStyle/>
          <a:p>
            <a:fld id="{AE9704F4-423A-424C-8735-B879FFCBBC48}" type="slidenum">
              <a:rPr lang="en-GB" smtClean="0"/>
              <a:pPr/>
              <a:t>14</a:t>
            </a:fld>
            <a:endParaRPr lang="en-GB" dirty="0"/>
          </a:p>
        </p:txBody>
      </p:sp>
      <p:graphicFrame>
        <p:nvGraphicFramePr>
          <p:cNvPr id="20" name="Tabelle 19"/>
          <p:cNvGraphicFramePr>
            <a:graphicFrameLocks noGrp="1"/>
          </p:cNvGraphicFramePr>
          <p:nvPr>
            <p:extLst>
              <p:ext uri="{D42A27DB-BD31-4B8C-83A1-F6EECF244321}">
                <p14:modId xmlns:p14="http://schemas.microsoft.com/office/powerpoint/2010/main" val="2049922928"/>
              </p:ext>
            </p:extLst>
          </p:nvPr>
        </p:nvGraphicFramePr>
        <p:xfrm>
          <a:off x="646109" y="1682614"/>
          <a:ext cx="5139531" cy="4242640"/>
        </p:xfrm>
        <a:graphic>
          <a:graphicData uri="http://schemas.openxmlformats.org/drawingml/2006/table">
            <a:tbl>
              <a:tblPr firstRow="1" bandRow="1">
                <a:tableStyleId>{5C22544A-7EE6-4342-B048-85BDC9FD1C3A}</a:tableStyleId>
              </a:tblPr>
              <a:tblGrid>
                <a:gridCol w="279531">
                  <a:extLst>
                    <a:ext uri="{9D8B030D-6E8A-4147-A177-3AD203B41FA5}">
                      <a16:colId xmlns:a16="http://schemas.microsoft.com/office/drawing/2014/main" val="20000"/>
                    </a:ext>
                  </a:extLst>
                </a:gridCol>
                <a:gridCol w="2124000">
                  <a:extLst>
                    <a:ext uri="{9D8B030D-6E8A-4147-A177-3AD203B41FA5}">
                      <a16:colId xmlns:a16="http://schemas.microsoft.com/office/drawing/2014/main" val="20001"/>
                    </a:ext>
                  </a:extLst>
                </a:gridCol>
                <a:gridCol w="684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7"/>
                    </a:ext>
                  </a:extLst>
                </a:gridCol>
                <a:gridCol w="1260000">
                  <a:extLst>
                    <a:ext uri="{9D8B030D-6E8A-4147-A177-3AD203B41FA5}">
                      <a16:colId xmlns:a16="http://schemas.microsoft.com/office/drawing/2014/main" val="20008"/>
                    </a:ext>
                  </a:extLst>
                </a:gridCol>
              </a:tblGrid>
              <a:tr h="282640">
                <a:tc>
                  <a:txBody>
                    <a:bodyPr/>
                    <a:lstStyle/>
                    <a:p>
                      <a:pPr algn="r"/>
                      <a:endParaRPr lang="en-GB" sz="1200" b="1" noProof="0" dirty="0">
                        <a:solidFill>
                          <a:schemeClr val="tx1"/>
                        </a:solidFill>
                      </a:endParaRPr>
                    </a:p>
                  </a:txBody>
                  <a:tcPr marL="36000" marR="36000" marT="0" marB="54000" anchor="b">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1" noProof="0" dirty="0">
                          <a:solidFill>
                            <a:schemeClr val="tx1"/>
                          </a:solidFill>
                        </a:rPr>
                        <a:t>Region</a:t>
                      </a: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1" noProof="0" dirty="0">
                          <a:solidFill>
                            <a:schemeClr val="tx1"/>
                          </a:solidFill>
                        </a:rPr>
                        <a:t>Country</a:t>
                      </a:r>
                      <a:endParaRPr lang="en-GB" sz="1200" b="1" noProof="0" dirty="0">
                        <a:solidFill>
                          <a:schemeClr val="accent2"/>
                        </a:solidFill>
                      </a:endParaRP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1" noProof="0" dirty="0">
                          <a:solidFill>
                            <a:schemeClr val="accent2"/>
                          </a:solidFill>
                        </a:rPr>
                        <a:t>2018</a:t>
                      </a: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1" noProof="0" dirty="0">
                          <a:solidFill>
                            <a:schemeClr val="tx1"/>
                          </a:solidFill>
                        </a:rPr>
                        <a:t>Change</a:t>
                      </a:r>
                    </a:p>
                  </a:txBody>
                  <a:tcPr marL="36000" marR="432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8000">
                <a:tc>
                  <a:txBody>
                    <a:bodyPr/>
                    <a:lstStyle/>
                    <a:p>
                      <a:pPr algn="r" fontAlgn="b">
                        <a:lnSpc>
                          <a:spcPct val="100000"/>
                        </a:lnSpc>
                      </a:pPr>
                      <a:r>
                        <a:rPr lang="en-GB" sz="1200" u="none" strike="noStrike" noProof="0" dirty="0">
                          <a:solidFill>
                            <a:schemeClr val="tx1"/>
                          </a:solidFill>
                          <a:effectLst/>
                          <a:latin typeface="+mn-lt"/>
                        </a:rPr>
                        <a:t>1</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Bayern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DE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8 238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8.8%</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8000">
                <a:tc>
                  <a:txBody>
                    <a:bodyPr/>
                    <a:lstStyle/>
                    <a:p>
                      <a:pPr algn="r" fontAlgn="b">
                        <a:lnSpc>
                          <a:spcPct val="100000"/>
                        </a:lnSpc>
                      </a:pPr>
                      <a:r>
                        <a:rPr lang="en-GB" sz="1200" u="none" strike="noStrike" noProof="0" dirty="0">
                          <a:solidFill>
                            <a:schemeClr val="tx1"/>
                          </a:solidFill>
                          <a:effectLst/>
                          <a:latin typeface="+mn-lt"/>
                        </a:rPr>
                        <a:t>2</a:t>
                      </a:r>
                      <a:endParaRPr lang="en-GB" sz="1200" b="1"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Île-de-France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a:solidFill>
                            <a:schemeClr val="tx1"/>
                          </a:solidFill>
                          <a:effectLst/>
                          <a:latin typeface="+mn-lt"/>
                          <a:ea typeface="+mn-ea"/>
                          <a:cs typeface="+mn-cs"/>
                        </a:rPr>
                        <a:t>FR</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6 713</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-4.4%</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8000">
                <a:tc>
                  <a:txBody>
                    <a:bodyPr/>
                    <a:lstStyle/>
                    <a:p>
                      <a:pPr algn="r" fontAlgn="b">
                        <a:lnSpc>
                          <a:spcPct val="100000"/>
                        </a:lnSpc>
                      </a:pPr>
                      <a:r>
                        <a:rPr lang="en-GB" sz="1200" u="none" strike="noStrike" noProof="0" dirty="0">
                          <a:solidFill>
                            <a:schemeClr val="tx1"/>
                          </a:solidFill>
                          <a:effectLst/>
                          <a:latin typeface="+mn-lt"/>
                        </a:rPr>
                        <a:t>3</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Nordrhein-Westfalen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a:solidFill>
                            <a:schemeClr val="tx1"/>
                          </a:solidFill>
                          <a:effectLst/>
                          <a:latin typeface="+mn-lt"/>
                          <a:ea typeface="+mn-ea"/>
                          <a:cs typeface="+mn-cs"/>
                        </a:rPr>
                        <a:t>DE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5 125</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3.9%</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8000">
                <a:tc>
                  <a:txBody>
                    <a:bodyPr/>
                    <a:lstStyle/>
                    <a:p>
                      <a:pPr algn="r" fontAlgn="b">
                        <a:lnSpc>
                          <a:spcPct val="100000"/>
                        </a:lnSpc>
                      </a:pPr>
                      <a:r>
                        <a:rPr lang="en-GB" sz="1200" u="none" strike="noStrike" noProof="0" dirty="0">
                          <a:solidFill>
                            <a:schemeClr val="tx1"/>
                          </a:solidFill>
                          <a:effectLst/>
                          <a:latin typeface="+mn-lt"/>
                        </a:rPr>
                        <a:t>4</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Baden Württemberg</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DE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5 082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2.2%</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8000">
                <a:tc>
                  <a:txBody>
                    <a:bodyPr/>
                    <a:lstStyle/>
                    <a:p>
                      <a:pPr algn="r" fontAlgn="b">
                        <a:lnSpc>
                          <a:spcPct val="100000"/>
                        </a:lnSpc>
                      </a:pPr>
                      <a:r>
                        <a:rPr lang="en-GB" sz="1200" u="none" strike="noStrike" noProof="0" dirty="0">
                          <a:solidFill>
                            <a:schemeClr val="tx1"/>
                          </a:solidFill>
                          <a:effectLst/>
                          <a:latin typeface="+mn-lt"/>
                        </a:rPr>
                        <a:t>5</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North Brabant</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a:solidFill>
                            <a:schemeClr val="tx1"/>
                          </a:solidFill>
                          <a:effectLst/>
                          <a:latin typeface="+mn-lt"/>
                          <a:ea typeface="+mn-ea"/>
                          <a:cs typeface="+mn-cs"/>
                        </a:rPr>
                        <a:t>NL</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3 582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-0.8%</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8000">
                <a:tc>
                  <a:txBody>
                    <a:bodyPr/>
                    <a:lstStyle/>
                    <a:p>
                      <a:pPr algn="r" fontAlgn="b">
                        <a:lnSpc>
                          <a:spcPct val="100000"/>
                        </a:lnSpc>
                      </a:pPr>
                      <a:r>
                        <a:rPr lang="en-GB" sz="1200" u="none" strike="noStrike" noProof="0" dirty="0">
                          <a:solidFill>
                            <a:schemeClr val="tx1"/>
                          </a:solidFill>
                          <a:effectLst/>
                          <a:latin typeface="+mn-lt"/>
                        </a:rPr>
                        <a:t>6</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Stockholm</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SE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2 280</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7.7%</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8000">
                <a:tc>
                  <a:txBody>
                    <a:bodyPr/>
                    <a:lstStyle/>
                    <a:p>
                      <a:pPr algn="r" fontAlgn="b">
                        <a:lnSpc>
                          <a:spcPct val="100000"/>
                        </a:lnSpc>
                      </a:pPr>
                      <a:r>
                        <a:rPr lang="en-GB" sz="1200" u="none" strike="noStrike" noProof="0" dirty="0">
                          <a:solidFill>
                            <a:schemeClr val="tx1"/>
                          </a:solidFill>
                          <a:effectLst/>
                          <a:latin typeface="+mn-lt"/>
                        </a:rPr>
                        <a:t>7</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Hessen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DE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2 205</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-0.5%</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8000">
                <a:tc>
                  <a:txBody>
                    <a:bodyPr/>
                    <a:lstStyle/>
                    <a:p>
                      <a:pPr algn="r" fontAlgn="b">
                        <a:lnSpc>
                          <a:spcPct val="100000"/>
                        </a:lnSpc>
                      </a:pPr>
                      <a:r>
                        <a:rPr lang="en-GB" sz="1200" u="none" strike="noStrike" noProof="0" dirty="0">
                          <a:solidFill>
                            <a:schemeClr val="tx1"/>
                          </a:solidFill>
                          <a:effectLst/>
                          <a:latin typeface="+mn-lt"/>
                        </a:rPr>
                        <a:t>8</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Greater London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GB</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1 943</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11.9%</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8000">
                <a:tc>
                  <a:txBody>
                    <a:bodyPr/>
                    <a:lstStyle/>
                    <a:p>
                      <a:pPr algn="r" fontAlgn="b">
                        <a:lnSpc>
                          <a:spcPct val="100000"/>
                        </a:lnSpc>
                      </a:pPr>
                      <a:r>
                        <a:rPr lang="en-GB" sz="1200" u="none" strike="noStrike" noProof="0" dirty="0">
                          <a:solidFill>
                            <a:schemeClr val="tx1"/>
                          </a:solidFill>
                          <a:effectLst/>
                          <a:latin typeface="+mn-lt"/>
                        </a:rPr>
                        <a:t>9</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Niedersachsen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DE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1 712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16.6%</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8000">
                <a:tc>
                  <a:txBody>
                    <a:bodyPr/>
                    <a:lstStyle/>
                    <a:p>
                      <a:pPr algn="r" fontAlgn="b">
                        <a:lnSpc>
                          <a:spcPct val="100000"/>
                        </a:lnSpc>
                      </a:pPr>
                      <a:r>
                        <a:rPr lang="en-GB" sz="1200" u="none" strike="noStrike" noProof="0" dirty="0">
                          <a:solidFill>
                            <a:schemeClr val="tx1"/>
                          </a:solidFill>
                          <a:effectLst/>
                          <a:latin typeface="+mn-lt"/>
                        </a:rPr>
                        <a:t>10</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Rheinland-Pfalz</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DE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1 598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0.9%</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8000">
                <a:tc>
                  <a:txBody>
                    <a:bodyPr/>
                    <a:lstStyle/>
                    <a:p>
                      <a:pPr algn="r" fontAlgn="b">
                        <a:lnSpc>
                          <a:spcPct val="100000"/>
                        </a:lnSpc>
                      </a:pPr>
                      <a:r>
                        <a:rPr lang="en-GB" sz="1200" u="none" strike="noStrike" noProof="0" dirty="0">
                          <a:solidFill>
                            <a:schemeClr val="tx1"/>
                          </a:solidFill>
                          <a:effectLst/>
                          <a:latin typeface="+mn-lt"/>
                        </a:rPr>
                        <a:t>11</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BDDDE"/>
                    </a:solidFill>
                  </a:tcPr>
                </a:tc>
                <a:tc>
                  <a:txBody>
                    <a:bodyPr/>
                    <a:lstStyle/>
                    <a:p>
                      <a:pPr algn="l" fontAlgn="b"/>
                      <a:r>
                        <a:rPr lang="de-DE" sz="1200" b="1" u="none" strike="noStrike" kern="1200" dirty="0">
                          <a:solidFill>
                            <a:schemeClr val="tx1"/>
                          </a:solidFill>
                          <a:effectLst/>
                          <a:latin typeface="+mn-lt"/>
                          <a:ea typeface="+mn-ea"/>
                          <a:cs typeface="+mn-cs"/>
                        </a:rPr>
                        <a:t>Vlaanderen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BDDDE"/>
                    </a:solidFill>
                  </a:tcPr>
                </a:tc>
                <a:tc>
                  <a:txBody>
                    <a:bodyPr/>
                    <a:lstStyle/>
                    <a:p>
                      <a:pPr algn="l" fontAlgn="b"/>
                      <a:r>
                        <a:rPr lang="de-DE" sz="1200" b="1" u="none" strike="noStrike" kern="1200" dirty="0">
                          <a:solidFill>
                            <a:schemeClr val="tx1"/>
                          </a:solidFill>
                          <a:effectLst/>
                          <a:latin typeface="+mn-lt"/>
                          <a:ea typeface="+mn-ea"/>
                          <a:cs typeface="+mn-cs"/>
                        </a:rPr>
                        <a:t>BE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BDDDE"/>
                    </a:solidFill>
                  </a:tcPr>
                </a:tc>
                <a:tc>
                  <a:txBody>
                    <a:bodyPr/>
                    <a:lstStyle/>
                    <a:p>
                      <a:pPr algn="r" fontAlgn="b"/>
                      <a:r>
                        <a:rPr lang="de-DE" sz="1200" b="1" u="none" strike="noStrike" kern="1200" dirty="0">
                          <a:solidFill>
                            <a:schemeClr val="accent2"/>
                          </a:solidFill>
                          <a:effectLst/>
                          <a:latin typeface="+mn-lt"/>
                          <a:ea typeface="+mn-ea"/>
                          <a:cs typeface="+mn-cs"/>
                        </a:rPr>
                        <a:t>1 482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BDDDE"/>
                    </a:solid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7.2%</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BDDDE"/>
                    </a:solidFill>
                  </a:tcPr>
                </a:tc>
                <a:extLst>
                  <a:ext uri="{0D108BD9-81ED-4DB2-BD59-A6C34878D82A}">
                    <a16:rowId xmlns:a16="http://schemas.microsoft.com/office/drawing/2014/main" val="10011"/>
                  </a:ext>
                </a:extLst>
              </a:tr>
              <a:tr h="198000">
                <a:tc>
                  <a:txBody>
                    <a:bodyPr/>
                    <a:lstStyle/>
                    <a:p>
                      <a:pPr algn="r" fontAlgn="b">
                        <a:lnSpc>
                          <a:spcPct val="100000"/>
                        </a:lnSpc>
                      </a:pPr>
                      <a:r>
                        <a:rPr lang="en-GB" sz="1200" u="none" strike="noStrike" noProof="0" dirty="0">
                          <a:solidFill>
                            <a:schemeClr val="tx1"/>
                          </a:solidFill>
                          <a:effectLst/>
                          <a:latin typeface="+mn-lt"/>
                        </a:rPr>
                        <a:t>12</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Hovedstaden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DK</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1 465</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9.8%</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98000">
                <a:tc>
                  <a:txBody>
                    <a:bodyPr/>
                    <a:lstStyle/>
                    <a:p>
                      <a:pPr algn="r" fontAlgn="b">
                        <a:lnSpc>
                          <a:spcPct val="100000"/>
                        </a:lnSpc>
                      </a:pPr>
                      <a:r>
                        <a:rPr lang="en-GB" sz="1200" u="none" strike="noStrike" noProof="0" dirty="0">
                          <a:solidFill>
                            <a:schemeClr val="tx1"/>
                          </a:solidFill>
                          <a:effectLst/>
                          <a:latin typeface="+mn-lt"/>
                        </a:rPr>
                        <a:t>13</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Lombardia</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IT</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1 406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-1.5%</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98000">
                <a:tc>
                  <a:txBody>
                    <a:bodyPr/>
                    <a:lstStyle/>
                    <a:p>
                      <a:pPr algn="r" fontAlgn="b">
                        <a:lnSpc>
                          <a:spcPct val="100000"/>
                        </a:lnSpc>
                      </a:pPr>
                      <a:r>
                        <a:rPr lang="en-GB" sz="1200" u="none" strike="noStrike" noProof="0" dirty="0">
                          <a:solidFill>
                            <a:schemeClr val="tx1"/>
                          </a:solidFill>
                          <a:effectLst/>
                          <a:latin typeface="+mn-lt"/>
                        </a:rPr>
                        <a:t>14</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Auvergne-Rhône-Alpes</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FR</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1 319</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3.0%</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4026593"/>
                  </a:ext>
                </a:extLst>
              </a:tr>
              <a:tr h="198000">
                <a:tc>
                  <a:txBody>
                    <a:bodyPr/>
                    <a:lstStyle/>
                    <a:p>
                      <a:pPr algn="r" fontAlgn="b">
                        <a:lnSpc>
                          <a:spcPct val="100000"/>
                        </a:lnSpc>
                      </a:pPr>
                      <a:r>
                        <a:rPr lang="en-GB" sz="1200" u="none" strike="noStrike" noProof="0" dirty="0">
                          <a:solidFill>
                            <a:schemeClr val="tx1"/>
                          </a:solidFill>
                          <a:effectLst/>
                          <a:latin typeface="+mn-lt"/>
                        </a:rPr>
                        <a:t>15</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Vaud</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CH</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1 192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1.2%</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431061"/>
                  </a:ext>
                </a:extLst>
              </a:tr>
              <a:tr h="198000">
                <a:tc>
                  <a:txBody>
                    <a:bodyPr/>
                    <a:lstStyle/>
                    <a:p>
                      <a:pPr algn="r" fontAlgn="b">
                        <a:lnSpc>
                          <a:spcPct val="100000"/>
                        </a:lnSpc>
                      </a:pPr>
                      <a:r>
                        <a:rPr lang="en-GB" sz="1200" u="none" strike="noStrike" noProof="0" dirty="0">
                          <a:solidFill>
                            <a:schemeClr val="tx1"/>
                          </a:solidFill>
                          <a:effectLst/>
                          <a:latin typeface="+mn-lt"/>
                        </a:rPr>
                        <a:t>16</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Helsinki-</a:t>
                      </a:r>
                      <a:r>
                        <a:rPr lang="de-DE" sz="1200" b="1" u="none" strike="noStrike" kern="1200" dirty="0" err="1">
                          <a:solidFill>
                            <a:schemeClr val="tx1"/>
                          </a:solidFill>
                          <a:effectLst/>
                          <a:latin typeface="+mn-lt"/>
                          <a:ea typeface="+mn-ea"/>
                          <a:cs typeface="+mn-cs"/>
                        </a:rPr>
                        <a:t>Uusimaa</a:t>
                      </a:r>
                      <a:endParaRPr lang="de-DE" sz="1200" b="1" u="none" strike="noStrike" kern="1200" dirty="0">
                        <a:solidFill>
                          <a:schemeClr val="tx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FI</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1 188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-11.4%</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709424"/>
                  </a:ext>
                </a:extLst>
              </a:tr>
              <a:tr h="198000">
                <a:tc>
                  <a:txBody>
                    <a:bodyPr/>
                    <a:lstStyle/>
                    <a:p>
                      <a:pPr algn="r" fontAlgn="b">
                        <a:lnSpc>
                          <a:spcPct val="100000"/>
                        </a:lnSpc>
                      </a:pPr>
                      <a:r>
                        <a:rPr lang="en-GB" sz="1200" u="none" strike="noStrike" noProof="0" dirty="0">
                          <a:solidFill>
                            <a:schemeClr val="tx1"/>
                          </a:solidFill>
                          <a:effectLst/>
                          <a:latin typeface="+mn-lt"/>
                        </a:rPr>
                        <a:t>17</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South Holland</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NL</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1 066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3.2%</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98000">
                <a:tc>
                  <a:txBody>
                    <a:bodyPr/>
                    <a:lstStyle/>
                    <a:p>
                      <a:pPr algn="r" fontAlgn="b">
                        <a:lnSpc>
                          <a:spcPct val="100000"/>
                        </a:lnSpc>
                      </a:pPr>
                      <a:r>
                        <a:rPr lang="en-GB" sz="1200" u="none" strike="noStrike" noProof="0" dirty="0">
                          <a:solidFill>
                            <a:schemeClr val="tx1"/>
                          </a:solidFill>
                          <a:effectLst/>
                          <a:latin typeface="+mn-lt"/>
                        </a:rPr>
                        <a:t>18</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Austria West</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AT</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1 023</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4.4%</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98000">
                <a:tc>
                  <a:txBody>
                    <a:bodyPr/>
                    <a:lstStyle/>
                    <a:p>
                      <a:pPr algn="r" fontAlgn="b">
                        <a:lnSpc>
                          <a:spcPct val="100000"/>
                        </a:lnSpc>
                      </a:pPr>
                      <a:r>
                        <a:rPr lang="en-GB" sz="1200" u="none" strike="noStrike" noProof="0" dirty="0">
                          <a:solidFill>
                            <a:schemeClr val="tx1"/>
                          </a:solidFill>
                          <a:effectLst/>
                          <a:latin typeface="+mn-lt"/>
                        </a:rPr>
                        <a:t>19</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Zürich</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CH</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1 014</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7.3%</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98000">
                <a:tc>
                  <a:txBody>
                    <a:bodyPr/>
                    <a:lstStyle/>
                    <a:p>
                      <a:pPr algn="r" fontAlgn="b">
                        <a:lnSpc>
                          <a:spcPct val="100000"/>
                        </a:lnSpc>
                      </a:pPr>
                      <a:r>
                        <a:rPr lang="en-GB" sz="1200" u="none" strike="noStrike" noProof="0" dirty="0">
                          <a:solidFill>
                            <a:schemeClr val="tx1"/>
                          </a:solidFill>
                          <a:effectLst/>
                          <a:latin typeface="+mn-lt"/>
                        </a:rPr>
                        <a:t>20</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Basel-Stadt</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CH</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980</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3.7%</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bl>
          </a:graphicData>
        </a:graphic>
      </p:graphicFrame>
      <p:sp>
        <p:nvSpPr>
          <p:cNvPr id="7" name="Text Box 19">
            <a:extLst>
              <a:ext uri="{FF2B5EF4-FFF2-40B4-BE49-F238E27FC236}">
                <a16:creationId xmlns:a16="http://schemas.microsoft.com/office/drawing/2014/main" id="{BA9FD8DF-7142-42F9-9099-A9D31F21ECC1}"/>
              </a:ext>
            </a:extLst>
          </p:cNvPr>
          <p:cNvSpPr txBox="1">
            <a:spLocks noChangeArrowheads="1"/>
          </p:cNvSpPr>
          <p:nvPr/>
        </p:nvSpPr>
        <p:spPr bwMode="auto">
          <a:xfrm>
            <a:off x="647888" y="6090006"/>
            <a:ext cx="7848412" cy="394980"/>
          </a:xfrm>
          <a:prstGeom prst="rect">
            <a:avLst/>
          </a:prstGeom>
          <a:noFill/>
          <a:ln>
            <a:noFill/>
          </a:ln>
          <a:effectLst/>
          <a:extLst>
            <a:ext uri="{909E8E84-426E-40DD-AFC4-6F175D3DCCD1}">
              <a14:hiddenFill xmlns:a14="http://schemas.microsoft.com/office/drawing/2010/main">
                <a:solidFill>
                  <a:srgbClr val="8A949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spcBef>
                <a:spcPts val="200"/>
              </a:spcBef>
              <a:buNone/>
            </a:pPr>
            <a:r>
              <a:rPr lang="en-GB" sz="800" dirty="0">
                <a:solidFill>
                  <a:schemeClr val="tx1"/>
                </a:solidFill>
              </a:rPr>
              <a:t>Source: EPO. Status: 21.1.2019.</a:t>
            </a:r>
          </a:p>
          <a:p>
            <a:pPr marL="87313" indent="-87313">
              <a:spcBef>
                <a:spcPts val="200"/>
              </a:spcBef>
              <a:buNone/>
            </a:pPr>
            <a:r>
              <a:rPr lang="en-GB" sz="800" baseline="30000" dirty="0">
                <a:solidFill>
                  <a:schemeClr val="tx1"/>
                </a:solidFill>
              </a:rPr>
              <a:t>1	</a:t>
            </a:r>
            <a:r>
              <a:rPr lang="en-GB" sz="800" dirty="0">
                <a:solidFill>
                  <a:schemeClr val="tx1"/>
                </a:solidFill>
              </a:rPr>
              <a:t>European patent applications include direct European applications and international (PCT) applications that entered the European phase during the reporting period.</a:t>
            </a:r>
            <a:br>
              <a:rPr lang="en-GB" sz="800" dirty="0">
                <a:solidFill>
                  <a:schemeClr val="tx1"/>
                </a:solidFill>
              </a:rPr>
            </a:br>
            <a:r>
              <a:rPr lang="en-GB" sz="800" dirty="0">
                <a:solidFill>
                  <a:schemeClr val="tx1"/>
                </a:solidFill>
              </a:rPr>
              <a:t>The geographic origin is based on the first-named applicant principle.</a:t>
            </a:r>
          </a:p>
        </p:txBody>
      </p:sp>
      <p:grpSp>
        <p:nvGrpSpPr>
          <p:cNvPr id="6" name="Gruppieren 5">
            <a:extLst>
              <a:ext uri="{FF2B5EF4-FFF2-40B4-BE49-F238E27FC236}">
                <a16:creationId xmlns:a16="http://schemas.microsoft.com/office/drawing/2014/main" id="{D0C969F1-600F-4E23-A818-C19D571068BF}"/>
              </a:ext>
            </a:extLst>
          </p:cNvPr>
          <p:cNvGrpSpPr/>
          <p:nvPr/>
        </p:nvGrpSpPr>
        <p:grpSpPr>
          <a:xfrm>
            <a:off x="5493128" y="2174871"/>
            <a:ext cx="172800" cy="172800"/>
            <a:chOff x="2325688" y="5437188"/>
            <a:chExt cx="185738" cy="188913"/>
          </a:xfrm>
        </p:grpSpPr>
        <p:sp>
          <p:nvSpPr>
            <p:cNvPr id="8" name="Freeform 382">
              <a:extLst>
                <a:ext uri="{FF2B5EF4-FFF2-40B4-BE49-F238E27FC236}">
                  <a16:creationId xmlns:a16="http://schemas.microsoft.com/office/drawing/2014/main" id="{7AE28EAF-37CC-48CA-9462-C558A8416009}"/>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383">
              <a:extLst>
                <a:ext uri="{FF2B5EF4-FFF2-40B4-BE49-F238E27FC236}">
                  <a16:creationId xmlns:a16="http://schemas.microsoft.com/office/drawing/2014/main" id="{2D0340F3-67EC-49AA-927E-56A4BD4C62DD}"/>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0" name="Gruppieren 9">
            <a:extLst>
              <a:ext uri="{FF2B5EF4-FFF2-40B4-BE49-F238E27FC236}">
                <a16:creationId xmlns:a16="http://schemas.microsoft.com/office/drawing/2014/main" id="{40D5E84D-ECF2-49C6-8D0B-8D396249FC3D}"/>
              </a:ext>
            </a:extLst>
          </p:cNvPr>
          <p:cNvGrpSpPr/>
          <p:nvPr/>
        </p:nvGrpSpPr>
        <p:grpSpPr>
          <a:xfrm flipV="1">
            <a:off x="5493128" y="1976816"/>
            <a:ext cx="172800" cy="172800"/>
            <a:chOff x="2325688" y="5437188"/>
            <a:chExt cx="185738" cy="188913"/>
          </a:xfrm>
        </p:grpSpPr>
        <p:sp>
          <p:nvSpPr>
            <p:cNvPr id="11" name="Freeform 382">
              <a:extLst>
                <a:ext uri="{FF2B5EF4-FFF2-40B4-BE49-F238E27FC236}">
                  <a16:creationId xmlns:a16="http://schemas.microsoft.com/office/drawing/2014/main" id="{F41C74E7-B146-45AB-8BDF-5BE68D2D1029}"/>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383">
              <a:extLst>
                <a:ext uri="{FF2B5EF4-FFF2-40B4-BE49-F238E27FC236}">
                  <a16:creationId xmlns:a16="http://schemas.microsoft.com/office/drawing/2014/main" id="{A76B82AB-FECA-4AEE-B879-27D1B722E541}"/>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 name="Gruppieren 13">
            <a:extLst>
              <a:ext uri="{FF2B5EF4-FFF2-40B4-BE49-F238E27FC236}">
                <a16:creationId xmlns:a16="http://schemas.microsoft.com/office/drawing/2014/main" id="{7EAC4642-99CD-4014-BE48-F21E0FB14362}"/>
              </a:ext>
            </a:extLst>
          </p:cNvPr>
          <p:cNvGrpSpPr/>
          <p:nvPr/>
        </p:nvGrpSpPr>
        <p:grpSpPr>
          <a:xfrm flipV="1">
            <a:off x="5493128" y="2372926"/>
            <a:ext cx="172800" cy="172800"/>
            <a:chOff x="2325688" y="5437188"/>
            <a:chExt cx="185738" cy="188913"/>
          </a:xfrm>
        </p:grpSpPr>
        <p:sp>
          <p:nvSpPr>
            <p:cNvPr id="15" name="Freeform 382">
              <a:extLst>
                <a:ext uri="{FF2B5EF4-FFF2-40B4-BE49-F238E27FC236}">
                  <a16:creationId xmlns:a16="http://schemas.microsoft.com/office/drawing/2014/main" id="{C01075AA-002C-4EF2-BFC2-1DF200FE2D6E}"/>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383">
              <a:extLst>
                <a:ext uri="{FF2B5EF4-FFF2-40B4-BE49-F238E27FC236}">
                  <a16:creationId xmlns:a16="http://schemas.microsoft.com/office/drawing/2014/main" id="{AB8DB7B7-543C-4489-B9FB-3486596C0090}"/>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7" name="Gruppieren 16">
            <a:extLst>
              <a:ext uri="{FF2B5EF4-FFF2-40B4-BE49-F238E27FC236}">
                <a16:creationId xmlns:a16="http://schemas.microsoft.com/office/drawing/2014/main" id="{4E0FC123-5AD6-4BF7-ABF7-4D80CB26DD73}"/>
              </a:ext>
            </a:extLst>
          </p:cNvPr>
          <p:cNvGrpSpPr/>
          <p:nvPr/>
        </p:nvGrpSpPr>
        <p:grpSpPr>
          <a:xfrm flipV="1">
            <a:off x="5493128" y="2570981"/>
            <a:ext cx="172800" cy="172800"/>
            <a:chOff x="2325688" y="5437188"/>
            <a:chExt cx="185738" cy="188913"/>
          </a:xfrm>
        </p:grpSpPr>
        <p:sp>
          <p:nvSpPr>
            <p:cNvPr id="18" name="Freeform 382">
              <a:extLst>
                <a:ext uri="{FF2B5EF4-FFF2-40B4-BE49-F238E27FC236}">
                  <a16:creationId xmlns:a16="http://schemas.microsoft.com/office/drawing/2014/main" id="{1DDC89A9-4B9A-4AC2-913B-164C3D05F8F3}"/>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383">
              <a:extLst>
                <a:ext uri="{FF2B5EF4-FFF2-40B4-BE49-F238E27FC236}">
                  <a16:creationId xmlns:a16="http://schemas.microsoft.com/office/drawing/2014/main" id="{BCB605FA-DF61-4FCF-B89A-53A1889A6E63}"/>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4" name="Gruppieren 23">
            <a:extLst>
              <a:ext uri="{FF2B5EF4-FFF2-40B4-BE49-F238E27FC236}">
                <a16:creationId xmlns:a16="http://schemas.microsoft.com/office/drawing/2014/main" id="{8FA82F10-7506-4BBC-86ED-6FA8E23C9604}"/>
              </a:ext>
            </a:extLst>
          </p:cNvPr>
          <p:cNvGrpSpPr/>
          <p:nvPr/>
        </p:nvGrpSpPr>
        <p:grpSpPr>
          <a:xfrm flipV="1">
            <a:off x="5493128" y="2967091"/>
            <a:ext cx="172800" cy="172800"/>
            <a:chOff x="2325688" y="5437188"/>
            <a:chExt cx="185738" cy="188913"/>
          </a:xfrm>
        </p:grpSpPr>
        <p:sp>
          <p:nvSpPr>
            <p:cNvPr id="25" name="Freeform 382">
              <a:extLst>
                <a:ext uri="{FF2B5EF4-FFF2-40B4-BE49-F238E27FC236}">
                  <a16:creationId xmlns:a16="http://schemas.microsoft.com/office/drawing/2014/main" id="{A8328536-32CE-48FB-B29E-6099897EC75B}"/>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383">
              <a:extLst>
                <a:ext uri="{FF2B5EF4-FFF2-40B4-BE49-F238E27FC236}">
                  <a16:creationId xmlns:a16="http://schemas.microsoft.com/office/drawing/2014/main" id="{236D6433-20DA-4466-B362-B75F190ED2D1}"/>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0" name="Gruppieren 29">
            <a:extLst>
              <a:ext uri="{FF2B5EF4-FFF2-40B4-BE49-F238E27FC236}">
                <a16:creationId xmlns:a16="http://schemas.microsoft.com/office/drawing/2014/main" id="{F1CEA6BC-C7DA-4BBA-8C8E-29BDBF81273B}"/>
              </a:ext>
            </a:extLst>
          </p:cNvPr>
          <p:cNvGrpSpPr/>
          <p:nvPr/>
        </p:nvGrpSpPr>
        <p:grpSpPr>
          <a:xfrm flipV="1">
            <a:off x="5493128" y="3363201"/>
            <a:ext cx="172800" cy="172800"/>
            <a:chOff x="2325688" y="5437188"/>
            <a:chExt cx="185738" cy="188913"/>
          </a:xfrm>
        </p:grpSpPr>
        <p:sp>
          <p:nvSpPr>
            <p:cNvPr id="31" name="Freeform 382">
              <a:extLst>
                <a:ext uri="{FF2B5EF4-FFF2-40B4-BE49-F238E27FC236}">
                  <a16:creationId xmlns:a16="http://schemas.microsoft.com/office/drawing/2014/main" id="{9C8837B3-3B43-490D-AAB7-68D7F1E4F106}"/>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383">
              <a:extLst>
                <a:ext uri="{FF2B5EF4-FFF2-40B4-BE49-F238E27FC236}">
                  <a16:creationId xmlns:a16="http://schemas.microsoft.com/office/drawing/2014/main" id="{6831C170-9560-499D-9B34-05F9931E5B79}"/>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uppieren 32">
            <a:extLst>
              <a:ext uri="{FF2B5EF4-FFF2-40B4-BE49-F238E27FC236}">
                <a16:creationId xmlns:a16="http://schemas.microsoft.com/office/drawing/2014/main" id="{B84E72D6-E3CE-4768-BBDB-D577856FB9F7}"/>
              </a:ext>
            </a:extLst>
          </p:cNvPr>
          <p:cNvGrpSpPr/>
          <p:nvPr/>
        </p:nvGrpSpPr>
        <p:grpSpPr>
          <a:xfrm flipV="1">
            <a:off x="5493128" y="3759311"/>
            <a:ext cx="172800" cy="172800"/>
            <a:chOff x="2325688" y="5437188"/>
            <a:chExt cx="185738" cy="188913"/>
          </a:xfrm>
        </p:grpSpPr>
        <p:sp>
          <p:nvSpPr>
            <p:cNvPr id="34" name="Freeform 382">
              <a:extLst>
                <a:ext uri="{FF2B5EF4-FFF2-40B4-BE49-F238E27FC236}">
                  <a16:creationId xmlns:a16="http://schemas.microsoft.com/office/drawing/2014/main" id="{9CB17959-65B9-4760-95B2-0F1670749F86}"/>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383">
              <a:extLst>
                <a:ext uri="{FF2B5EF4-FFF2-40B4-BE49-F238E27FC236}">
                  <a16:creationId xmlns:a16="http://schemas.microsoft.com/office/drawing/2014/main" id="{F4E97433-CE7D-4B8A-BEAF-904AF0E42F17}"/>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6" name="Gruppieren 35">
            <a:extLst>
              <a:ext uri="{FF2B5EF4-FFF2-40B4-BE49-F238E27FC236}">
                <a16:creationId xmlns:a16="http://schemas.microsoft.com/office/drawing/2014/main" id="{1B77CC9F-E546-4990-A500-B93225F39FF3}"/>
              </a:ext>
            </a:extLst>
          </p:cNvPr>
          <p:cNvGrpSpPr/>
          <p:nvPr/>
        </p:nvGrpSpPr>
        <p:grpSpPr>
          <a:xfrm flipV="1">
            <a:off x="5493128" y="3957366"/>
            <a:ext cx="172800" cy="172800"/>
            <a:chOff x="2325688" y="5437188"/>
            <a:chExt cx="185738" cy="188913"/>
          </a:xfrm>
        </p:grpSpPr>
        <p:sp>
          <p:nvSpPr>
            <p:cNvPr id="37" name="Freeform 382">
              <a:extLst>
                <a:ext uri="{FF2B5EF4-FFF2-40B4-BE49-F238E27FC236}">
                  <a16:creationId xmlns:a16="http://schemas.microsoft.com/office/drawing/2014/main" id="{371FDD25-F287-4179-BA46-5EF835BA3094}"/>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83">
              <a:extLst>
                <a:ext uri="{FF2B5EF4-FFF2-40B4-BE49-F238E27FC236}">
                  <a16:creationId xmlns:a16="http://schemas.microsoft.com/office/drawing/2014/main" id="{037A4792-534C-48D0-854A-2C3A8CA46B8D}"/>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8" name="Gruppieren 47">
            <a:extLst>
              <a:ext uri="{FF2B5EF4-FFF2-40B4-BE49-F238E27FC236}">
                <a16:creationId xmlns:a16="http://schemas.microsoft.com/office/drawing/2014/main" id="{6BFE7632-1C81-42C9-8F03-29B4FBA81467}"/>
              </a:ext>
            </a:extLst>
          </p:cNvPr>
          <p:cNvGrpSpPr/>
          <p:nvPr/>
        </p:nvGrpSpPr>
        <p:grpSpPr>
          <a:xfrm flipV="1">
            <a:off x="5493128" y="5343751"/>
            <a:ext cx="172800" cy="172800"/>
            <a:chOff x="2325688" y="5437188"/>
            <a:chExt cx="185738" cy="188913"/>
          </a:xfrm>
        </p:grpSpPr>
        <p:sp>
          <p:nvSpPr>
            <p:cNvPr id="49" name="Freeform 382">
              <a:extLst>
                <a:ext uri="{FF2B5EF4-FFF2-40B4-BE49-F238E27FC236}">
                  <a16:creationId xmlns:a16="http://schemas.microsoft.com/office/drawing/2014/main" id="{9EF68004-A8E9-44D6-A200-500168BE00EB}"/>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Freeform 383">
              <a:extLst>
                <a:ext uri="{FF2B5EF4-FFF2-40B4-BE49-F238E27FC236}">
                  <a16:creationId xmlns:a16="http://schemas.microsoft.com/office/drawing/2014/main" id="{F6508619-8277-45DC-AA63-B2C586FD7355}"/>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4" name="Gruppieren 53">
            <a:extLst>
              <a:ext uri="{FF2B5EF4-FFF2-40B4-BE49-F238E27FC236}">
                <a16:creationId xmlns:a16="http://schemas.microsoft.com/office/drawing/2014/main" id="{5A578B4B-EA4A-4E6D-B5BE-6B546E0D0194}"/>
              </a:ext>
            </a:extLst>
          </p:cNvPr>
          <p:cNvGrpSpPr/>
          <p:nvPr/>
        </p:nvGrpSpPr>
        <p:grpSpPr>
          <a:xfrm flipV="1">
            <a:off x="5493128" y="5739854"/>
            <a:ext cx="172800" cy="172800"/>
            <a:chOff x="2325688" y="5437188"/>
            <a:chExt cx="185738" cy="188913"/>
          </a:xfrm>
        </p:grpSpPr>
        <p:sp>
          <p:nvSpPr>
            <p:cNvPr id="55" name="Freeform 382">
              <a:extLst>
                <a:ext uri="{FF2B5EF4-FFF2-40B4-BE49-F238E27FC236}">
                  <a16:creationId xmlns:a16="http://schemas.microsoft.com/office/drawing/2014/main" id="{EFE8C407-B895-40E9-9563-3CAC28A06914}"/>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383">
              <a:extLst>
                <a:ext uri="{FF2B5EF4-FFF2-40B4-BE49-F238E27FC236}">
                  <a16:creationId xmlns:a16="http://schemas.microsoft.com/office/drawing/2014/main" id="{5D8A30F4-2054-4BB7-9A52-C330183422D0}"/>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72" name="Gruppieren 71">
            <a:extLst>
              <a:ext uri="{FF2B5EF4-FFF2-40B4-BE49-F238E27FC236}">
                <a16:creationId xmlns:a16="http://schemas.microsoft.com/office/drawing/2014/main" id="{DE492569-67A5-439B-85B2-ACAB9D6C2EA4}"/>
              </a:ext>
            </a:extLst>
          </p:cNvPr>
          <p:cNvGrpSpPr/>
          <p:nvPr/>
        </p:nvGrpSpPr>
        <p:grpSpPr>
          <a:xfrm flipV="1">
            <a:off x="5493128" y="4551531"/>
            <a:ext cx="172800" cy="172800"/>
            <a:chOff x="2325688" y="5437188"/>
            <a:chExt cx="185738" cy="188913"/>
          </a:xfrm>
        </p:grpSpPr>
        <p:sp>
          <p:nvSpPr>
            <p:cNvPr id="73" name="Freeform 382">
              <a:extLst>
                <a:ext uri="{FF2B5EF4-FFF2-40B4-BE49-F238E27FC236}">
                  <a16:creationId xmlns:a16="http://schemas.microsoft.com/office/drawing/2014/main" id="{0FBDAF77-4F7F-4534-AFBA-059554285060}"/>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4" name="Freeform 383">
              <a:extLst>
                <a:ext uri="{FF2B5EF4-FFF2-40B4-BE49-F238E27FC236}">
                  <a16:creationId xmlns:a16="http://schemas.microsoft.com/office/drawing/2014/main" id="{685A1A20-BA8D-4591-B661-F3B601322601}"/>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9" name="Gruppieren 68">
            <a:extLst>
              <a:ext uri="{FF2B5EF4-FFF2-40B4-BE49-F238E27FC236}">
                <a16:creationId xmlns:a16="http://schemas.microsoft.com/office/drawing/2014/main" id="{014283F9-A09E-42E1-B1F6-FC951A9FEAE9}"/>
              </a:ext>
            </a:extLst>
          </p:cNvPr>
          <p:cNvGrpSpPr/>
          <p:nvPr/>
        </p:nvGrpSpPr>
        <p:grpSpPr>
          <a:xfrm>
            <a:off x="5493128" y="4353476"/>
            <a:ext cx="172800" cy="172800"/>
            <a:chOff x="2325688" y="5437188"/>
            <a:chExt cx="185738" cy="188913"/>
          </a:xfrm>
        </p:grpSpPr>
        <p:sp>
          <p:nvSpPr>
            <p:cNvPr id="70" name="Freeform 382">
              <a:extLst>
                <a:ext uri="{FF2B5EF4-FFF2-40B4-BE49-F238E27FC236}">
                  <a16:creationId xmlns:a16="http://schemas.microsoft.com/office/drawing/2014/main" id="{1EB69BEA-109D-4906-8AA8-F372833049D7}"/>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1" name="Freeform 383">
              <a:extLst>
                <a:ext uri="{FF2B5EF4-FFF2-40B4-BE49-F238E27FC236}">
                  <a16:creationId xmlns:a16="http://schemas.microsoft.com/office/drawing/2014/main" id="{BE15276E-646B-4DD9-A589-2933EC51C537}"/>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87" name="Gruppieren 86">
            <a:extLst>
              <a:ext uri="{FF2B5EF4-FFF2-40B4-BE49-F238E27FC236}">
                <a16:creationId xmlns:a16="http://schemas.microsoft.com/office/drawing/2014/main" id="{C9637DA0-3125-4A58-9332-DF213681B16B}"/>
              </a:ext>
            </a:extLst>
          </p:cNvPr>
          <p:cNvGrpSpPr/>
          <p:nvPr/>
        </p:nvGrpSpPr>
        <p:grpSpPr>
          <a:xfrm flipV="1">
            <a:off x="5493128" y="4749586"/>
            <a:ext cx="172800" cy="172800"/>
            <a:chOff x="2325688" y="5437188"/>
            <a:chExt cx="185738" cy="188913"/>
          </a:xfrm>
        </p:grpSpPr>
        <p:sp>
          <p:nvSpPr>
            <p:cNvPr id="88" name="Freeform 382">
              <a:extLst>
                <a:ext uri="{FF2B5EF4-FFF2-40B4-BE49-F238E27FC236}">
                  <a16:creationId xmlns:a16="http://schemas.microsoft.com/office/drawing/2014/main" id="{56BC95E5-85DD-434D-A0B5-2B2AFC50881F}"/>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9" name="Freeform 383">
              <a:extLst>
                <a:ext uri="{FF2B5EF4-FFF2-40B4-BE49-F238E27FC236}">
                  <a16:creationId xmlns:a16="http://schemas.microsoft.com/office/drawing/2014/main" id="{1A357159-2E4B-424D-837C-3393D9F29098}"/>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95" name="Gruppieren 94">
            <a:extLst>
              <a:ext uri="{FF2B5EF4-FFF2-40B4-BE49-F238E27FC236}">
                <a16:creationId xmlns:a16="http://schemas.microsoft.com/office/drawing/2014/main" id="{1A1A0DC9-6B7D-475E-9148-5389A8D2A5BD}"/>
              </a:ext>
            </a:extLst>
          </p:cNvPr>
          <p:cNvGrpSpPr/>
          <p:nvPr/>
        </p:nvGrpSpPr>
        <p:grpSpPr>
          <a:xfrm>
            <a:off x="5493128" y="2769036"/>
            <a:ext cx="172800" cy="172800"/>
            <a:chOff x="2325688" y="5437188"/>
            <a:chExt cx="185738" cy="188913"/>
          </a:xfrm>
        </p:grpSpPr>
        <p:sp>
          <p:nvSpPr>
            <p:cNvPr id="96" name="Freeform 382">
              <a:extLst>
                <a:ext uri="{FF2B5EF4-FFF2-40B4-BE49-F238E27FC236}">
                  <a16:creationId xmlns:a16="http://schemas.microsoft.com/office/drawing/2014/main" id="{CAE603B1-68AD-4CCD-A95E-92A7E56EDFBD}"/>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7" name="Freeform 383">
              <a:extLst>
                <a:ext uri="{FF2B5EF4-FFF2-40B4-BE49-F238E27FC236}">
                  <a16:creationId xmlns:a16="http://schemas.microsoft.com/office/drawing/2014/main" id="{C82CDA74-E74B-4C0F-A630-40E96A4DBF93}"/>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98" name="Gruppieren 97">
            <a:extLst>
              <a:ext uri="{FF2B5EF4-FFF2-40B4-BE49-F238E27FC236}">
                <a16:creationId xmlns:a16="http://schemas.microsoft.com/office/drawing/2014/main" id="{7D355D30-457C-4FB1-819D-863057E1FE48}"/>
              </a:ext>
            </a:extLst>
          </p:cNvPr>
          <p:cNvGrpSpPr/>
          <p:nvPr/>
        </p:nvGrpSpPr>
        <p:grpSpPr>
          <a:xfrm>
            <a:off x="5493128" y="3165146"/>
            <a:ext cx="172800" cy="172800"/>
            <a:chOff x="2325688" y="5437188"/>
            <a:chExt cx="185738" cy="188913"/>
          </a:xfrm>
        </p:grpSpPr>
        <p:sp>
          <p:nvSpPr>
            <p:cNvPr id="99" name="Freeform 382">
              <a:extLst>
                <a:ext uri="{FF2B5EF4-FFF2-40B4-BE49-F238E27FC236}">
                  <a16:creationId xmlns:a16="http://schemas.microsoft.com/office/drawing/2014/main" id="{98E6F527-BCAE-48E5-8C18-D8F8C6109E6A}"/>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0" name="Freeform 383">
              <a:extLst>
                <a:ext uri="{FF2B5EF4-FFF2-40B4-BE49-F238E27FC236}">
                  <a16:creationId xmlns:a16="http://schemas.microsoft.com/office/drawing/2014/main" id="{72F990AE-F388-4F9D-BC9C-E020E523D65C}"/>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01" name="Gruppieren 100">
            <a:extLst>
              <a:ext uri="{FF2B5EF4-FFF2-40B4-BE49-F238E27FC236}">
                <a16:creationId xmlns:a16="http://schemas.microsoft.com/office/drawing/2014/main" id="{C53DFD59-E93B-46D7-820C-D895899DC1B9}"/>
              </a:ext>
            </a:extLst>
          </p:cNvPr>
          <p:cNvGrpSpPr/>
          <p:nvPr/>
        </p:nvGrpSpPr>
        <p:grpSpPr>
          <a:xfrm>
            <a:off x="5493128" y="4947641"/>
            <a:ext cx="172800" cy="172800"/>
            <a:chOff x="2325688" y="5437188"/>
            <a:chExt cx="185738" cy="188913"/>
          </a:xfrm>
        </p:grpSpPr>
        <p:sp>
          <p:nvSpPr>
            <p:cNvPr id="102" name="Freeform 382">
              <a:extLst>
                <a:ext uri="{FF2B5EF4-FFF2-40B4-BE49-F238E27FC236}">
                  <a16:creationId xmlns:a16="http://schemas.microsoft.com/office/drawing/2014/main" id="{A07A2532-FE96-41E9-86B6-B887856F395F}"/>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 name="Freeform 383">
              <a:extLst>
                <a:ext uri="{FF2B5EF4-FFF2-40B4-BE49-F238E27FC236}">
                  <a16:creationId xmlns:a16="http://schemas.microsoft.com/office/drawing/2014/main" id="{42B3BDB2-68C6-48A1-AA34-305126F8A276}"/>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04" name="Gruppieren 103">
            <a:extLst>
              <a:ext uri="{FF2B5EF4-FFF2-40B4-BE49-F238E27FC236}">
                <a16:creationId xmlns:a16="http://schemas.microsoft.com/office/drawing/2014/main" id="{ABBB2452-2678-4CF6-AA9A-E62622A38906}"/>
              </a:ext>
            </a:extLst>
          </p:cNvPr>
          <p:cNvGrpSpPr/>
          <p:nvPr/>
        </p:nvGrpSpPr>
        <p:grpSpPr>
          <a:xfrm flipV="1">
            <a:off x="5493128" y="5541806"/>
            <a:ext cx="172800" cy="172800"/>
            <a:chOff x="2325688" y="5437188"/>
            <a:chExt cx="185738" cy="188913"/>
          </a:xfrm>
        </p:grpSpPr>
        <p:sp>
          <p:nvSpPr>
            <p:cNvPr id="105" name="Freeform 382">
              <a:extLst>
                <a:ext uri="{FF2B5EF4-FFF2-40B4-BE49-F238E27FC236}">
                  <a16:creationId xmlns:a16="http://schemas.microsoft.com/office/drawing/2014/main" id="{B31EE006-A549-43B7-B3A9-64A414A0AF71}"/>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 name="Freeform 383">
              <a:extLst>
                <a:ext uri="{FF2B5EF4-FFF2-40B4-BE49-F238E27FC236}">
                  <a16:creationId xmlns:a16="http://schemas.microsoft.com/office/drawing/2014/main" id="{6965A79F-7B04-4B46-91C5-3FA506BDE97B}"/>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07" name="Gruppieren 106">
            <a:extLst>
              <a:ext uri="{FF2B5EF4-FFF2-40B4-BE49-F238E27FC236}">
                <a16:creationId xmlns:a16="http://schemas.microsoft.com/office/drawing/2014/main" id="{687BFE8C-A316-440E-9F38-27F3CFA575D4}"/>
              </a:ext>
            </a:extLst>
          </p:cNvPr>
          <p:cNvGrpSpPr/>
          <p:nvPr/>
        </p:nvGrpSpPr>
        <p:grpSpPr>
          <a:xfrm flipV="1">
            <a:off x="5493128" y="5145696"/>
            <a:ext cx="172800" cy="172800"/>
            <a:chOff x="2325688" y="5437188"/>
            <a:chExt cx="185738" cy="188913"/>
          </a:xfrm>
        </p:grpSpPr>
        <p:sp>
          <p:nvSpPr>
            <p:cNvPr id="108" name="Freeform 382">
              <a:extLst>
                <a:ext uri="{FF2B5EF4-FFF2-40B4-BE49-F238E27FC236}">
                  <a16:creationId xmlns:a16="http://schemas.microsoft.com/office/drawing/2014/main" id="{6CC6EC4E-A762-4516-96ED-C782F352F95E}"/>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 name="Freeform 383">
              <a:extLst>
                <a:ext uri="{FF2B5EF4-FFF2-40B4-BE49-F238E27FC236}">
                  <a16:creationId xmlns:a16="http://schemas.microsoft.com/office/drawing/2014/main" id="{3D0ECEF5-3D72-4BB0-AEA4-F1F76226A5A5}"/>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10" name="Gruppieren 109">
            <a:extLst>
              <a:ext uri="{FF2B5EF4-FFF2-40B4-BE49-F238E27FC236}">
                <a16:creationId xmlns:a16="http://schemas.microsoft.com/office/drawing/2014/main" id="{CAD4DF29-2A1C-45DC-8C06-1AD1FCE5DC0B}"/>
              </a:ext>
            </a:extLst>
          </p:cNvPr>
          <p:cNvGrpSpPr/>
          <p:nvPr/>
        </p:nvGrpSpPr>
        <p:grpSpPr>
          <a:xfrm flipV="1">
            <a:off x="5493128" y="4155421"/>
            <a:ext cx="172800" cy="172800"/>
            <a:chOff x="2325688" y="5437188"/>
            <a:chExt cx="185738" cy="188913"/>
          </a:xfrm>
        </p:grpSpPr>
        <p:sp>
          <p:nvSpPr>
            <p:cNvPr id="111" name="Freeform 382">
              <a:extLst>
                <a:ext uri="{FF2B5EF4-FFF2-40B4-BE49-F238E27FC236}">
                  <a16:creationId xmlns:a16="http://schemas.microsoft.com/office/drawing/2014/main" id="{FC99E03D-C4EF-43B9-992A-744313946C9B}"/>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2" name="Freeform 383">
              <a:extLst>
                <a:ext uri="{FF2B5EF4-FFF2-40B4-BE49-F238E27FC236}">
                  <a16:creationId xmlns:a16="http://schemas.microsoft.com/office/drawing/2014/main" id="{93D0D0CB-103F-4123-8D6A-D9E8F5D22E2F}"/>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13" name="Gruppieren 112">
            <a:extLst>
              <a:ext uri="{FF2B5EF4-FFF2-40B4-BE49-F238E27FC236}">
                <a16:creationId xmlns:a16="http://schemas.microsoft.com/office/drawing/2014/main" id="{380D5EA2-0CFD-4CF3-BA49-ED7D172B1E7F}"/>
              </a:ext>
            </a:extLst>
          </p:cNvPr>
          <p:cNvGrpSpPr/>
          <p:nvPr/>
        </p:nvGrpSpPr>
        <p:grpSpPr>
          <a:xfrm flipV="1">
            <a:off x="5493128" y="3561256"/>
            <a:ext cx="172800" cy="172800"/>
            <a:chOff x="2325688" y="5437188"/>
            <a:chExt cx="185738" cy="188913"/>
          </a:xfrm>
        </p:grpSpPr>
        <p:sp>
          <p:nvSpPr>
            <p:cNvPr id="114" name="Freeform 382">
              <a:extLst>
                <a:ext uri="{FF2B5EF4-FFF2-40B4-BE49-F238E27FC236}">
                  <a16:creationId xmlns:a16="http://schemas.microsoft.com/office/drawing/2014/main" id="{0F43EC9F-9B16-432B-8164-FCB2FE1BC989}"/>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5" name="Freeform 383">
              <a:extLst>
                <a:ext uri="{FF2B5EF4-FFF2-40B4-BE49-F238E27FC236}">
                  <a16:creationId xmlns:a16="http://schemas.microsoft.com/office/drawing/2014/main" id="{63A7C887-D584-4886-9774-357F86B3B7D6}"/>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328092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a:xfrm>
            <a:off x="647888" y="539875"/>
            <a:ext cx="7846637" cy="539875"/>
          </a:xfrm>
        </p:spPr>
        <p:txBody>
          <a:bodyPr/>
          <a:lstStyle/>
          <a:p>
            <a:r>
              <a:rPr lang="en-GB" dirty="0"/>
              <a:t>Leading EU regions for patent applications</a:t>
            </a:r>
            <a:r>
              <a:rPr lang="en-GB" baseline="30000" dirty="0"/>
              <a:t>1</a:t>
            </a:r>
            <a:br>
              <a:rPr lang="en-GB" baseline="30000" dirty="0"/>
            </a:br>
            <a:r>
              <a:rPr lang="en-GB" dirty="0"/>
              <a:t>at the EPO in 2018</a:t>
            </a:r>
          </a:p>
        </p:txBody>
      </p:sp>
      <p:sp>
        <p:nvSpPr>
          <p:cNvPr id="4" name="Slide Number Placeholder 3"/>
          <p:cNvSpPr>
            <a:spLocks noGrp="1"/>
          </p:cNvSpPr>
          <p:nvPr>
            <p:ph type="sldNum" sz="quarter" idx="12"/>
          </p:nvPr>
        </p:nvSpPr>
        <p:spPr/>
        <p:txBody>
          <a:bodyPr/>
          <a:lstStyle/>
          <a:p>
            <a:fld id="{AE9704F4-423A-424C-8735-B879FFCBBC48}" type="slidenum">
              <a:rPr lang="en-GB" smtClean="0"/>
              <a:pPr/>
              <a:t>15</a:t>
            </a:fld>
            <a:endParaRPr lang="en-GB" dirty="0"/>
          </a:p>
        </p:txBody>
      </p:sp>
      <p:graphicFrame>
        <p:nvGraphicFramePr>
          <p:cNvPr id="20" name="Tabelle 19"/>
          <p:cNvGraphicFramePr>
            <a:graphicFrameLocks noGrp="1"/>
          </p:cNvGraphicFramePr>
          <p:nvPr>
            <p:extLst>
              <p:ext uri="{D42A27DB-BD31-4B8C-83A1-F6EECF244321}">
                <p14:modId xmlns:p14="http://schemas.microsoft.com/office/powerpoint/2010/main" val="903566240"/>
              </p:ext>
            </p:extLst>
          </p:nvPr>
        </p:nvGraphicFramePr>
        <p:xfrm>
          <a:off x="646109" y="1682614"/>
          <a:ext cx="5139531" cy="4242640"/>
        </p:xfrm>
        <a:graphic>
          <a:graphicData uri="http://schemas.openxmlformats.org/drawingml/2006/table">
            <a:tbl>
              <a:tblPr firstRow="1" bandRow="1">
                <a:tableStyleId>{5C22544A-7EE6-4342-B048-85BDC9FD1C3A}</a:tableStyleId>
              </a:tblPr>
              <a:tblGrid>
                <a:gridCol w="279531">
                  <a:extLst>
                    <a:ext uri="{9D8B030D-6E8A-4147-A177-3AD203B41FA5}">
                      <a16:colId xmlns:a16="http://schemas.microsoft.com/office/drawing/2014/main" val="20000"/>
                    </a:ext>
                  </a:extLst>
                </a:gridCol>
                <a:gridCol w="2124000">
                  <a:extLst>
                    <a:ext uri="{9D8B030D-6E8A-4147-A177-3AD203B41FA5}">
                      <a16:colId xmlns:a16="http://schemas.microsoft.com/office/drawing/2014/main" val="20001"/>
                    </a:ext>
                  </a:extLst>
                </a:gridCol>
                <a:gridCol w="684000">
                  <a:extLst>
                    <a:ext uri="{9D8B030D-6E8A-4147-A177-3AD203B41FA5}">
                      <a16:colId xmlns:a16="http://schemas.microsoft.com/office/drawing/2014/main" val="20002"/>
                    </a:ext>
                  </a:extLst>
                </a:gridCol>
                <a:gridCol w="792000">
                  <a:extLst>
                    <a:ext uri="{9D8B030D-6E8A-4147-A177-3AD203B41FA5}">
                      <a16:colId xmlns:a16="http://schemas.microsoft.com/office/drawing/2014/main" val="20007"/>
                    </a:ext>
                  </a:extLst>
                </a:gridCol>
                <a:gridCol w="1260000">
                  <a:extLst>
                    <a:ext uri="{9D8B030D-6E8A-4147-A177-3AD203B41FA5}">
                      <a16:colId xmlns:a16="http://schemas.microsoft.com/office/drawing/2014/main" val="20008"/>
                    </a:ext>
                  </a:extLst>
                </a:gridCol>
              </a:tblGrid>
              <a:tr h="282640">
                <a:tc>
                  <a:txBody>
                    <a:bodyPr/>
                    <a:lstStyle/>
                    <a:p>
                      <a:pPr algn="r"/>
                      <a:endParaRPr lang="en-GB" sz="1200" b="1" noProof="0" dirty="0">
                        <a:solidFill>
                          <a:schemeClr val="tx1"/>
                        </a:solidFill>
                      </a:endParaRPr>
                    </a:p>
                  </a:txBody>
                  <a:tcPr marL="36000" marR="36000" marT="0" marB="54000" anchor="b">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1" noProof="0" dirty="0">
                          <a:solidFill>
                            <a:schemeClr val="tx1"/>
                          </a:solidFill>
                        </a:rPr>
                        <a:t>Region</a:t>
                      </a: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1" noProof="0" dirty="0">
                          <a:solidFill>
                            <a:schemeClr val="tx1"/>
                          </a:solidFill>
                        </a:rPr>
                        <a:t>Country</a:t>
                      </a:r>
                      <a:endParaRPr lang="en-GB" sz="1200" b="1" noProof="0" dirty="0">
                        <a:solidFill>
                          <a:schemeClr val="accent2"/>
                        </a:solidFill>
                      </a:endParaRP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1" noProof="0" dirty="0">
                          <a:solidFill>
                            <a:schemeClr val="accent2"/>
                          </a:solidFill>
                        </a:rPr>
                        <a:t>2018</a:t>
                      </a: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200" b="1" noProof="0" dirty="0">
                          <a:solidFill>
                            <a:schemeClr val="tx1"/>
                          </a:solidFill>
                        </a:rPr>
                        <a:t>Change</a:t>
                      </a:r>
                    </a:p>
                  </a:txBody>
                  <a:tcPr marL="36000" marR="432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8000">
                <a:tc>
                  <a:txBody>
                    <a:bodyPr/>
                    <a:lstStyle/>
                    <a:p>
                      <a:pPr algn="r" fontAlgn="b">
                        <a:lnSpc>
                          <a:spcPct val="100000"/>
                        </a:lnSpc>
                      </a:pPr>
                      <a:r>
                        <a:rPr lang="en-GB" sz="1200" u="none" strike="noStrike" noProof="0" dirty="0">
                          <a:solidFill>
                            <a:schemeClr val="tx1"/>
                          </a:solidFill>
                          <a:effectLst/>
                          <a:latin typeface="+mn-lt"/>
                        </a:rPr>
                        <a:t>1</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Bayern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DE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8 238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8.8%</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8000">
                <a:tc>
                  <a:txBody>
                    <a:bodyPr/>
                    <a:lstStyle/>
                    <a:p>
                      <a:pPr algn="r" fontAlgn="b">
                        <a:lnSpc>
                          <a:spcPct val="100000"/>
                        </a:lnSpc>
                      </a:pPr>
                      <a:r>
                        <a:rPr lang="en-GB" sz="1200" u="none" strike="noStrike" noProof="0" dirty="0">
                          <a:solidFill>
                            <a:schemeClr val="tx1"/>
                          </a:solidFill>
                          <a:effectLst/>
                          <a:latin typeface="+mn-lt"/>
                        </a:rPr>
                        <a:t>2</a:t>
                      </a:r>
                      <a:endParaRPr lang="en-GB" sz="1200" b="1"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Île-de-France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a:solidFill>
                            <a:schemeClr val="tx1"/>
                          </a:solidFill>
                          <a:effectLst/>
                          <a:latin typeface="+mn-lt"/>
                          <a:ea typeface="+mn-ea"/>
                          <a:cs typeface="+mn-cs"/>
                        </a:rPr>
                        <a:t>FR</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6 713</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-4.4%</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8000">
                <a:tc>
                  <a:txBody>
                    <a:bodyPr/>
                    <a:lstStyle/>
                    <a:p>
                      <a:pPr algn="r" fontAlgn="b">
                        <a:lnSpc>
                          <a:spcPct val="100000"/>
                        </a:lnSpc>
                      </a:pPr>
                      <a:r>
                        <a:rPr lang="en-GB" sz="1200" u="none" strike="noStrike" noProof="0" dirty="0">
                          <a:solidFill>
                            <a:schemeClr val="tx1"/>
                          </a:solidFill>
                          <a:effectLst/>
                          <a:latin typeface="+mn-lt"/>
                        </a:rPr>
                        <a:t>3</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Nordrhein-Westfalen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a:solidFill>
                            <a:schemeClr val="tx1"/>
                          </a:solidFill>
                          <a:effectLst/>
                          <a:latin typeface="+mn-lt"/>
                          <a:ea typeface="+mn-ea"/>
                          <a:cs typeface="+mn-cs"/>
                        </a:rPr>
                        <a:t>DE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5 125</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3.9%</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8000">
                <a:tc>
                  <a:txBody>
                    <a:bodyPr/>
                    <a:lstStyle/>
                    <a:p>
                      <a:pPr algn="r" fontAlgn="b">
                        <a:lnSpc>
                          <a:spcPct val="100000"/>
                        </a:lnSpc>
                      </a:pPr>
                      <a:r>
                        <a:rPr lang="en-GB" sz="1200" u="none" strike="noStrike" noProof="0" dirty="0">
                          <a:solidFill>
                            <a:schemeClr val="tx1"/>
                          </a:solidFill>
                          <a:effectLst/>
                          <a:latin typeface="+mn-lt"/>
                        </a:rPr>
                        <a:t>4</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Baden Württemberg</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DE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5 082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2.2%</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8000">
                <a:tc>
                  <a:txBody>
                    <a:bodyPr/>
                    <a:lstStyle/>
                    <a:p>
                      <a:pPr algn="r" fontAlgn="b">
                        <a:lnSpc>
                          <a:spcPct val="100000"/>
                        </a:lnSpc>
                      </a:pPr>
                      <a:r>
                        <a:rPr lang="en-GB" sz="1200" u="none" strike="noStrike" noProof="0" dirty="0">
                          <a:solidFill>
                            <a:schemeClr val="tx1"/>
                          </a:solidFill>
                          <a:effectLst/>
                          <a:latin typeface="+mn-lt"/>
                        </a:rPr>
                        <a:t>5</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North Brabant</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a:solidFill>
                            <a:schemeClr val="tx1"/>
                          </a:solidFill>
                          <a:effectLst/>
                          <a:latin typeface="+mn-lt"/>
                          <a:ea typeface="+mn-ea"/>
                          <a:cs typeface="+mn-cs"/>
                        </a:rPr>
                        <a:t>NL</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3 582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-0.8%</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98000">
                <a:tc>
                  <a:txBody>
                    <a:bodyPr/>
                    <a:lstStyle/>
                    <a:p>
                      <a:pPr algn="r" fontAlgn="b">
                        <a:lnSpc>
                          <a:spcPct val="100000"/>
                        </a:lnSpc>
                      </a:pPr>
                      <a:r>
                        <a:rPr lang="en-GB" sz="1200" u="none" strike="noStrike" noProof="0" dirty="0">
                          <a:solidFill>
                            <a:schemeClr val="tx1"/>
                          </a:solidFill>
                          <a:effectLst/>
                          <a:latin typeface="+mn-lt"/>
                        </a:rPr>
                        <a:t>6</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Stockholm</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SE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2 280</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7.7%</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8000">
                <a:tc>
                  <a:txBody>
                    <a:bodyPr/>
                    <a:lstStyle/>
                    <a:p>
                      <a:pPr algn="r" fontAlgn="b">
                        <a:lnSpc>
                          <a:spcPct val="100000"/>
                        </a:lnSpc>
                      </a:pPr>
                      <a:r>
                        <a:rPr lang="en-GB" sz="1200" u="none" strike="noStrike" noProof="0" dirty="0">
                          <a:solidFill>
                            <a:schemeClr val="tx1"/>
                          </a:solidFill>
                          <a:effectLst/>
                          <a:latin typeface="+mn-lt"/>
                        </a:rPr>
                        <a:t>7</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Hessen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DE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2 205</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-0.5%</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8000">
                <a:tc>
                  <a:txBody>
                    <a:bodyPr/>
                    <a:lstStyle/>
                    <a:p>
                      <a:pPr algn="r" fontAlgn="b">
                        <a:lnSpc>
                          <a:spcPct val="100000"/>
                        </a:lnSpc>
                      </a:pPr>
                      <a:r>
                        <a:rPr lang="en-GB" sz="1200" u="none" strike="noStrike" noProof="0" dirty="0">
                          <a:solidFill>
                            <a:schemeClr val="tx1"/>
                          </a:solidFill>
                          <a:effectLst/>
                          <a:latin typeface="+mn-lt"/>
                        </a:rPr>
                        <a:t>8</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Greater London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GB</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1 943</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11.9%</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8000">
                <a:tc>
                  <a:txBody>
                    <a:bodyPr/>
                    <a:lstStyle/>
                    <a:p>
                      <a:pPr algn="r" fontAlgn="b">
                        <a:lnSpc>
                          <a:spcPct val="100000"/>
                        </a:lnSpc>
                      </a:pPr>
                      <a:r>
                        <a:rPr lang="en-GB" sz="1200" u="none" strike="noStrike" noProof="0" dirty="0">
                          <a:solidFill>
                            <a:schemeClr val="tx1"/>
                          </a:solidFill>
                          <a:effectLst/>
                          <a:latin typeface="+mn-lt"/>
                        </a:rPr>
                        <a:t>9</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Niedersachsen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DE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1 712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16.6%</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98000">
                <a:tc>
                  <a:txBody>
                    <a:bodyPr/>
                    <a:lstStyle/>
                    <a:p>
                      <a:pPr algn="r" fontAlgn="b">
                        <a:lnSpc>
                          <a:spcPct val="100000"/>
                        </a:lnSpc>
                      </a:pPr>
                      <a:r>
                        <a:rPr lang="en-GB" sz="1200" u="none" strike="noStrike" noProof="0" dirty="0">
                          <a:solidFill>
                            <a:schemeClr val="tx1"/>
                          </a:solidFill>
                          <a:effectLst/>
                          <a:latin typeface="+mn-lt"/>
                        </a:rPr>
                        <a:t>10</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Rheinland-Pfalz</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DE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1 598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0.9%</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8000">
                <a:tc>
                  <a:txBody>
                    <a:bodyPr/>
                    <a:lstStyle/>
                    <a:p>
                      <a:pPr algn="r" fontAlgn="b">
                        <a:lnSpc>
                          <a:spcPct val="100000"/>
                        </a:lnSpc>
                      </a:pPr>
                      <a:r>
                        <a:rPr lang="en-GB" sz="1200" u="none" strike="noStrike" noProof="0" dirty="0">
                          <a:solidFill>
                            <a:schemeClr val="tx1"/>
                          </a:solidFill>
                          <a:effectLst/>
                          <a:latin typeface="+mn-lt"/>
                        </a:rPr>
                        <a:t>11</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BDDDE"/>
                    </a:solidFill>
                  </a:tcPr>
                </a:tc>
                <a:tc>
                  <a:txBody>
                    <a:bodyPr/>
                    <a:lstStyle/>
                    <a:p>
                      <a:pPr algn="l" fontAlgn="b"/>
                      <a:r>
                        <a:rPr lang="de-DE" sz="1200" b="1" u="none" strike="noStrike" kern="1200" dirty="0">
                          <a:solidFill>
                            <a:schemeClr val="tx1"/>
                          </a:solidFill>
                          <a:effectLst/>
                          <a:latin typeface="+mn-lt"/>
                          <a:ea typeface="+mn-ea"/>
                          <a:cs typeface="+mn-cs"/>
                        </a:rPr>
                        <a:t>Vlaanderen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BDDDE"/>
                    </a:solidFill>
                  </a:tcPr>
                </a:tc>
                <a:tc>
                  <a:txBody>
                    <a:bodyPr/>
                    <a:lstStyle/>
                    <a:p>
                      <a:pPr algn="l" fontAlgn="b"/>
                      <a:r>
                        <a:rPr lang="de-DE" sz="1200" b="1" u="none" strike="noStrike" kern="1200" dirty="0">
                          <a:solidFill>
                            <a:schemeClr val="tx1"/>
                          </a:solidFill>
                          <a:effectLst/>
                          <a:latin typeface="+mn-lt"/>
                          <a:ea typeface="+mn-ea"/>
                          <a:cs typeface="+mn-cs"/>
                        </a:rPr>
                        <a:t>BE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BDDDE"/>
                    </a:solidFill>
                  </a:tcPr>
                </a:tc>
                <a:tc>
                  <a:txBody>
                    <a:bodyPr/>
                    <a:lstStyle/>
                    <a:p>
                      <a:pPr algn="r" fontAlgn="b"/>
                      <a:r>
                        <a:rPr lang="de-DE" sz="1200" b="1" u="none" strike="noStrike" kern="1200" dirty="0">
                          <a:solidFill>
                            <a:schemeClr val="accent2"/>
                          </a:solidFill>
                          <a:effectLst/>
                          <a:latin typeface="+mn-lt"/>
                          <a:ea typeface="+mn-ea"/>
                          <a:cs typeface="+mn-cs"/>
                        </a:rPr>
                        <a:t>1 482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BDDDE"/>
                    </a:solid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7.2%</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BDDDE"/>
                    </a:solidFill>
                  </a:tcPr>
                </a:tc>
                <a:extLst>
                  <a:ext uri="{0D108BD9-81ED-4DB2-BD59-A6C34878D82A}">
                    <a16:rowId xmlns:a16="http://schemas.microsoft.com/office/drawing/2014/main" val="10011"/>
                  </a:ext>
                </a:extLst>
              </a:tr>
              <a:tr h="198000">
                <a:tc>
                  <a:txBody>
                    <a:bodyPr/>
                    <a:lstStyle/>
                    <a:p>
                      <a:pPr algn="r" fontAlgn="b">
                        <a:lnSpc>
                          <a:spcPct val="100000"/>
                        </a:lnSpc>
                      </a:pPr>
                      <a:r>
                        <a:rPr lang="en-GB" sz="1200" u="none" strike="noStrike" noProof="0" dirty="0">
                          <a:solidFill>
                            <a:schemeClr val="tx1"/>
                          </a:solidFill>
                          <a:effectLst/>
                          <a:latin typeface="+mn-lt"/>
                        </a:rPr>
                        <a:t>12</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Hovedstaden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DK</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1 465</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9.8%</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98000">
                <a:tc>
                  <a:txBody>
                    <a:bodyPr/>
                    <a:lstStyle/>
                    <a:p>
                      <a:pPr algn="r" fontAlgn="b">
                        <a:lnSpc>
                          <a:spcPct val="100000"/>
                        </a:lnSpc>
                      </a:pPr>
                      <a:r>
                        <a:rPr lang="en-GB" sz="1200" u="none" strike="noStrike" noProof="0" dirty="0">
                          <a:solidFill>
                            <a:schemeClr val="tx1"/>
                          </a:solidFill>
                          <a:effectLst/>
                          <a:latin typeface="+mn-lt"/>
                        </a:rPr>
                        <a:t>13</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Lombardia</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IT</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1 406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-1.5%</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98000">
                <a:tc>
                  <a:txBody>
                    <a:bodyPr/>
                    <a:lstStyle/>
                    <a:p>
                      <a:pPr algn="r" fontAlgn="b">
                        <a:lnSpc>
                          <a:spcPct val="100000"/>
                        </a:lnSpc>
                      </a:pPr>
                      <a:r>
                        <a:rPr lang="en-GB" sz="1200" u="none" strike="noStrike" noProof="0" dirty="0">
                          <a:solidFill>
                            <a:schemeClr val="tx1"/>
                          </a:solidFill>
                          <a:effectLst/>
                          <a:latin typeface="+mn-lt"/>
                        </a:rPr>
                        <a:t>14</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Auvergne-Rhône-Alpes</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FR</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1 319</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3.0%</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4026593"/>
                  </a:ext>
                </a:extLst>
              </a:tr>
              <a:tr h="198000">
                <a:tc>
                  <a:txBody>
                    <a:bodyPr/>
                    <a:lstStyle/>
                    <a:p>
                      <a:pPr algn="r" fontAlgn="b">
                        <a:lnSpc>
                          <a:spcPct val="100000"/>
                        </a:lnSpc>
                      </a:pPr>
                      <a:r>
                        <a:rPr lang="en-GB" sz="1200" u="none" strike="noStrike" noProof="0" dirty="0">
                          <a:solidFill>
                            <a:schemeClr val="tx1"/>
                          </a:solidFill>
                          <a:effectLst/>
                          <a:latin typeface="+mn-lt"/>
                        </a:rPr>
                        <a:t>15</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Helsinki-</a:t>
                      </a:r>
                      <a:r>
                        <a:rPr lang="de-DE" sz="1200" b="1" u="none" strike="noStrike" kern="1200" dirty="0" err="1">
                          <a:solidFill>
                            <a:schemeClr val="tx1"/>
                          </a:solidFill>
                          <a:effectLst/>
                          <a:latin typeface="+mn-lt"/>
                          <a:ea typeface="+mn-ea"/>
                          <a:cs typeface="+mn-cs"/>
                        </a:rPr>
                        <a:t>Uusimaa</a:t>
                      </a:r>
                      <a:endParaRPr lang="de-DE" sz="1200" b="1" u="none" strike="noStrike" kern="1200" dirty="0">
                        <a:solidFill>
                          <a:schemeClr val="tx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FI</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1 188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-11.4%</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431061"/>
                  </a:ext>
                </a:extLst>
              </a:tr>
              <a:tr h="198000">
                <a:tc>
                  <a:txBody>
                    <a:bodyPr/>
                    <a:lstStyle/>
                    <a:p>
                      <a:pPr algn="r" fontAlgn="b">
                        <a:lnSpc>
                          <a:spcPct val="100000"/>
                        </a:lnSpc>
                      </a:pPr>
                      <a:r>
                        <a:rPr lang="en-GB" sz="1200" u="none" strike="noStrike" noProof="0" dirty="0">
                          <a:solidFill>
                            <a:schemeClr val="tx1"/>
                          </a:solidFill>
                          <a:effectLst/>
                          <a:latin typeface="+mn-lt"/>
                        </a:rPr>
                        <a:t>16</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South Holland</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NL</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1 066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3.2%</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709424"/>
                  </a:ext>
                </a:extLst>
              </a:tr>
              <a:tr h="198000">
                <a:tc>
                  <a:txBody>
                    <a:bodyPr/>
                    <a:lstStyle/>
                    <a:p>
                      <a:pPr algn="r" fontAlgn="b">
                        <a:lnSpc>
                          <a:spcPct val="100000"/>
                        </a:lnSpc>
                      </a:pPr>
                      <a:r>
                        <a:rPr lang="en-GB" sz="1200" u="none" strike="noStrike" noProof="0" dirty="0">
                          <a:solidFill>
                            <a:schemeClr val="tx1"/>
                          </a:solidFill>
                          <a:effectLst/>
                          <a:latin typeface="+mn-lt"/>
                        </a:rPr>
                        <a:t>17</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Austria West</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AT</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1 023</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4.4%</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98000">
                <a:tc>
                  <a:txBody>
                    <a:bodyPr/>
                    <a:lstStyle/>
                    <a:p>
                      <a:pPr algn="r" fontAlgn="b">
                        <a:lnSpc>
                          <a:spcPct val="100000"/>
                        </a:lnSpc>
                      </a:pPr>
                      <a:r>
                        <a:rPr lang="en-GB" sz="1200" u="none" strike="noStrike" noProof="0" dirty="0">
                          <a:solidFill>
                            <a:schemeClr val="tx1"/>
                          </a:solidFill>
                          <a:effectLst/>
                          <a:latin typeface="+mn-lt"/>
                        </a:rPr>
                        <a:t>18</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Limburg</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NL</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897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13.3%</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98000">
                <a:tc>
                  <a:txBody>
                    <a:bodyPr/>
                    <a:lstStyle/>
                    <a:p>
                      <a:pPr algn="r" fontAlgn="b">
                        <a:lnSpc>
                          <a:spcPct val="100000"/>
                        </a:lnSpc>
                      </a:pPr>
                      <a:r>
                        <a:rPr lang="en-GB" sz="1200" u="none" strike="noStrike" noProof="0" dirty="0">
                          <a:solidFill>
                            <a:schemeClr val="tx1"/>
                          </a:solidFill>
                          <a:effectLst/>
                          <a:latin typeface="+mn-lt"/>
                        </a:rPr>
                        <a:t>19</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Austria East</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AT</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873</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5.7%</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98000">
                <a:tc>
                  <a:txBody>
                    <a:bodyPr/>
                    <a:lstStyle/>
                    <a:p>
                      <a:pPr algn="r" fontAlgn="b">
                        <a:lnSpc>
                          <a:spcPct val="100000"/>
                        </a:lnSpc>
                      </a:pPr>
                      <a:r>
                        <a:rPr lang="en-GB" sz="1200" u="none" strike="noStrike" noProof="0" dirty="0">
                          <a:solidFill>
                            <a:schemeClr val="tx1"/>
                          </a:solidFill>
                          <a:effectLst/>
                          <a:latin typeface="+mn-lt"/>
                        </a:rPr>
                        <a:t>20</a:t>
                      </a:r>
                      <a:endParaRPr lang="en-GB" sz="12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1" u="none" strike="noStrike" kern="1200" dirty="0">
                          <a:solidFill>
                            <a:schemeClr val="tx1"/>
                          </a:solidFill>
                          <a:effectLst/>
                          <a:latin typeface="+mn-lt"/>
                          <a:ea typeface="+mn-ea"/>
                          <a:cs typeface="+mn-cs"/>
                        </a:rPr>
                        <a:t>North West England</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de-DE" sz="1200" b="1" u="none" strike="noStrike" kern="1200" dirty="0">
                          <a:solidFill>
                            <a:schemeClr val="tx1"/>
                          </a:solidFill>
                          <a:effectLst/>
                          <a:latin typeface="+mn-lt"/>
                          <a:ea typeface="+mn-ea"/>
                          <a:cs typeface="+mn-cs"/>
                        </a:rPr>
                        <a:t>GB</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757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de-DE" sz="1200" b="0" u="none" strike="noStrike" kern="1200" dirty="0">
                          <a:solidFill>
                            <a:schemeClr val="tx1"/>
                          </a:solidFill>
                          <a:effectLst/>
                          <a:latin typeface="+mn-lt"/>
                          <a:ea typeface="+mn-ea"/>
                          <a:cs typeface="+mn-cs"/>
                        </a:rPr>
                        <a:t>29.4%</a:t>
                      </a:r>
                    </a:p>
                  </a:txBody>
                  <a:tcPr marL="36000" marR="43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bl>
          </a:graphicData>
        </a:graphic>
      </p:graphicFrame>
      <p:sp>
        <p:nvSpPr>
          <p:cNvPr id="7" name="Text Box 19">
            <a:extLst>
              <a:ext uri="{FF2B5EF4-FFF2-40B4-BE49-F238E27FC236}">
                <a16:creationId xmlns:a16="http://schemas.microsoft.com/office/drawing/2014/main" id="{BA9FD8DF-7142-42F9-9099-A9D31F21ECC1}"/>
              </a:ext>
            </a:extLst>
          </p:cNvPr>
          <p:cNvSpPr txBox="1">
            <a:spLocks noChangeArrowheads="1"/>
          </p:cNvSpPr>
          <p:nvPr/>
        </p:nvSpPr>
        <p:spPr bwMode="auto">
          <a:xfrm>
            <a:off x="647888" y="6090006"/>
            <a:ext cx="7848412" cy="394980"/>
          </a:xfrm>
          <a:prstGeom prst="rect">
            <a:avLst/>
          </a:prstGeom>
          <a:noFill/>
          <a:ln>
            <a:noFill/>
          </a:ln>
          <a:effectLst/>
          <a:extLst>
            <a:ext uri="{909E8E84-426E-40DD-AFC4-6F175D3DCCD1}">
              <a14:hiddenFill xmlns:a14="http://schemas.microsoft.com/office/drawing/2010/main">
                <a:solidFill>
                  <a:srgbClr val="8A949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spcBef>
                <a:spcPts val="200"/>
              </a:spcBef>
              <a:buNone/>
            </a:pPr>
            <a:r>
              <a:rPr lang="en-GB" sz="800" dirty="0">
                <a:solidFill>
                  <a:schemeClr val="tx1"/>
                </a:solidFill>
              </a:rPr>
              <a:t>Source: EPO. Status: 21.1.2019.</a:t>
            </a:r>
          </a:p>
          <a:p>
            <a:pPr marL="87313" indent="-87313">
              <a:spcBef>
                <a:spcPts val="200"/>
              </a:spcBef>
              <a:buNone/>
            </a:pPr>
            <a:r>
              <a:rPr lang="en-GB" sz="800" baseline="30000" dirty="0">
                <a:solidFill>
                  <a:schemeClr val="tx1"/>
                </a:solidFill>
              </a:rPr>
              <a:t>1	</a:t>
            </a:r>
            <a:r>
              <a:rPr lang="en-GB" sz="800" dirty="0">
                <a:solidFill>
                  <a:schemeClr val="tx1"/>
                </a:solidFill>
              </a:rPr>
              <a:t>European patent applications include direct European applications and international (PCT) applications that entered the European phase during the reporting period.</a:t>
            </a:r>
            <a:br>
              <a:rPr lang="en-GB" sz="800" dirty="0">
                <a:solidFill>
                  <a:schemeClr val="tx1"/>
                </a:solidFill>
              </a:rPr>
            </a:br>
            <a:r>
              <a:rPr lang="en-GB" sz="800" dirty="0">
                <a:solidFill>
                  <a:schemeClr val="tx1"/>
                </a:solidFill>
              </a:rPr>
              <a:t>The geographic origin is based on the first-named applicant principle.</a:t>
            </a:r>
          </a:p>
        </p:txBody>
      </p:sp>
      <p:grpSp>
        <p:nvGrpSpPr>
          <p:cNvPr id="6" name="Gruppieren 5">
            <a:extLst>
              <a:ext uri="{FF2B5EF4-FFF2-40B4-BE49-F238E27FC236}">
                <a16:creationId xmlns:a16="http://schemas.microsoft.com/office/drawing/2014/main" id="{D0C969F1-600F-4E23-A818-C19D571068BF}"/>
              </a:ext>
            </a:extLst>
          </p:cNvPr>
          <p:cNvGrpSpPr/>
          <p:nvPr/>
        </p:nvGrpSpPr>
        <p:grpSpPr>
          <a:xfrm>
            <a:off x="5493128" y="2174871"/>
            <a:ext cx="172800" cy="172800"/>
            <a:chOff x="2325688" y="5437188"/>
            <a:chExt cx="185738" cy="188913"/>
          </a:xfrm>
        </p:grpSpPr>
        <p:sp>
          <p:nvSpPr>
            <p:cNvPr id="8" name="Freeform 382">
              <a:extLst>
                <a:ext uri="{FF2B5EF4-FFF2-40B4-BE49-F238E27FC236}">
                  <a16:creationId xmlns:a16="http://schemas.microsoft.com/office/drawing/2014/main" id="{7AE28EAF-37CC-48CA-9462-C558A8416009}"/>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 name="Freeform 383">
              <a:extLst>
                <a:ext uri="{FF2B5EF4-FFF2-40B4-BE49-F238E27FC236}">
                  <a16:creationId xmlns:a16="http://schemas.microsoft.com/office/drawing/2014/main" id="{2D0340F3-67EC-49AA-927E-56A4BD4C62DD}"/>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0" name="Gruppieren 9">
            <a:extLst>
              <a:ext uri="{FF2B5EF4-FFF2-40B4-BE49-F238E27FC236}">
                <a16:creationId xmlns:a16="http://schemas.microsoft.com/office/drawing/2014/main" id="{40D5E84D-ECF2-49C6-8D0B-8D396249FC3D}"/>
              </a:ext>
            </a:extLst>
          </p:cNvPr>
          <p:cNvGrpSpPr/>
          <p:nvPr/>
        </p:nvGrpSpPr>
        <p:grpSpPr>
          <a:xfrm flipV="1">
            <a:off x="5493128" y="1976816"/>
            <a:ext cx="172800" cy="172800"/>
            <a:chOff x="2325688" y="5437188"/>
            <a:chExt cx="185738" cy="188913"/>
          </a:xfrm>
        </p:grpSpPr>
        <p:sp>
          <p:nvSpPr>
            <p:cNvPr id="11" name="Freeform 382">
              <a:extLst>
                <a:ext uri="{FF2B5EF4-FFF2-40B4-BE49-F238E27FC236}">
                  <a16:creationId xmlns:a16="http://schemas.microsoft.com/office/drawing/2014/main" id="{F41C74E7-B146-45AB-8BDF-5BE68D2D1029}"/>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383">
              <a:extLst>
                <a:ext uri="{FF2B5EF4-FFF2-40B4-BE49-F238E27FC236}">
                  <a16:creationId xmlns:a16="http://schemas.microsoft.com/office/drawing/2014/main" id="{A76B82AB-FECA-4AEE-B879-27D1B722E541}"/>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 name="Gruppieren 13">
            <a:extLst>
              <a:ext uri="{FF2B5EF4-FFF2-40B4-BE49-F238E27FC236}">
                <a16:creationId xmlns:a16="http://schemas.microsoft.com/office/drawing/2014/main" id="{7EAC4642-99CD-4014-BE48-F21E0FB14362}"/>
              </a:ext>
            </a:extLst>
          </p:cNvPr>
          <p:cNvGrpSpPr/>
          <p:nvPr/>
        </p:nvGrpSpPr>
        <p:grpSpPr>
          <a:xfrm flipV="1">
            <a:off x="5493128" y="2372926"/>
            <a:ext cx="172800" cy="172800"/>
            <a:chOff x="2325688" y="5437188"/>
            <a:chExt cx="185738" cy="188913"/>
          </a:xfrm>
        </p:grpSpPr>
        <p:sp>
          <p:nvSpPr>
            <p:cNvPr id="15" name="Freeform 382">
              <a:extLst>
                <a:ext uri="{FF2B5EF4-FFF2-40B4-BE49-F238E27FC236}">
                  <a16:creationId xmlns:a16="http://schemas.microsoft.com/office/drawing/2014/main" id="{C01075AA-002C-4EF2-BFC2-1DF200FE2D6E}"/>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383">
              <a:extLst>
                <a:ext uri="{FF2B5EF4-FFF2-40B4-BE49-F238E27FC236}">
                  <a16:creationId xmlns:a16="http://schemas.microsoft.com/office/drawing/2014/main" id="{AB8DB7B7-543C-4489-B9FB-3486596C0090}"/>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7" name="Gruppieren 16">
            <a:extLst>
              <a:ext uri="{FF2B5EF4-FFF2-40B4-BE49-F238E27FC236}">
                <a16:creationId xmlns:a16="http://schemas.microsoft.com/office/drawing/2014/main" id="{4E0FC123-5AD6-4BF7-ABF7-4D80CB26DD73}"/>
              </a:ext>
            </a:extLst>
          </p:cNvPr>
          <p:cNvGrpSpPr/>
          <p:nvPr/>
        </p:nvGrpSpPr>
        <p:grpSpPr>
          <a:xfrm flipV="1">
            <a:off x="5493128" y="2570981"/>
            <a:ext cx="172800" cy="172800"/>
            <a:chOff x="2325688" y="5437188"/>
            <a:chExt cx="185738" cy="188913"/>
          </a:xfrm>
        </p:grpSpPr>
        <p:sp>
          <p:nvSpPr>
            <p:cNvPr id="18" name="Freeform 382">
              <a:extLst>
                <a:ext uri="{FF2B5EF4-FFF2-40B4-BE49-F238E27FC236}">
                  <a16:creationId xmlns:a16="http://schemas.microsoft.com/office/drawing/2014/main" id="{1DDC89A9-4B9A-4AC2-913B-164C3D05F8F3}"/>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383">
              <a:extLst>
                <a:ext uri="{FF2B5EF4-FFF2-40B4-BE49-F238E27FC236}">
                  <a16:creationId xmlns:a16="http://schemas.microsoft.com/office/drawing/2014/main" id="{BCB605FA-DF61-4FCF-B89A-53A1889A6E63}"/>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4" name="Gruppieren 23">
            <a:extLst>
              <a:ext uri="{FF2B5EF4-FFF2-40B4-BE49-F238E27FC236}">
                <a16:creationId xmlns:a16="http://schemas.microsoft.com/office/drawing/2014/main" id="{8FA82F10-7506-4BBC-86ED-6FA8E23C9604}"/>
              </a:ext>
            </a:extLst>
          </p:cNvPr>
          <p:cNvGrpSpPr/>
          <p:nvPr/>
        </p:nvGrpSpPr>
        <p:grpSpPr>
          <a:xfrm flipV="1">
            <a:off x="5493128" y="2967091"/>
            <a:ext cx="172800" cy="172800"/>
            <a:chOff x="2325688" y="5437188"/>
            <a:chExt cx="185738" cy="188913"/>
          </a:xfrm>
        </p:grpSpPr>
        <p:sp>
          <p:nvSpPr>
            <p:cNvPr id="25" name="Freeform 382">
              <a:extLst>
                <a:ext uri="{FF2B5EF4-FFF2-40B4-BE49-F238E27FC236}">
                  <a16:creationId xmlns:a16="http://schemas.microsoft.com/office/drawing/2014/main" id="{A8328536-32CE-48FB-B29E-6099897EC75B}"/>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6" name="Freeform 383">
              <a:extLst>
                <a:ext uri="{FF2B5EF4-FFF2-40B4-BE49-F238E27FC236}">
                  <a16:creationId xmlns:a16="http://schemas.microsoft.com/office/drawing/2014/main" id="{236D6433-20DA-4466-B362-B75F190ED2D1}"/>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0" name="Gruppieren 29">
            <a:extLst>
              <a:ext uri="{FF2B5EF4-FFF2-40B4-BE49-F238E27FC236}">
                <a16:creationId xmlns:a16="http://schemas.microsoft.com/office/drawing/2014/main" id="{F1CEA6BC-C7DA-4BBA-8C8E-29BDBF81273B}"/>
              </a:ext>
            </a:extLst>
          </p:cNvPr>
          <p:cNvGrpSpPr/>
          <p:nvPr/>
        </p:nvGrpSpPr>
        <p:grpSpPr>
          <a:xfrm flipV="1">
            <a:off x="5493128" y="3363201"/>
            <a:ext cx="172800" cy="172800"/>
            <a:chOff x="2325688" y="5437188"/>
            <a:chExt cx="185738" cy="188913"/>
          </a:xfrm>
        </p:grpSpPr>
        <p:sp>
          <p:nvSpPr>
            <p:cNvPr id="31" name="Freeform 382">
              <a:extLst>
                <a:ext uri="{FF2B5EF4-FFF2-40B4-BE49-F238E27FC236}">
                  <a16:creationId xmlns:a16="http://schemas.microsoft.com/office/drawing/2014/main" id="{9C8837B3-3B43-490D-AAB7-68D7F1E4F106}"/>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2" name="Freeform 383">
              <a:extLst>
                <a:ext uri="{FF2B5EF4-FFF2-40B4-BE49-F238E27FC236}">
                  <a16:creationId xmlns:a16="http://schemas.microsoft.com/office/drawing/2014/main" id="{6831C170-9560-499D-9B34-05F9931E5B79}"/>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uppieren 32">
            <a:extLst>
              <a:ext uri="{FF2B5EF4-FFF2-40B4-BE49-F238E27FC236}">
                <a16:creationId xmlns:a16="http://schemas.microsoft.com/office/drawing/2014/main" id="{B84E72D6-E3CE-4768-BBDB-D577856FB9F7}"/>
              </a:ext>
            </a:extLst>
          </p:cNvPr>
          <p:cNvGrpSpPr/>
          <p:nvPr/>
        </p:nvGrpSpPr>
        <p:grpSpPr>
          <a:xfrm flipV="1">
            <a:off x="5493128" y="3759311"/>
            <a:ext cx="172800" cy="172800"/>
            <a:chOff x="2325688" y="5437188"/>
            <a:chExt cx="185738" cy="188913"/>
          </a:xfrm>
        </p:grpSpPr>
        <p:sp>
          <p:nvSpPr>
            <p:cNvPr id="34" name="Freeform 382">
              <a:extLst>
                <a:ext uri="{FF2B5EF4-FFF2-40B4-BE49-F238E27FC236}">
                  <a16:creationId xmlns:a16="http://schemas.microsoft.com/office/drawing/2014/main" id="{9CB17959-65B9-4760-95B2-0F1670749F86}"/>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383">
              <a:extLst>
                <a:ext uri="{FF2B5EF4-FFF2-40B4-BE49-F238E27FC236}">
                  <a16:creationId xmlns:a16="http://schemas.microsoft.com/office/drawing/2014/main" id="{F4E97433-CE7D-4B8A-BEAF-904AF0E42F17}"/>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6" name="Gruppieren 35">
            <a:extLst>
              <a:ext uri="{FF2B5EF4-FFF2-40B4-BE49-F238E27FC236}">
                <a16:creationId xmlns:a16="http://schemas.microsoft.com/office/drawing/2014/main" id="{1B77CC9F-E546-4990-A500-B93225F39FF3}"/>
              </a:ext>
            </a:extLst>
          </p:cNvPr>
          <p:cNvGrpSpPr/>
          <p:nvPr/>
        </p:nvGrpSpPr>
        <p:grpSpPr>
          <a:xfrm flipV="1">
            <a:off x="5493128" y="3957366"/>
            <a:ext cx="172800" cy="172800"/>
            <a:chOff x="2325688" y="5437188"/>
            <a:chExt cx="185738" cy="188913"/>
          </a:xfrm>
        </p:grpSpPr>
        <p:sp>
          <p:nvSpPr>
            <p:cNvPr id="37" name="Freeform 382">
              <a:extLst>
                <a:ext uri="{FF2B5EF4-FFF2-40B4-BE49-F238E27FC236}">
                  <a16:creationId xmlns:a16="http://schemas.microsoft.com/office/drawing/2014/main" id="{371FDD25-F287-4179-BA46-5EF835BA3094}"/>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383">
              <a:extLst>
                <a:ext uri="{FF2B5EF4-FFF2-40B4-BE49-F238E27FC236}">
                  <a16:creationId xmlns:a16="http://schemas.microsoft.com/office/drawing/2014/main" id="{037A4792-534C-48D0-854A-2C3A8CA46B8D}"/>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8" name="Gruppieren 47">
            <a:extLst>
              <a:ext uri="{FF2B5EF4-FFF2-40B4-BE49-F238E27FC236}">
                <a16:creationId xmlns:a16="http://schemas.microsoft.com/office/drawing/2014/main" id="{6BFE7632-1C81-42C9-8F03-29B4FBA81467}"/>
              </a:ext>
            </a:extLst>
          </p:cNvPr>
          <p:cNvGrpSpPr/>
          <p:nvPr/>
        </p:nvGrpSpPr>
        <p:grpSpPr>
          <a:xfrm flipV="1">
            <a:off x="5493128" y="5343751"/>
            <a:ext cx="172800" cy="172800"/>
            <a:chOff x="2325688" y="5437188"/>
            <a:chExt cx="185738" cy="188913"/>
          </a:xfrm>
        </p:grpSpPr>
        <p:sp>
          <p:nvSpPr>
            <p:cNvPr id="49" name="Freeform 382">
              <a:extLst>
                <a:ext uri="{FF2B5EF4-FFF2-40B4-BE49-F238E27FC236}">
                  <a16:creationId xmlns:a16="http://schemas.microsoft.com/office/drawing/2014/main" id="{9EF68004-A8E9-44D6-A200-500168BE00EB}"/>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Freeform 383">
              <a:extLst>
                <a:ext uri="{FF2B5EF4-FFF2-40B4-BE49-F238E27FC236}">
                  <a16:creationId xmlns:a16="http://schemas.microsoft.com/office/drawing/2014/main" id="{F6508619-8277-45DC-AA63-B2C586FD7355}"/>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4" name="Gruppieren 53">
            <a:extLst>
              <a:ext uri="{FF2B5EF4-FFF2-40B4-BE49-F238E27FC236}">
                <a16:creationId xmlns:a16="http://schemas.microsoft.com/office/drawing/2014/main" id="{5A578B4B-EA4A-4E6D-B5BE-6B546E0D0194}"/>
              </a:ext>
            </a:extLst>
          </p:cNvPr>
          <p:cNvGrpSpPr/>
          <p:nvPr/>
        </p:nvGrpSpPr>
        <p:grpSpPr>
          <a:xfrm flipV="1">
            <a:off x="5493128" y="5739854"/>
            <a:ext cx="172800" cy="172800"/>
            <a:chOff x="2325688" y="5437188"/>
            <a:chExt cx="185738" cy="188913"/>
          </a:xfrm>
        </p:grpSpPr>
        <p:sp>
          <p:nvSpPr>
            <p:cNvPr id="55" name="Freeform 382">
              <a:extLst>
                <a:ext uri="{FF2B5EF4-FFF2-40B4-BE49-F238E27FC236}">
                  <a16:creationId xmlns:a16="http://schemas.microsoft.com/office/drawing/2014/main" id="{EFE8C407-B895-40E9-9563-3CAC28A06914}"/>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6" name="Freeform 383">
              <a:extLst>
                <a:ext uri="{FF2B5EF4-FFF2-40B4-BE49-F238E27FC236}">
                  <a16:creationId xmlns:a16="http://schemas.microsoft.com/office/drawing/2014/main" id="{5D8A30F4-2054-4BB7-9A52-C330183422D0}"/>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72" name="Gruppieren 71">
            <a:extLst>
              <a:ext uri="{FF2B5EF4-FFF2-40B4-BE49-F238E27FC236}">
                <a16:creationId xmlns:a16="http://schemas.microsoft.com/office/drawing/2014/main" id="{DE492569-67A5-439B-85B2-ACAB9D6C2EA4}"/>
              </a:ext>
            </a:extLst>
          </p:cNvPr>
          <p:cNvGrpSpPr/>
          <p:nvPr/>
        </p:nvGrpSpPr>
        <p:grpSpPr>
          <a:xfrm flipV="1">
            <a:off x="5493128" y="4551531"/>
            <a:ext cx="172800" cy="172800"/>
            <a:chOff x="2325688" y="5437188"/>
            <a:chExt cx="185738" cy="188913"/>
          </a:xfrm>
        </p:grpSpPr>
        <p:sp>
          <p:nvSpPr>
            <p:cNvPr id="73" name="Freeform 382">
              <a:extLst>
                <a:ext uri="{FF2B5EF4-FFF2-40B4-BE49-F238E27FC236}">
                  <a16:creationId xmlns:a16="http://schemas.microsoft.com/office/drawing/2014/main" id="{0FBDAF77-4F7F-4534-AFBA-059554285060}"/>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4" name="Freeform 383">
              <a:extLst>
                <a:ext uri="{FF2B5EF4-FFF2-40B4-BE49-F238E27FC236}">
                  <a16:creationId xmlns:a16="http://schemas.microsoft.com/office/drawing/2014/main" id="{685A1A20-BA8D-4591-B661-F3B601322601}"/>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9" name="Gruppieren 68">
            <a:extLst>
              <a:ext uri="{FF2B5EF4-FFF2-40B4-BE49-F238E27FC236}">
                <a16:creationId xmlns:a16="http://schemas.microsoft.com/office/drawing/2014/main" id="{014283F9-A09E-42E1-B1F6-FC951A9FEAE9}"/>
              </a:ext>
            </a:extLst>
          </p:cNvPr>
          <p:cNvGrpSpPr/>
          <p:nvPr/>
        </p:nvGrpSpPr>
        <p:grpSpPr>
          <a:xfrm>
            <a:off x="5493128" y="4353476"/>
            <a:ext cx="172800" cy="172800"/>
            <a:chOff x="2325688" y="5437188"/>
            <a:chExt cx="185738" cy="188913"/>
          </a:xfrm>
        </p:grpSpPr>
        <p:sp>
          <p:nvSpPr>
            <p:cNvPr id="70" name="Freeform 382">
              <a:extLst>
                <a:ext uri="{FF2B5EF4-FFF2-40B4-BE49-F238E27FC236}">
                  <a16:creationId xmlns:a16="http://schemas.microsoft.com/office/drawing/2014/main" id="{1EB69BEA-109D-4906-8AA8-F372833049D7}"/>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1" name="Freeform 383">
              <a:extLst>
                <a:ext uri="{FF2B5EF4-FFF2-40B4-BE49-F238E27FC236}">
                  <a16:creationId xmlns:a16="http://schemas.microsoft.com/office/drawing/2014/main" id="{BE15276E-646B-4DD9-A589-2933EC51C537}"/>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87" name="Gruppieren 86">
            <a:extLst>
              <a:ext uri="{FF2B5EF4-FFF2-40B4-BE49-F238E27FC236}">
                <a16:creationId xmlns:a16="http://schemas.microsoft.com/office/drawing/2014/main" id="{C9637DA0-3125-4A58-9332-DF213681B16B}"/>
              </a:ext>
            </a:extLst>
          </p:cNvPr>
          <p:cNvGrpSpPr/>
          <p:nvPr/>
        </p:nvGrpSpPr>
        <p:grpSpPr>
          <a:xfrm flipV="1">
            <a:off x="5493128" y="4947641"/>
            <a:ext cx="172800" cy="172800"/>
            <a:chOff x="2325688" y="5437188"/>
            <a:chExt cx="185738" cy="188913"/>
          </a:xfrm>
        </p:grpSpPr>
        <p:sp>
          <p:nvSpPr>
            <p:cNvPr id="88" name="Freeform 382">
              <a:extLst>
                <a:ext uri="{FF2B5EF4-FFF2-40B4-BE49-F238E27FC236}">
                  <a16:creationId xmlns:a16="http://schemas.microsoft.com/office/drawing/2014/main" id="{56BC95E5-85DD-434D-A0B5-2B2AFC50881F}"/>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9" name="Freeform 383">
              <a:extLst>
                <a:ext uri="{FF2B5EF4-FFF2-40B4-BE49-F238E27FC236}">
                  <a16:creationId xmlns:a16="http://schemas.microsoft.com/office/drawing/2014/main" id="{1A357159-2E4B-424D-837C-3393D9F29098}"/>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95" name="Gruppieren 94">
            <a:extLst>
              <a:ext uri="{FF2B5EF4-FFF2-40B4-BE49-F238E27FC236}">
                <a16:creationId xmlns:a16="http://schemas.microsoft.com/office/drawing/2014/main" id="{1A1A0DC9-6B7D-475E-9148-5389A8D2A5BD}"/>
              </a:ext>
            </a:extLst>
          </p:cNvPr>
          <p:cNvGrpSpPr/>
          <p:nvPr/>
        </p:nvGrpSpPr>
        <p:grpSpPr>
          <a:xfrm>
            <a:off x="5493128" y="2769036"/>
            <a:ext cx="172800" cy="172800"/>
            <a:chOff x="2325688" y="5437188"/>
            <a:chExt cx="185738" cy="188913"/>
          </a:xfrm>
        </p:grpSpPr>
        <p:sp>
          <p:nvSpPr>
            <p:cNvPr id="96" name="Freeform 382">
              <a:extLst>
                <a:ext uri="{FF2B5EF4-FFF2-40B4-BE49-F238E27FC236}">
                  <a16:creationId xmlns:a16="http://schemas.microsoft.com/office/drawing/2014/main" id="{CAE603B1-68AD-4CCD-A95E-92A7E56EDFBD}"/>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97" name="Freeform 383">
              <a:extLst>
                <a:ext uri="{FF2B5EF4-FFF2-40B4-BE49-F238E27FC236}">
                  <a16:creationId xmlns:a16="http://schemas.microsoft.com/office/drawing/2014/main" id="{C82CDA74-E74B-4C0F-A630-40E96A4DBF93}"/>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98" name="Gruppieren 97">
            <a:extLst>
              <a:ext uri="{FF2B5EF4-FFF2-40B4-BE49-F238E27FC236}">
                <a16:creationId xmlns:a16="http://schemas.microsoft.com/office/drawing/2014/main" id="{7D355D30-457C-4FB1-819D-863057E1FE48}"/>
              </a:ext>
            </a:extLst>
          </p:cNvPr>
          <p:cNvGrpSpPr/>
          <p:nvPr/>
        </p:nvGrpSpPr>
        <p:grpSpPr>
          <a:xfrm>
            <a:off x="5493128" y="3165146"/>
            <a:ext cx="172800" cy="172800"/>
            <a:chOff x="2325688" y="5437188"/>
            <a:chExt cx="185738" cy="188913"/>
          </a:xfrm>
        </p:grpSpPr>
        <p:sp>
          <p:nvSpPr>
            <p:cNvPr id="99" name="Freeform 382">
              <a:extLst>
                <a:ext uri="{FF2B5EF4-FFF2-40B4-BE49-F238E27FC236}">
                  <a16:creationId xmlns:a16="http://schemas.microsoft.com/office/drawing/2014/main" id="{98E6F527-BCAE-48E5-8C18-D8F8C6109E6A}"/>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0" name="Freeform 383">
              <a:extLst>
                <a:ext uri="{FF2B5EF4-FFF2-40B4-BE49-F238E27FC236}">
                  <a16:creationId xmlns:a16="http://schemas.microsoft.com/office/drawing/2014/main" id="{72F990AE-F388-4F9D-BC9C-E020E523D65C}"/>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01" name="Gruppieren 100">
            <a:extLst>
              <a:ext uri="{FF2B5EF4-FFF2-40B4-BE49-F238E27FC236}">
                <a16:creationId xmlns:a16="http://schemas.microsoft.com/office/drawing/2014/main" id="{C53DFD59-E93B-46D7-820C-D895899DC1B9}"/>
              </a:ext>
            </a:extLst>
          </p:cNvPr>
          <p:cNvGrpSpPr/>
          <p:nvPr/>
        </p:nvGrpSpPr>
        <p:grpSpPr>
          <a:xfrm>
            <a:off x="5493128" y="4749586"/>
            <a:ext cx="172800" cy="172800"/>
            <a:chOff x="2325688" y="5437188"/>
            <a:chExt cx="185738" cy="188913"/>
          </a:xfrm>
        </p:grpSpPr>
        <p:sp>
          <p:nvSpPr>
            <p:cNvPr id="102" name="Freeform 382">
              <a:extLst>
                <a:ext uri="{FF2B5EF4-FFF2-40B4-BE49-F238E27FC236}">
                  <a16:creationId xmlns:a16="http://schemas.microsoft.com/office/drawing/2014/main" id="{A07A2532-FE96-41E9-86B6-B887856F395F}"/>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3" name="Freeform 383">
              <a:extLst>
                <a:ext uri="{FF2B5EF4-FFF2-40B4-BE49-F238E27FC236}">
                  <a16:creationId xmlns:a16="http://schemas.microsoft.com/office/drawing/2014/main" id="{42B3BDB2-68C6-48A1-AA34-305126F8A276}"/>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04" name="Gruppieren 103">
            <a:extLst>
              <a:ext uri="{FF2B5EF4-FFF2-40B4-BE49-F238E27FC236}">
                <a16:creationId xmlns:a16="http://schemas.microsoft.com/office/drawing/2014/main" id="{ABBB2452-2678-4CF6-AA9A-E62622A38906}"/>
              </a:ext>
            </a:extLst>
          </p:cNvPr>
          <p:cNvGrpSpPr/>
          <p:nvPr/>
        </p:nvGrpSpPr>
        <p:grpSpPr>
          <a:xfrm flipV="1">
            <a:off x="5493128" y="5541806"/>
            <a:ext cx="172800" cy="172800"/>
            <a:chOff x="2325688" y="5437188"/>
            <a:chExt cx="185738" cy="188913"/>
          </a:xfrm>
        </p:grpSpPr>
        <p:sp>
          <p:nvSpPr>
            <p:cNvPr id="105" name="Freeform 382">
              <a:extLst>
                <a:ext uri="{FF2B5EF4-FFF2-40B4-BE49-F238E27FC236}">
                  <a16:creationId xmlns:a16="http://schemas.microsoft.com/office/drawing/2014/main" id="{B31EE006-A549-43B7-B3A9-64A414A0AF71}"/>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6" name="Freeform 383">
              <a:extLst>
                <a:ext uri="{FF2B5EF4-FFF2-40B4-BE49-F238E27FC236}">
                  <a16:creationId xmlns:a16="http://schemas.microsoft.com/office/drawing/2014/main" id="{6965A79F-7B04-4B46-91C5-3FA506BDE97B}"/>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07" name="Gruppieren 106">
            <a:extLst>
              <a:ext uri="{FF2B5EF4-FFF2-40B4-BE49-F238E27FC236}">
                <a16:creationId xmlns:a16="http://schemas.microsoft.com/office/drawing/2014/main" id="{687BFE8C-A316-440E-9F38-27F3CFA575D4}"/>
              </a:ext>
            </a:extLst>
          </p:cNvPr>
          <p:cNvGrpSpPr/>
          <p:nvPr/>
        </p:nvGrpSpPr>
        <p:grpSpPr>
          <a:xfrm flipV="1">
            <a:off x="5493128" y="5145696"/>
            <a:ext cx="172800" cy="172800"/>
            <a:chOff x="2325688" y="5437188"/>
            <a:chExt cx="185738" cy="188913"/>
          </a:xfrm>
        </p:grpSpPr>
        <p:sp>
          <p:nvSpPr>
            <p:cNvPr id="108" name="Freeform 382">
              <a:extLst>
                <a:ext uri="{FF2B5EF4-FFF2-40B4-BE49-F238E27FC236}">
                  <a16:creationId xmlns:a16="http://schemas.microsoft.com/office/drawing/2014/main" id="{6CC6EC4E-A762-4516-96ED-C782F352F95E}"/>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9" name="Freeform 383">
              <a:extLst>
                <a:ext uri="{FF2B5EF4-FFF2-40B4-BE49-F238E27FC236}">
                  <a16:creationId xmlns:a16="http://schemas.microsoft.com/office/drawing/2014/main" id="{3D0ECEF5-3D72-4BB0-AEA4-F1F76226A5A5}"/>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10" name="Gruppieren 109">
            <a:extLst>
              <a:ext uri="{FF2B5EF4-FFF2-40B4-BE49-F238E27FC236}">
                <a16:creationId xmlns:a16="http://schemas.microsoft.com/office/drawing/2014/main" id="{CAD4DF29-2A1C-45DC-8C06-1AD1FCE5DC0B}"/>
              </a:ext>
            </a:extLst>
          </p:cNvPr>
          <p:cNvGrpSpPr/>
          <p:nvPr/>
        </p:nvGrpSpPr>
        <p:grpSpPr>
          <a:xfrm flipV="1">
            <a:off x="5493128" y="4155421"/>
            <a:ext cx="172800" cy="172800"/>
            <a:chOff x="2325688" y="5437188"/>
            <a:chExt cx="185738" cy="188913"/>
          </a:xfrm>
        </p:grpSpPr>
        <p:sp>
          <p:nvSpPr>
            <p:cNvPr id="111" name="Freeform 382">
              <a:extLst>
                <a:ext uri="{FF2B5EF4-FFF2-40B4-BE49-F238E27FC236}">
                  <a16:creationId xmlns:a16="http://schemas.microsoft.com/office/drawing/2014/main" id="{FC99E03D-C4EF-43B9-992A-744313946C9B}"/>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2" name="Freeform 383">
              <a:extLst>
                <a:ext uri="{FF2B5EF4-FFF2-40B4-BE49-F238E27FC236}">
                  <a16:creationId xmlns:a16="http://schemas.microsoft.com/office/drawing/2014/main" id="{93D0D0CB-103F-4123-8D6A-D9E8F5D22E2F}"/>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13" name="Gruppieren 112">
            <a:extLst>
              <a:ext uri="{FF2B5EF4-FFF2-40B4-BE49-F238E27FC236}">
                <a16:creationId xmlns:a16="http://schemas.microsoft.com/office/drawing/2014/main" id="{380D5EA2-0CFD-4CF3-BA49-ED7D172B1E7F}"/>
              </a:ext>
            </a:extLst>
          </p:cNvPr>
          <p:cNvGrpSpPr/>
          <p:nvPr/>
        </p:nvGrpSpPr>
        <p:grpSpPr>
          <a:xfrm flipV="1">
            <a:off x="5493128" y="3561256"/>
            <a:ext cx="172800" cy="172800"/>
            <a:chOff x="2325688" y="5437188"/>
            <a:chExt cx="185738" cy="188913"/>
          </a:xfrm>
        </p:grpSpPr>
        <p:sp>
          <p:nvSpPr>
            <p:cNvPr id="114" name="Freeform 382">
              <a:extLst>
                <a:ext uri="{FF2B5EF4-FFF2-40B4-BE49-F238E27FC236}">
                  <a16:creationId xmlns:a16="http://schemas.microsoft.com/office/drawing/2014/main" id="{0F43EC9F-9B16-432B-8164-FCB2FE1BC989}"/>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5" name="Freeform 383">
              <a:extLst>
                <a:ext uri="{FF2B5EF4-FFF2-40B4-BE49-F238E27FC236}">
                  <a16:creationId xmlns:a16="http://schemas.microsoft.com/office/drawing/2014/main" id="{63A7C887-D584-4886-9774-357F86B3B7D6}"/>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56289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a:t>Growth of European patent applications</a:t>
            </a:r>
            <a:r>
              <a:rPr lang="en-GB" baseline="30000" dirty="0"/>
              <a:t>1</a:t>
            </a:r>
            <a:r>
              <a:rPr lang="en-GB" dirty="0"/>
              <a:t> – global </a:t>
            </a:r>
          </a:p>
        </p:txBody>
      </p:sp>
      <p:sp>
        <p:nvSpPr>
          <p:cNvPr id="4" name="Slide Number Placeholder 3"/>
          <p:cNvSpPr>
            <a:spLocks noGrp="1"/>
          </p:cNvSpPr>
          <p:nvPr>
            <p:ph type="sldNum" sz="quarter" idx="12"/>
          </p:nvPr>
        </p:nvSpPr>
        <p:spPr/>
        <p:txBody>
          <a:bodyPr/>
          <a:lstStyle/>
          <a:p>
            <a:fld id="{AE9704F4-423A-424C-8735-B879FFCBBC48}" type="slidenum">
              <a:rPr lang="en-GB" smtClean="0"/>
              <a:pPr/>
              <a:t>2</a:t>
            </a:fld>
            <a:endParaRPr lang="en-GB" dirty="0"/>
          </a:p>
        </p:txBody>
      </p:sp>
      <p:sp>
        <p:nvSpPr>
          <p:cNvPr id="13" name="Text Box 19"/>
          <p:cNvSpPr txBox="1">
            <a:spLocks noChangeArrowheads="1"/>
          </p:cNvSpPr>
          <p:nvPr/>
        </p:nvSpPr>
        <p:spPr bwMode="auto">
          <a:xfrm>
            <a:off x="647888" y="6213117"/>
            <a:ext cx="7848412" cy="271869"/>
          </a:xfrm>
          <a:prstGeom prst="rect">
            <a:avLst/>
          </a:prstGeom>
          <a:noFill/>
          <a:ln>
            <a:noFill/>
          </a:ln>
          <a:effectLst/>
          <a:extLst/>
        </p:spPr>
        <p:txBody>
          <a:bodyPr wrap="square" lIns="0" tIns="0" rIns="0" bIns="0" anchor="b">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spcBef>
                <a:spcPts val="200"/>
              </a:spcBef>
              <a:buNone/>
            </a:pPr>
            <a:r>
              <a:rPr lang="en-GB" sz="800" dirty="0">
                <a:solidFill>
                  <a:schemeClr val="tx1"/>
                </a:solidFill>
              </a:rPr>
              <a:t>Source: EPO. Status: 21.1.2019.</a:t>
            </a:r>
          </a:p>
          <a:p>
            <a:pPr marL="87313" indent="-87313">
              <a:spcBef>
                <a:spcPts val="200"/>
              </a:spcBef>
              <a:buNone/>
            </a:pPr>
            <a:r>
              <a:rPr lang="en-GB" sz="800" baseline="30000" dirty="0">
                <a:solidFill>
                  <a:schemeClr val="tx1"/>
                </a:solidFill>
              </a:rPr>
              <a:t>1	</a:t>
            </a:r>
            <a:r>
              <a:rPr lang="en-GB" sz="800" dirty="0">
                <a:solidFill>
                  <a:schemeClr val="tx1"/>
                </a:solidFill>
              </a:rPr>
              <a:t>European patent applications include direct European applications and international (PCT) applications that entered the European phase during the reporting period.</a:t>
            </a:r>
          </a:p>
        </p:txBody>
      </p:sp>
      <p:graphicFrame>
        <p:nvGraphicFramePr>
          <p:cNvPr id="15" name="Diagramm 14"/>
          <p:cNvGraphicFramePr/>
          <p:nvPr>
            <p:extLst/>
          </p:nvPr>
        </p:nvGraphicFramePr>
        <p:xfrm>
          <a:off x="645924" y="1754513"/>
          <a:ext cx="7850375" cy="43236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feld 15"/>
          <p:cNvSpPr txBox="1"/>
          <p:nvPr/>
        </p:nvSpPr>
        <p:spPr>
          <a:xfrm>
            <a:off x="7336832" y="1477430"/>
            <a:ext cx="740587" cy="246221"/>
          </a:xfrm>
          <a:prstGeom prst="rect">
            <a:avLst/>
          </a:prstGeom>
          <a:noFill/>
        </p:spPr>
        <p:txBody>
          <a:bodyPr wrap="none" lIns="0" tIns="0" rIns="0" bIns="0" rtlCol="0">
            <a:spAutoFit/>
          </a:bodyPr>
          <a:lstStyle>
            <a:defPPr>
              <a:defRPr lang="en-US"/>
            </a:defPPr>
            <a:lvl1pPr algn="ctr" fontAlgn="b">
              <a:defRPr sz="1600"/>
            </a:lvl1pPr>
          </a:lstStyle>
          <a:p>
            <a:r>
              <a:rPr lang="en-GB" b="1" dirty="0">
                <a:solidFill>
                  <a:schemeClr val="accent2"/>
                </a:solidFill>
              </a:rPr>
              <a:t>174 317</a:t>
            </a:r>
          </a:p>
        </p:txBody>
      </p:sp>
      <p:sp>
        <p:nvSpPr>
          <p:cNvPr id="17" name="Textfeld 16"/>
          <p:cNvSpPr txBox="1"/>
          <p:nvPr/>
        </p:nvSpPr>
        <p:spPr>
          <a:xfrm>
            <a:off x="5766907" y="1477430"/>
            <a:ext cx="740587" cy="246221"/>
          </a:xfrm>
          <a:prstGeom prst="rect">
            <a:avLst/>
          </a:prstGeom>
          <a:noFill/>
        </p:spPr>
        <p:txBody>
          <a:bodyPr wrap="none" lIns="0" tIns="0" rIns="0" bIns="0" rtlCol="0">
            <a:spAutoFit/>
          </a:bodyPr>
          <a:lstStyle/>
          <a:p>
            <a:pPr algn="ctr"/>
            <a:r>
              <a:rPr lang="en-GB" sz="1600" dirty="0"/>
              <a:t>166 594</a:t>
            </a:r>
          </a:p>
        </p:txBody>
      </p:sp>
      <p:sp>
        <p:nvSpPr>
          <p:cNvPr id="18" name="Textfeld 17"/>
          <p:cNvSpPr txBox="1"/>
          <p:nvPr/>
        </p:nvSpPr>
        <p:spPr>
          <a:xfrm>
            <a:off x="4196983" y="1477430"/>
            <a:ext cx="740587" cy="246221"/>
          </a:xfrm>
          <a:prstGeom prst="rect">
            <a:avLst/>
          </a:prstGeom>
          <a:noFill/>
        </p:spPr>
        <p:txBody>
          <a:bodyPr wrap="none" lIns="0" tIns="0" rIns="0" bIns="0" rtlCol="0">
            <a:spAutoFit/>
          </a:bodyPr>
          <a:lstStyle/>
          <a:p>
            <a:pPr algn="ctr"/>
            <a:r>
              <a:rPr lang="en-GB" sz="1600" dirty="0"/>
              <a:t>159 087</a:t>
            </a:r>
          </a:p>
        </p:txBody>
      </p:sp>
      <p:sp>
        <p:nvSpPr>
          <p:cNvPr id="19" name="Textfeld 18"/>
          <p:cNvSpPr txBox="1"/>
          <p:nvPr/>
        </p:nvSpPr>
        <p:spPr>
          <a:xfrm>
            <a:off x="2627059" y="1477430"/>
            <a:ext cx="740587" cy="246221"/>
          </a:xfrm>
          <a:prstGeom prst="rect">
            <a:avLst/>
          </a:prstGeom>
          <a:noFill/>
        </p:spPr>
        <p:txBody>
          <a:bodyPr wrap="none" lIns="0" tIns="0" rIns="0" bIns="0" rtlCol="0">
            <a:spAutoFit/>
          </a:bodyPr>
          <a:lstStyle/>
          <a:p>
            <a:pPr algn="ctr"/>
            <a:r>
              <a:rPr lang="en-GB" sz="1600" dirty="0"/>
              <a:t>160 004</a:t>
            </a:r>
          </a:p>
        </p:txBody>
      </p:sp>
      <p:sp>
        <p:nvSpPr>
          <p:cNvPr id="20" name="Textfeld 19"/>
          <p:cNvSpPr txBox="1"/>
          <p:nvPr/>
        </p:nvSpPr>
        <p:spPr>
          <a:xfrm>
            <a:off x="1057135" y="1477430"/>
            <a:ext cx="740587" cy="246221"/>
          </a:xfrm>
          <a:prstGeom prst="rect">
            <a:avLst/>
          </a:prstGeom>
          <a:noFill/>
        </p:spPr>
        <p:txBody>
          <a:bodyPr wrap="none" lIns="0" tIns="0" rIns="0" bIns="0" rtlCol="0">
            <a:spAutoFit/>
          </a:bodyPr>
          <a:lstStyle/>
          <a:p>
            <a:pPr algn="ctr"/>
            <a:r>
              <a:rPr lang="en-GB" sz="1600" dirty="0"/>
              <a:t>152 703</a:t>
            </a:r>
          </a:p>
        </p:txBody>
      </p:sp>
      <p:sp>
        <p:nvSpPr>
          <p:cNvPr id="25" name="Textfeld 24"/>
          <p:cNvSpPr txBox="1"/>
          <p:nvPr/>
        </p:nvSpPr>
        <p:spPr>
          <a:xfrm>
            <a:off x="7387165" y="5632287"/>
            <a:ext cx="639919" cy="338554"/>
          </a:xfrm>
          <a:prstGeom prst="rect">
            <a:avLst/>
          </a:prstGeom>
          <a:noFill/>
        </p:spPr>
        <p:txBody>
          <a:bodyPr wrap="none" rtlCol="0">
            <a:spAutoFit/>
          </a:bodyPr>
          <a:lstStyle>
            <a:defPPr>
              <a:defRPr lang="en-US"/>
            </a:defPPr>
            <a:lvl1pPr algn="ctr" fontAlgn="b">
              <a:defRPr sz="1600"/>
            </a:lvl1pPr>
          </a:lstStyle>
          <a:p>
            <a:r>
              <a:rPr lang="en-GB" b="1" dirty="0">
                <a:solidFill>
                  <a:schemeClr val="accent2"/>
                </a:solidFill>
              </a:rPr>
              <a:t>2018</a:t>
            </a:r>
          </a:p>
        </p:txBody>
      </p:sp>
      <p:grpSp>
        <p:nvGrpSpPr>
          <p:cNvPr id="6" name="Gruppieren 5">
            <a:extLst>
              <a:ext uri="{FF2B5EF4-FFF2-40B4-BE49-F238E27FC236}">
                <a16:creationId xmlns:a16="http://schemas.microsoft.com/office/drawing/2014/main" id="{368829D1-7716-45E2-B635-EBD787B1CAA9}"/>
              </a:ext>
            </a:extLst>
          </p:cNvPr>
          <p:cNvGrpSpPr/>
          <p:nvPr/>
        </p:nvGrpSpPr>
        <p:grpSpPr>
          <a:xfrm>
            <a:off x="6506296" y="1930242"/>
            <a:ext cx="880869" cy="252000"/>
            <a:chOff x="6506296" y="1995331"/>
            <a:chExt cx="880869" cy="252000"/>
          </a:xfrm>
        </p:grpSpPr>
        <p:sp>
          <p:nvSpPr>
            <p:cNvPr id="12" name="Textfeld 70"/>
            <p:cNvSpPr txBox="1"/>
            <p:nvPr/>
          </p:nvSpPr>
          <p:spPr>
            <a:xfrm>
              <a:off x="6506296" y="1998221"/>
              <a:ext cx="588303" cy="246221"/>
            </a:xfrm>
            <a:prstGeom prst="rect">
              <a:avLst/>
            </a:prstGeom>
            <a:noFill/>
          </p:spPr>
          <p:txBody>
            <a:bodyPr wrap="none" lIns="0" tIns="0" rIns="0" bIns="0" rtlCol="0">
              <a:spAutoFit/>
            </a:bodyPr>
            <a:lstStyle>
              <a:defPPr>
                <a:defRPr lang="en-US"/>
              </a:defPPr>
              <a:lvl1pPr algn="ctr" fontAlgn="b">
                <a:defRPr sz="1600"/>
              </a:lvl1pPr>
            </a:lstStyle>
            <a:p>
              <a:r>
                <a:rPr lang="en-GB" b="1" dirty="0"/>
                <a:t>+4.6%</a:t>
              </a:r>
            </a:p>
          </p:txBody>
        </p:sp>
        <p:grpSp>
          <p:nvGrpSpPr>
            <p:cNvPr id="5" name="Gruppieren 4">
              <a:extLst>
                <a:ext uri="{FF2B5EF4-FFF2-40B4-BE49-F238E27FC236}">
                  <a16:creationId xmlns:a16="http://schemas.microsoft.com/office/drawing/2014/main" id="{CC510148-0987-4C6E-BA97-C24BA15B2397}"/>
                </a:ext>
              </a:extLst>
            </p:cNvPr>
            <p:cNvGrpSpPr/>
            <p:nvPr/>
          </p:nvGrpSpPr>
          <p:grpSpPr>
            <a:xfrm>
              <a:off x="7135165" y="1995331"/>
              <a:ext cx="252000" cy="252000"/>
              <a:chOff x="8181505" y="2089893"/>
              <a:chExt cx="252000" cy="252000"/>
            </a:xfrm>
          </p:grpSpPr>
          <p:sp>
            <p:nvSpPr>
              <p:cNvPr id="23" name="Freeform 382">
                <a:extLst>
                  <a:ext uri="{FF2B5EF4-FFF2-40B4-BE49-F238E27FC236}">
                    <a16:creationId xmlns:a16="http://schemas.microsoft.com/office/drawing/2014/main" id="{814E550E-2377-4F52-83BE-DE6819A02D26}"/>
                  </a:ext>
                </a:extLst>
              </p:cNvPr>
              <p:cNvSpPr>
                <a:spLocks/>
              </p:cNvSpPr>
              <p:nvPr/>
            </p:nvSpPr>
            <p:spPr bwMode="auto">
              <a:xfrm rot="10800000" flipV="1">
                <a:off x="8181505" y="2089893"/>
                <a:ext cx="252000" cy="252000"/>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383">
                <a:extLst>
                  <a:ext uri="{FF2B5EF4-FFF2-40B4-BE49-F238E27FC236}">
                    <a16:creationId xmlns:a16="http://schemas.microsoft.com/office/drawing/2014/main" id="{AE590349-2B4B-448B-88C3-4ABD9C1B25F8}"/>
                  </a:ext>
                </a:extLst>
              </p:cNvPr>
              <p:cNvSpPr>
                <a:spLocks/>
              </p:cNvSpPr>
              <p:nvPr/>
            </p:nvSpPr>
            <p:spPr bwMode="auto">
              <a:xfrm flipV="1">
                <a:off x="8245044" y="2157658"/>
                <a:ext cx="124923" cy="116471"/>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Tree>
    <p:extLst>
      <p:ext uri="{BB962C8B-B14F-4D97-AF65-F5344CB8AC3E}">
        <p14:creationId xmlns:p14="http://schemas.microsoft.com/office/powerpoint/2010/main" val="998714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a:solidFill>
                  <a:schemeClr val="tx1"/>
                </a:solidFill>
              </a:rPr>
              <a:t>Origin of European patent applications</a:t>
            </a:r>
            <a:r>
              <a:rPr lang="en-GB" baseline="30000" dirty="0">
                <a:solidFill>
                  <a:schemeClr val="tx1"/>
                </a:solidFill>
              </a:rPr>
              <a:t>1</a:t>
            </a:r>
            <a:r>
              <a:rPr lang="en-GB" dirty="0">
                <a:solidFill>
                  <a:schemeClr val="tx1"/>
                </a:solidFill>
              </a:rPr>
              <a:t> in 2018</a:t>
            </a:r>
          </a:p>
        </p:txBody>
      </p:sp>
      <p:sp>
        <p:nvSpPr>
          <p:cNvPr id="4" name="Slide Number Placeholder 3"/>
          <p:cNvSpPr>
            <a:spLocks noGrp="1"/>
          </p:cNvSpPr>
          <p:nvPr>
            <p:ph type="sldNum" sz="quarter" idx="12"/>
          </p:nvPr>
        </p:nvSpPr>
        <p:spPr/>
        <p:txBody>
          <a:bodyPr/>
          <a:lstStyle/>
          <a:p>
            <a:fld id="{AE9704F4-423A-424C-8735-B879FFCBBC48}" type="slidenum">
              <a:rPr lang="en-GB" smtClean="0"/>
              <a:pPr/>
              <a:t>3</a:t>
            </a:fld>
            <a:endParaRPr lang="en-GB" dirty="0"/>
          </a:p>
        </p:txBody>
      </p:sp>
      <p:sp>
        <p:nvSpPr>
          <p:cNvPr id="20" name="Rectangle 21"/>
          <p:cNvSpPr/>
          <p:nvPr/>
        </p:nvSpPr>
        <p:spPr>
          <a:xfrm>
            <a:off x="7322720" y="3525788"/>
            <a:ext cx="1173580" cy="584775"/>
          </a:xfrm>
          <a:prstGeom prst="rect">
            <a:avLst/>
          </a:prstGeom>
        </p:spPr>
        <p:txBody>
          <a:bodyPr wrap="square" rIns="0" anchor="ctr" anchorCtr="0">
            <a:spAutoFit/>
          </a:bodyPr>
          <a:lstStyle/>
          <a:p>
            <a:pPr>
              <a:defRPr/>
            </a:pPr>
            <a:r>
              <a:rPr lang="en-GB" sz="1600" dirty="0"/>
              <a:t>EPO states </a:t>
            </a:r>
            <a:r>
              <a:rPr lang="en-GB" sz="1600" b="1" dirty="0">
                <a:solidFill>
                  <a:srgbClr val="C00000"/>
                </a:solidFill>
              </a:rPr>
              <a:t>47%</a:t>
            </a:r>
          </a:p>
        </p:txBody>
      </p:sp>
      <p:graphicFrame>
        <p:nvGraphicFramePr>
          <p:cNvPr id="21" name="Diagramm 20"/>
          <p:cNvGraphicFramePr/>
          <p:nvPr>
            <p:extLst/>
          </p:nvPr>
        </p:nvGraphicFramePr>
        <p:xfrm>
          <a:off x="1406510" y="1713336"/>
          <a:ext cx="4141787" cy="2865437"/>
        </p:xfrm>
        <a:graphic>
          <a:graphicData uri="http://schemas.openxmlformats.org/drawingml/2006/chart">
            <c:chart xmlns:c="http://schemas.openxmlformats.org/drawingml/2006/chart" xmlns:r="http://schemas.openxmlformats.org/officeDocument/2006/relationships" r:id="rId3"/>
          </a:graphicData>
        </a:graphic>
      </p:graphicFrame>
      <p:sp>
        <p:nvSpPr>
          <p:cNvPr id="22" name="Rechteck 21"/>
          <p:cNvSpPr/>
          <p:nvPr/>
        </p:nvSpPr>
        <p:spPr>
          <a:xfrm>
            <a:off x="4194299" y="1743444"/>
            <a:ext cx="1497526" cy="338554"/>
          </a:xfrm>
          <a:prstGeom prst="rect">
            <a:avLst/>
          </a:prstGeom>
        </p:spPr>
        <p:txBody>
          <a:bodyPr wrap="none" anchor="ctr">
            <a:spAutoFit/>
          </a:bodyPr>
          <a:lstStyle/>
          <a:p>
            <a:r>
              <a:rPr lang="en-GB" sz="1600" dirty="0"/>
              <a:t>Germany </a:t>
            </a:r>
            <a:r>
              <a:rPr lang="en-GB" sz="1600" b="1" dirty="0">
                <a:solidFill>
                  <a:schemeClr val="accent2"/>
                </a:solidFill>
              </a:rPr>
              <a:t>15%</a:t>
            </a:r>
          </a:p>
        </p:txBody>
      </p:sp>
      <p:sp>
        <p:nvSpPr>
          <p:cNvPr id="23" name="Rechteck 22"/>
          <p:cNvSpPr/>
          <p:nvPr/>
        </p:nvSpPr>
        <p:spPr>
          <a:xfrm>
            <a:off x="2266549" y="1365157"/>
            <a:ext cx="1156086" cy="338554"/>
          </a:xfrm>
          <a:prstGeom prst="rect">
            <a:avLst/>
          </a:prstGeom>
        </p:spPr>
        <p:txBody>
          <a:bodyPr wrap="none" anchor="ctr">
            <a:spAutoFit/>
          </a:bodyPr>
          <a:lstStyle/>
          <a:p>
            <a:pPr algn="r"/>
            <a:r>
              <a:rPr lang="en-GB" sz="1600" dirty="0"/>
              <a:t>Others </a:t>
            </a:r>
            <a:r>
              <a:rPr lang="en-GB" sz="1600" b="1" dirty="0">
                <a:solidFill>
                  <a:schemeClr val="accent2"/>
                </a:solidFill>
              </a:rPr>
              <a:t>6%</a:t>
            </a:r>
          </a:p>
        </p:txBody>
      </p:sp>
      <p:sp>
        <p:nvSpPr>
          <p:cNvPr id="24" name="Rechteck 23"/>
          <p:cNvSpPr/>
          <p:nvPr/>
        </p:nvSpPr>
        <p:spPr>
          <a:xfrm>
            <a:off x="4708441" y="2327673"/>
            <a:ext cx="1176925" cy="338554"/>
          </a:xfrm>
          <a:prstGeom prst="rect">
            <a:avLst/>
          </a:prstGeom>
        </p:spPr>
        <p:txBody>
          <a:bodyPr wrap="none" anchor="ctr">
            <a:spAutoFit/>
          </a:bodyPr>
          <a:lstStyle/>
          <a:p>
            <a:r>
              <a:rPr lang="en-GB" sz="1600" dirty="0"/>
              <a:t>France </a:t>
            </a:r>
            <a:r>
              <a:rPr lang="en-GB" sz="1600" b="1" dirty="0">
                <a:solidFill>
                  <a:schemeClr val="accent2"/>
                </a:solidFill>
              </a:rPr>
              <a:t>6%</a:t>
            </a:r>
          </a:p>
        </p:txBody>
      </p:sp>
      <p:sp>
        <p:nvSpPr>
          <p:cNvPr id="25" name="Rechteck 24"/>
          <p:cNvSpPr/>
          <p:nvPr/>
        </p:nvSpPr>
        <p:spPr>
          <a:xfrm>
            <a:off x="4868941" y="3237794"/>
            <a:ext cx="1654620" cy="338554"/>
          </a:xfrm>
          <a:prstGeom prst="rect">
            <a:avLst/>
          </a:prstGeom>
        </p:spPr>
        <p:txBody>
          <a:bodyPr wrap="none" anchor="ctr">
            <a:spAutoFit/>
          </a:bodyPr>
          <a:lstStyle/>
          <a:p>
            <a:r>
              <a:rPr lang="en-GB" sz="1600" dirty="0"/>
              <a:t>Netherlands </a:t>
            </a:r>
            <a:r>
              <a:rPr lang="en-GB" sz="1600" b="1" dirty="0">
                <a:solidFill>
                  <a:schemeClr val="accent2"/>
                </a:solidFill>
              </a:rPr>
              <a:t>4%</a:t>
            </a:r>
          </a:p>
        </p:txBody>
      </p:sp>
      <p:sp>
        <p:nvSpPr>
          <p:cNvPr id="26" name="Rechteck 25"/>
          <p:cNvSpPr/>
          <p:nvPr/>
        </p:nvSpPr>
        <p:spPr>
          <a:xfrm>
            <a:off x="4830841" y="2849203"/>
            <a:ext cx="1596912" cy="338554"/>
          </a:xfrm>
          <a:prstGeom prst="rect">
            <a:avLst/>
          </a:prstGeom>
        </p:spPr>
        <p:txBody>
          <a:bodyPr wrap="none" anchor="ctr">
            <a:spAutoFit/>
          </a:bodyPr>
          <a:lstStyle/>
          <a:p>
            <a:r>
              <a:rPr lang="en-GB" sz="1600" dirty="0"/>
              <a:t>Switzerland </a:t>
            </a:r>
            <a:r>
              <a:rPr lang="en-GB" sz="1600" b="1" dirty="0">
                <a:solidFill>
                  <a:schemeClr val="accent2"/>
                </a:solidFill>
              </a:rPr>
              <a:t>5%</a:t>
            </a:r>
          </a:p>
        </p:txBody>
      </p:sp>
      <p:sp>
        <p:nvSpPr>
          <p:cNvPr id="27" name="Rechteck 26"/>
          <p:cNvSpPr/>
          <p:nvPr/>
        </p:nvSpPr>
        <p:spPr>
          <a:xfrm>
            <a:off x="4830841" y="3548456"/>
            <a:ext cx="2053767" cy="338554"/>
          </a:xfrm>
          <a:prstGeom prst="rect">
            <a:avLst/>
          </a:prstGeom>
        </p:spPr>
        <p:txBody>
          <a:bodyPr wrap="none" anchor="ctr">
            <a:spAutoFit/>
          </a:bodyPr>
          <a:lstStyle/>
          <a:p>
            <a:r>
              <a:rPr lang="en-GB" sz="1600" dirty="0"/>
              <a:t>United Kingdom </a:t>
            </a:r>
            <a:r>
              <a:rPr lang="en-GB" sz="1600" b="1" dirty="0">
                <a:solidFill>
                  <a:schemeClr val="accent2"/>
                </a:solidFill>
              </a:rPr>
              <a:t>3%</a:t>
            </a:r>
          </a:p>
        </p:txBody>
      </p:sp>
      <p:sp>
        <p:nvSpPr>
          <p:cNvPr id="28" name="Rechteck 27"/>
          <p:cNvSpPr/>
          <p:nvPr/>
        </p:nvSpPr>
        <p:spPr>
          <a:xfrm>
            <a:off x="3951206" y="4398338"/>
            <a:ext cx="2149948" cy="338554"/>
          </a:xfrm>
          <a:prstGeom prst="rect">
            <a:avLst/>
          </a:prstGeom>
        </p:spPr>
        <p:txBody>
          <a:bodyPr wrap="none" anchor="ctr">
            <a:spAutoFit/>
          </a:bodyPr>
          <a:lstStyle/>
          <a:p>
            <a:r>
              <a:rPr lang="en-GB" sz="1600" dirty="0"/>
              <a:t>Other EPO states </a:t>
            </a:r>
            <a:r>
              <a:rPr lang="en-GB" sz="1600" b="1" dirty="0">
                <a:solidFill>
                  <a:schemeClr val="accent2"/>
                </a:solidFill>
              </a:rPr>
              <a:t>9%</a:t>
            </a:r>
            <a:endParaRPr lang="en-GB" sz="1000" dirty="0"/>
          </a:p>
        </p:txBody>
      </p:sp>
      <p:sp>
        <p:nvSpPr>
          <p:cNvPr id="29" name="Rechteck 28"/>
          <p:cNvSpPr/>
          <p:nvPr/>
        </p:nvSpPr>
        <p:spPr>
          <a:xfrm>
            <a:off x="657623" y="4088278"/>
            <a:ext cx="1883850" cy="338554"/>
          </a:xfrm>
          <a:prstGeom prst="rect">
            <a:avLst/>
          </a:prstGeom>
        </p:spPr>
        <p:txBody>
          <a:bodyPr wrap="none" anchor="ctr">
            <a:spAutoFit/>
          </a:bodyPr>
          <a:lstStyle/>
          <a:p>
            <a:pPr algn="r"/>
            <a:r>
              <a:rPr lang="en-GB" sz="1600" dirty="0"/>
              <a:t>United States </a:t>
            </a:r>
            <a:r>
              <a:rPr lang="en-GB" sz="1600" b="1" dirty="0">
                <a:solidFill>
                  <a:schemeClr val="accent2"/>
                </a:solidFill>
              </a:rPr>
              <a:t>25%</a:t>
            </a:r>
          </a:p>
        </p:txBody>
      </p:sp>
      <p:sp>
        <p:nvSpPr>
          <p:cNvPr id="30" name="Rechteck 29"/>
          <p:cNvSpPr/>
          <p:nvPr/>
        </p:nvSpPr>
        <p:spPr>
          <a:xfrm>
            <a:off x="899978" y="2658081"/>
            <a:ext cx="1210588" cy="338554"/>
          </a:xfrm>
          <a:prstGeom prst="rect">
            <a:avLst/>
          </a:prstGeom>
        </p:spPr>
        <p:txBody>
          <a:bodyPr wrap="none" anchor="ctr">
            <a:spAutoFit/>
          </a:bodyPr>
          <a:lstStyle/>
          <a:p>
            <a:pPr algn="r"/>
            <a:r>
              <a:rPr lang="en-GB" sz="1600" dirty="0"/>
              <a:t>Japan </a:t>
            </a:r>
            <a:r>
              <a:rPr lang="en-GB" sz="1600" b="1" dirty="0">
                <a:solidFill>
                  <a:schemeClr val="accent2"/>
                </a:solidFill>
              </a:rPr>
              <a:t>13%</a:t>
            </a:r>
          </a:p>
        </p:txBody>
      </p:sp>
      <p:sp>
        <p:nvSpPr>
          <p:cNvPr id="31" name="Rechteck 30"/>
          <p:cNvSpPr/>
          <p:nvPr/>
        </p:nvSpPr>
        <p:spPr>
          <a:xfrm>
            <a:off x="1525974" y="1635075"/>
            <a:ext cx="1348446" cy="338554"/>
          </a:xfrm>
          <a:prstGeom prst="rect">
            <a:avLst/>
          </a:prstGeom>
        </p:spPr>
        <p:txBody>
          <a:bodyPr wrap="none" anchor="ctr">
            <a:spAutoFit/>
          </a:bodyPr>
          <a:lstStyle/>
          <a:p>
            <a:pPr algn="r"/>
            <a:r>
              <a:rPr lang="en-GB" sz="1600" dirty="0"/>
              <a:t>R. Korea </a:t>
            </a:r>
            <a:r>
              <a:rPr lang="en-GB" sz="1600" b="1" dirty="0">
                <a:solidFill>
                  <a:schemeClr val="accent2"/>
                </a:solidFill>
              </a:rPr>
              <a:t>4%</a:t>
            </a:r>
          </a:p>
        </p:txBody>
      </p:sp>
      <p:sp>
        <p:nvSpPr>
          <p:cNvPr id="32" name="Rechteck 31"/>
          <p:cNvSpPr/>
          <p:nvPr/>
        </p:nvSpPr>
        <p:spPr>
          <a:xfrm>
            <a:off x="1001586" y="1904992"/>
            <a:ext cx="1503105" cy="338554"/>
          </a:xfrm>
          <a:prstGeom prst="rect">
            <a:avLst/>
          </a:prstGeom>
        </p:spPr>
        <p:txBody>
          <a:bodyPr wrap="none" anchor="ctr">
            <a:spAutoFit/>
          </a:bodyPr>
          <a:lstStyle/>
          <a:p>
            <a:pPr algn="r"/>
            <a:r>
              <a:rPr lang="en-GB" sz="1600" dirty="0"/>
              <a:t>P.R. China </a:t>
            </a:r>
            <a:r>
              <a:rPr lang="en-GB" sz="1600" b="1" dirty="0">
                <a:solidFill>
                  <a:schemeClr val="accent2"/>
                </a:solidFill>
              </a:rPr>
              <a:t>5%</a:t>
            </a:r>
          </a:p>
        </p:txBody>
      </p:sp>
      <p:sp>
        <p:nvSpPr>
          <p:cNvPr id="34" name="Ellipse 33"/>
          <p:cNvSpPr/>
          <p:nvPr/>
        </p:nvSpPr>
        <p:spPr>
          <a:xfrm>
            <a:off x="2110566" y="1779217"/>
            <a:ext cx="2733674" cy="2733674"/>
          </a:xfrm>
          <a:prstGeom prst="ellipse">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5" name="Gruppieren 45"/>
          <p:cNvGrpSpPr/>
          <p:nvPr/>
        </p:nvGrpSpPr>
        <p:grpSpPr>
          <a:xfrm>
            <a:off x="5744435" y="1749900"/>
            <a:ext cx="1432243" cy="4136550"/>
            <a:chOff x="4579620" y="1000125"/>
            <a:chExt cx="1432243" cy="2187575"/>
          </a:xfrm>
        </p:grpSpPr>
        <p:cxnSp>
          <p:nvCxnSpPr>
            <p:cNvPr id="36" name="Gerade Verbindung 41"/>
            <p:cNvCxnSpPr/>
            <p:nvPr/>
          </p:nvCxnSpPr>
          <p:spPr>
            <a:xfrm>
              <a:off x="4579620" y="1000125"/>
              <a:ext cx="143224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Gerade Verbindung 42"/>
            <p:cNvCxnSpPr/>
            <p:nvPr/>
          </p:nvCxnSpPr>
          <p:spPr>
            <a:xfrm>
              <a:off x="5021580" y="3187700"/>
              <a:ext cx="990283"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Gerade Verbindung 43"/>
            <p:cNvCxnSpPr/>
            <p:nvPr/>
          </p:nvCxnSpPr>
          <p:spPr>
            <a:xfrm>
              <a:off x="6011863" y="1000127"/>
              <a:ext cx="0" cy="21875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Gleichschenkliges Dreieck 38"/>
          <p:cNvSpPr/>
          <p:nvPr/>
        </p:nvSpPr>
        <p:spPr>
          <a:xfrm rot="16200000" flipH="1" flipV="1">
            <a:off x="7108758" y="3764176"/>
            <a:ext cx="243840" cy="10800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45" name="Tabelle 44"/>
          <p:cNvGraphicFramePr>
            <a:graphicFrameLocks noGrp="1"/>
          </p:cNvGraphicFramePr>
          <p:nvPr>
            <p:extLst/>
          </p:nvPr>
        </p:nvGraphicFramePr>
        <p:xfrm>
          <a:off x="4022991" y="4694844"/>
          <a:ext cx="3070277" cy="1122000"/>
        </p:xfrm>
        <a:graphic>
          <a:graphicData uri="http://schemas.openxmlformats.org/drawingml/2006/table">
            <a:tbl>
              <a:tblPr>
                <a:tableStyleId>{5C22544A-7EE6-4342-B048-85BDC9FD1C3A}</a:tableStyleId>
              </a:tblPr>
              <a:tblGrid>
                <a:gridCol w="679080">
                  <a:extLst>
                    <a:ext uri="{9D8B030D-6E8A-4147-A177-3AD203B41FA5}">
                      <a16:colId xmlns:a16="http://schemas.microsoft.com/office/drawing/2014/main" val="20000"/>
                    </a:ext>
                  </a:extLst>
                </a:gridCol>
                <a:gridCol w="621275">
                  <a:extLst>
                    <a:ext uri="{9D8B030D-6E8A-4147-A177-3AD203B41FA5}">
                      <a16:colId xmlns:a16="http://schemas.microsoft.com/office/drawing/2014/main" val="20001"/>
                    </a:ext>
                  </a:extLst>
                </a:gridCol>
                <a:gridCol w="394262">
                  <a:extLst>
                    <a:ext uri="{9D8B030D-6E8A-4147-A177-3AD203B41FA5}">
                      <a16:colId xmlns:a16="http://schemas.microsoft.com/office/drawing/2014/main" val="20002"/>
                    </a:ext>
                  </a:extLst>
                </a:gridCol>
                <a:gridCol w="151216">
                  <a:extLst>
                    <a:ext uri="{9D8B030D-6E8A-4147-A177-3AD203B41FA5}">
                      <a16:colId xmlns:a16="http://schemas.microsoft.com/office/drawing/2014/main" val="20003"/>
                    </a:ext>
                  </a:extLst>
                </a:gridCol>
                <a:gridCol w="808600">
                  <a:extLst>
                    <a:ext uri="{9D8B030D-6E8A-4147-A177-3AD203B41FA5}">
                      <a16:colId xmlns:a16="http://schemas.microsoft.com/office/drawing/2014/main" val="20004"/>
                    </a:ext>
                  </a:extLst>
                </a:gridCol>
                <a:gridCol w="415844">
                  <a:extLst>
                    <a:ext uri="{9D8B030D-6E8A-4147-A177-3AD203B41FA5}">
                      <a16:colId xmlns:a16="http://schemas.microsoft.com/office/drawing/2014/main" val="20005"/>
                    </a:ext>
                  </a:extLst>
                </a:gridCol>
              </a:tblGrid>
              <a:tr h="180000">
                <a:tc>
                  <a:txBody>
                    <a:bodyPr/>
                    <a:lstStyle/>
                    <a:p>
                      <a:pPr algn="l" rtl="0" fontAlgn="b"/>
                      <a:r>
                        <a:rPr lang="en-GB" sz="1000" b="0" i="0" u="none" strike="noStrike" noProof="0" dirty="0">
                          <a:solidFill>
                            <a:srgbClr val="3B464D"/>
                          </a:solidFill>
                          <a:effectLst/>
                          <a:latin typeface="Arial" panose="020B0604020202020204" pitchFamily="34" charset="0"/>
                        </a:rPr>
                        <a:t>including:</a:t>
                      </a:r>
                    </a:p>
                  </a:txBody>
                  <a:tcPr marL="36000" marR="36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000" u="none" strike="noStrike" noProof="0" dirty="0">
                          <a:effectLst/>
                        </a:rPr>
                        <a:t>Austria</a:t>
                      </a:r>
                      <a:endParaRPr lang="en-GB" sz="1000" b="0" i="0" u="none" strike="noStrike" noProof="0" dirty="0">
                        <a:solidFill>
                          <a:srgbClr val="3B464D"/>
                        </a:solidFill>
                        <a:effectLst/>
                        <a:latin typeface="Arial" panose="020B0604020202020204" pitchFamily="34" charset="0"/>
                      </a:endParaRPr>
                    </a:p>
                  </a:txBody>
                  <a:tcPr marL="36000" marR="36000" marT="36000" marB="36000" anchor="ctr">
                    <a:lnL w="12700" cmpd="sng">
                      <a:noFill/>
                    </a:lnL>
                    <a:lnR w="12700" cmpd="sng">
                      <a:noFill/>
                    </a:lnR>
                    <a:lnT w="12700" cmpd="sng">
                      <a:noFill/>
                    </a:lnT>
                    <a:lnB w="9525"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noProof="0" dirty="0">
                          <a:solidFill>
                            <a:schemeClr val="accent2"/>
                          </a:solidFill>
                          <a:effectLst/>
                        </a:rPr>
                        <a:t>1%</a:t>
                      </a:r>
                      <a:endParaRPr lang="en-GB" sz="1000" b="1" i="0" u="none" strike="noStrike" noProof="0" dirty="0">
                        <a:solidFill>
                          <a:schemeClr val="accent2"/>
                        </a:solidFill>
                        <a:effectLst/>
                        <a:latin typeface="Arial" panose="020B0604020202020204" pitchFamily="34" charset="0"/>
                      </a:endParaRPr>
                    </a:p>
                  </a:txBody>
                  <a:tcPr marL="36000" marR="36000" marT="36000" marB="36000" anchor="ctr">
                    <a:lnL w="12700" cmpd="sng">
                      <a:noFill/>
                    </a:lnL>
                    <a:lnR w="12700" cmpd="sng">
                      <a:noFill/>
                    </a:lnR>
                    <a:lnT w="12700" cmpd="sng">
                      <a:noFill/>
                    </a:lnT>
                    <a:lnB w="9525"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effectLst/>
                        <a:latin typeface="Arial" panose="020B060402020202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GB" sz="1000" u="none" strike="noStrike" kern="1200">
                          <a:solidFill>
                            <a:schemeClr val="dk1"/>
                          </a:solidFill>
                          <a:effectLst/>
                          <a:latin typeface="+mn-lt"/>
                          <a:ea typeface="+mn-ea"/>
                          <a:cs typeface="+mn-cs"/>
                        </a:rPr>
                        <a:t>Luxembourg</a:t>
                      </a:r>
                      <a:endParaRPr lang="en-GB" sz="1000" b="0" i="0" u="none" strike="noStrike" noProof="0" dirty="0">
                        <a:solidFill>
                          <a:srgbClr val="3B464D"/>
                        </a:solidFill>
                        <a:effectLst/>
                        <a:latin typeface="Arial" panose="020B0604020202020204" pitchFamily="34" charset="0"/>
                      </a:endParaRPr>
                    </a:p>
                  </a:txBody>
                  <a:tcPr marL="36000" marR="36000" marT="36000" marB="36000" anchor="ctr">
                    <a:lnL w="12700" cmpd="sng">
                      <a:noFill/>
                    </a:lnL>
                    <a:lnR w="12700" cmpd="sng">
                      <a:noFill/>
                    </a:lnR>
                    <a:lnT w="12700" cmpd="sng">
                      <a:noFill/>
                    </a:lnT>
                    <a:lnB w="9525"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noProof="0" dirty="0">
                          <a:solidFill>
                            <a:schemeClr val="accent2"/>
                          </a:solidFill>
                          <a:effectLst/>
                        </a:rPr>
                        <a:t>0.3%</a:t>
                      </a:r>
                      <a:endParaRPr lang="en-GB" sz="1000" b="1" i="0" u="none" strike="noStrike" noProof="0" dirty="0">
                        <a:solidFill>
                          <a:schemeClr val="accent2"/>
                        </a:solidFill>
                        <a:effectLst/>
                        <a:latin typeface="Arial" panose="020B0604020202020204" pitchFamily="34" charset="0"/>
                      </a:endParaRPr>
                    </a:p>
                  </a:txBody>
                  <a:tcPr marL="36000" marR="36000" marT="36000" marB="36000" anchor="ctr">
                    <a:lnL w="12700" cmpd="sng">
                      <a:noFill/>
                    </a:lnL>
                    <a:lnR w="12700" cmpd="sng">
                      <a:noFill/>
                    </a:lnR>
                    <a:lnT w="12700" cmpd="sng">
                      <a:noFill/>
                    </a:lnT>
                    <a:lnB w="9525"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0000">
                <a:tc>
                  <a:txBody>
                    <a:bodyPr/>
                    <a:lstStyle/>
                    <a:p>
                      <a:pPr algn="l" rtl="0" fontAlgn="b"/>
                      <a:endParaRPr lang="en-GB" sz="1000" b="0" i="0" u="none" strike="noStrike" noProof="0" dirty="0">
                        <a:solidFill>
                          <a:srgbClr val="3B464D"/>
                        </a:solidFill>
                        <a:effectLst/>
                        <a:latin typeface="Arial" panose="020B0604020202020204" pitchFamily="34" charset="0"/>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000" u="none" strike="noStrike" noProof="0" dirty="0">
                          <a:effectLst/>
                        </a:rPr>
                        <a:t>Belgium</a:t>
                      </a:r>
                      <a:endParaRPr lang="en-GB" sz="1000" b="0" i="0" u="none" strike="noStrike" noProof="0" dirty="0">
                        <a:solidFill>
                          <a:srgbClr val="3B464D"/>
                        </a:solidFill>
                        <a:effectLst/>
                        <a:latin typeface="Arial" panose="020B0604020202020204" pitchFamily="34" charset="0"/>
                      </a:endParaRPr>
                    </a:p>
                  </a:txBody>
                  <a:tcPr marL="36000" marR="36000" marT="36000" marB="36000" anchor="ctr">
                    <a:lnL w="12700" cmpd="sng">
                      <a:noFill/>
                    </a:lnL>
                    <a:lnR w="12700" cmpd="sng">
                      <a:noFill/>
                    </a:lnR>
                    <a:lnT w="9525" cap="flat" cmpd="sng" algn="ctr">
                      <a:solidFill>
                        <a:srgbClr val="CFCFCF"/>
                      </a:solidFill>
                      <a:prstDash val="solid"/>
                      <a:round/>
                      <a:headEnd type="none" w="med" len="med"/>
                      <a:tailEnd type="none" w="med" len="med"/>
                    </a:lnT>
                    <a:lnB w="9525"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noProof="0" dirty="0">
                          <a:solidFill>
                            <a:schemeClr val="accent2"/>
                          </a:solidFill>
                          <a:effectLst/>
                        </a:rPr>
                        <a:t>1%</a:t>
                      </a:r>
                      <a:endParaRPr lang="en-GB" sz="1000" b="1" i="0" u="none" strike="noStrike" noProof="0" dirty="0">
                        <a:solidFill>
                          <a:schemeClr val="accent2"/>
                        </a:solidFill>
                        <a:effectLst/>
                        <a:latin typeface="Arial" panose="020B0604020202020204" pitchFamily="34" charset="0"/>
                      </a:endParaRPr>
                    </a:p>
                  </a:txBody>
                  <a:tcPr marL="36000" marR="36000" marT="36000" marB="36000" anchor="ctr">
                    <a:lnL w="12700" cmpd="sng">
                      <a:noFill/>
                    </a:lnL>
                    <a:lnR w="12700" cmpd="sng">
                      <a:noFill/>
                    </a:lnR>
                    <a:lnT w="9525" cap="flat" cmpd="sng" algn="ctr">
                      <a:solidFill>
                        <a:srgbClr val="CFCFCF"/>
                      </a:solidFill>
                      <a:prstDash val="solid"/>
                      <a:round/>
                      <a:headEnd type="none" w="med" len="med"/>
                      <a:tailEnd type="none" w="med" len="med"/>
                    </a:lnT>
                    <a:lnB w="9525"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effectLst/>
                        <a:latin typeface="Arial" panose="020B060402020202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GB" sz="1000" u="none" strike="noStrike" kern="1200">
                          <a:solidFill>
                            <a:schemeClr val="dk1"/>
                          </a:solidFill>
                          <a:effectLst/>
                          <a:latin typeface="+mn-lt"/>
                          <a:ea typeface="+mn-ea"/>
                          <a:cs typeface="+mn-cs"/>
                        </a:rPr>
                        <a:t>Norway</a:t>
                      </a:r>
                      <a:endParaRPr lang="en-GB" sz="1000" b="0" i="0" u="none" strike="noStrike" noProof="0" dirty="0">
                        <a:solidFill>
                          <a:srgbClr val="3B464D"/>
                        </a:solidFill>
                        <a:effectLst/>
                        <a:latin typeface="Arial" panose="020B0604020202020204" pitchFamily="34" charset="0"/>
                      </a:endParaRPr>
                    </a:p>
                  </a:txBody>
                  <a:tcPr marL="36000" marR="36000" marT="36000" marB="36000" anchor="ctr">
                    <a:lnL w="12700" cmpd="sng">
                      <a:noFill/>
                    </a:lnL>
                    <a:lnR w="12700" cmpd="sng">
                      <a:noFill/>
                    </a:lnR>
                    <a:lnT w="9525" cap="flat" cmpd="sng" algn="ctr">
                      <a:solidFill>
                        <a:srgbClr val="CFCFCF"/>
                      </a:solidFill>
                      <a:prstDash val="solid"/>
                      <a:round/>
                      <a:headEnd type="none" w="med" len="med"/>
                      <a:tailEnd type="none" w="med" len="med"/>
                    </a:lnT>
                    <a:lnB w="9525"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noProof="0" dirty="0">
                          <a:solidFill>
                            <a:schemeClr val="accent2"/>
                          </a:solidFill>
                          <a:effectLst/>
                        </a:rPr>
                        <a:t>0.3%</a:t>
                      </a:r>
                      <a:endParaRPr lang="en-GB" sz="1000" b="1" i="0" u="none" strike="noStrike" noProof="0" dirty="0">
                        <a:solidFill>
                          <a:schemeClr val="accent2"/>
                        </a:solidFill>
                        <a:effectLst/>
                        <a:latin typeface="Arial" panose="020B0604020202020204" pitchFamily="34" charset="0"/>
                      </a:endParaRPr>
                    </a:p>
                  </a:txBody>
                  <a:tcPr marL="36000" marR="36000" marT="36000" marB="36000" anchor="ctr">
                    <a:lnL w="12700" cmpd="sng">
                      <a:noFill/>
                    </a:lnL>
                    <a:lnR w="12700" cmpd="sng">
                      <a:noFill/>
                    </a:lnR>
                    <a:lnT w="9525" cap="flat" cmpd="sng" algn="ctr">
                      <a:solidFill>
                        <a:srgbClr val="CFCFCF"/>
                      </a:solidFill>
                      <a:prstDash val="solid"/>
                      <a:round/>
                      <a:headEnd type="none" w="med" len="med"/>
                      <a:tailEnd type="none" w="med" len="med"/>
                    </a:lnT>
                    <a:lnB w="9525"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000">
                <a:tc>
                  <a:txBody>
                    <a:bodyPr/>
                    <a:lstStyle/>
                    <a:p>
                      <a:pPr algn="l" rtl="0" fontAlgn="b"/>
                      <a:endParaRPr lang="en-GB" sz="1000" b="0" i="0" u="none" strike="noStrike" noProof="0" dirty="0">
                        <a:solidFill>
                          <a:srgbClr val="3B464D"/>
                        </a:solidFill>
                        <a:effectLst/>
                        <a:latin typeface="Arial" panose="020B0604020202020204" pitchFamily="34" charset="0"/>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000" u="none" strike="noStrike" kern="1200">
                          <a:solidFill>
                            <a:schemeClr val="dk1"/>
                          </a:solidFill>
                          <a:effectLst/>
                          <a:latin typeface="+mn-lt"/>
                          <a:ea typeface="+mn-ea"/>
                          <a:cs typeface="+mn-cs"/>
                        </a:rPr>
                        <a:t>Denmark</a:t>
                      </a:r>
                      <a:endParaRPr lang="en-GB" sz="1000" b="0" i="0" u="none" strike="noStrike" noProof="0" dirty="0">
                        <a:solidFill>
                          <a:srgbClr val="3B464D"/>
                        </a:solidFill>
                        <a:effectLst/>
                        <a:latin typeface="Arial" panose="020B0604020202020204" pitchFamily="34" charset="0"/>
                      </a:endParaRPr>
                    </a:p>
                  </a:txBody>
                  <a:tcPr marL="36000" marR="36000" marT="36000" marB="36000" anchor="ctr">
                    <a:lnL w="12700" cmpd="sng">
                      <a:noFill/>
                    </a:lnL>
                    <a:lnR w="12700" cmpd="sng">
                      <a:noFill/>
                    </a:lnR>
                    <a:lnT w="9525" cap="flat" cmpd="sng" algn="ctr">
                      <a:solidFill>
                        <a:srgbClr val="CFCFCF"/>
                      </a:solidFill>
                      <a:prstDash val="solid"/>
                      <a:round/>
                      <a:headEnd type="none" w="med" len="med"/>
                      <a:tailEnd type="none" w="med" len="med"/>
                    </a:lnT>
                    <a:lnB w="9525"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noProof="0" dirty="0">
                          <a:solidFill>
                            <a:schemeClr val="accent2"/>
                          </a:solidFill>
                          <a:effectLst/>
                        </a:rPr>
                        <a:t>1%</a:t>
                      </a:r>
                      <a:endParaRPr lang="en-GB" sz="1000" b="1" i="0" u="none" strike="noStrike" noProof="0" dirty="0">
                        <a:solidFill>
                          <a:schemeClr val="accent2"/>
                        </a:solidFill>
                        <a:effectLst/>
                        <a:latin typeface="Arial" panose="020B0604020202020204" pitchFamily="34" charset="0"/>
                      </a:endParaRPr>
                    </a:p>
                  </a:txBody>
                  <a:tcPr marL="36000" marR="36000" marT="36000" marB="36000" anchor="ctr">
                    <a:lnL w="12700" cmpd="sng">
                      <a:noFill/>
                    </a:lnL>
                    <a:lnR w="12700" cmpd="sng">
                      <a:noFill/>
                    </a:lnR>
                    <a:lnT w="9525" cap="flat" cmpd="sng" algn="ctr">
                      <a:solidFill>
                        <a:srgbClr val="CFCFCF"/>
                      </a:solidFill>
                      <a:prstDash val="solid"/>
                      <a:round/>
                      <a:headEnd type="none" w="med" len="med"/>
                      <a:tailEnd type="none" w="med" len="med"/>
                    </a:lnT>
                    <a:lnB w="9525"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effectLst/>
                        <a:latin typeface="Arial" panose="020B060402020202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GB" sz="1000" u="none" strike="noStrike" noProof="0" dirty="0">
                          <a:effectLst/>
                        </a:rPr>
                        <a:t>Poland</a:t>
                      </a:r>
                      <a:endParaRPr lang="en-GB" sz="1000" b="0" i="0" u="none" strike="noStrike" noProof="0" dirty="0">
                        <a:solidFill>
                          <a:srgbClr val="3B464D"/>
                        </a:solidFill>
                        <a:effectLst/>
                        <a:latin typeface="Arial" panose="020B0604020202020204" pitchFamily="34" charset="0"/>
                      </a:endParaRPr>
                    </a:p>
                  </a:txBody>
                  <a:tcPr marL="36000" marR="36000" marT="36000" marB="36000" anchor="ctr">
                    <a:lnL w="12700" cmpd="sng">
                      <a:noFill/>
                    </a:lnL>
                    <a:lnR w="12700" cmpd="sng">
                      <a:noFill/>
                    </a:lnR>
                    <a:lnT w="9525" cap="flat" cmpd="sng" algn="ctr">
                      <a:solidFill>
                        <a:srgbClr val="CFCFCF"/>
                      </a:solidFill>
                      <a:prstDash val="solid"/>
                      <a:round/>
                      <a:headEnd type="none" w="med" len="med"/>
                      <a:tailEnd type="none" w="med" len="med"/>
                    </a:lnT>
                    <a:lnB w="9525"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noProof="0" dirty="0">
                          <a:solidFill>
                            <a:schemeClr val="accent2"/>
                          </a:solidFill>
                          <a:effectLst/>
                        </a:rPr>
                        <a:t>0.3%</a:t>
                      </a:r>
                      <a:endParaRPr lang="en-GB" sz="1000" b="1" i="0" u="none" strike="noStrike" noProof="0" dirty="0">
                        <a:solidFill>
                          <a:schemeClr val="accent2"/>
                        </a:solidFill>
                        <a:effectLst/>
                        <a:latin typeface="Arial" panose="020B0604020202020204" pitchFamily="34" charset="0"/>
                      </a:endParaRPr>
                    </a:p>
                  </a:txBody>
                  <a:tcPr marL="36000" marR="36000" marT="36000" marB="36000" anchor="ctr">
                    <a:lnL w="12700" cmpd="sng">
                      <a:noFill/>
                    </a:lnL>
                    <a:lnR w="12700" cmpd="sng">
                      <a:noFill/>
                    </a:lnR>
                    <a:lnT w="9525" cap="flat" cmpd="sng" algn="ctr">
                      <a:solidFill>
                        <a:srgbClr val="CFCFCF"/>
                      </a:solidFill>
                      <a:prstDash val="solid"/>
                      <a:round/>
                      <a:headEnd type="none" w="med" len="med"/>
                      <a:tailEnd type="none" w="med" len="med"/>
                    </a:lnT>
                    <a:lnB w="9525"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6618619"/>
                  </a:ext>
                </a:extLst>
              </a:tr>
              <a:tr h="180000">
                <a:tc>
                  <a:txBody>
                    <a:bodyPr/>
                    <a:lstStyle/>
                    <a:p>
                      <a:pPr algn="l" rtl="0" fontAlgn="b"/>
                      <a:endParaRPr lang="en-GB" sz="1000" b="0" i="0" u="none" strike="noStrike" noProof="0" dirty="0">
                        <a:solidFill>
                          <a:srgbClr val="3B464D"/>
                        </a:solidFill>
                        <a:effectLst/>
                        <a:latin typeface="Arial" panose="020B0604020202020204" pitchFamily="34" charset="0"/>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en-GB" sz="1000" u="none" strike="noStrike" noProof="0" dirty="0">
                          <a:effectLst/>
                        </a:rPr>
                        <a:t>Finland</a:t>
                      </a:r>
                      <a:endParaRPr lang="en-GB" sz="1000" b="0" i="0" u="none" strike="noStrike" noProof="0" dirty="0">
                        <a:solidFill>
                          <a:srgbClr val="3B464D"/>
                        </a:solidFill>
                        <a:effectLst/>
                        <a:latin typeface="Arial" panose="020B0604020202020204" pitchFamily="34" charset="0"/>
                      </a:endParaRPr>
                    </a:p>
                  </a:txBody>
                  <a:tcPr marL="36000" marR="36000" marT="36000" marB="36000" anchor="ctr">
                    <a:lnL w="12700" cmpd="sng">
                      <a:noFill/>
                    </a:lnL>
                    <a:lnR w="12700" cmpd="sng">
                      <a:noFill/>
                    </a:lnR>
                    <a:lnT w="9525" cap="flat" cmpd="sng" algn="ctr">
                      <a:solidFill>
                        <a:srgbClr val="CFCFCF"/>
                      </a:solidFill>
                      <a:prstDash val="solid"/>
                      <a:round/>
                      <a:headEnd type="none" w="med" len="med"/>
                      <a:tailEnd type="none" w="med" len="med"/>
                    </a:lnT>
                    <a:lnB w="9525"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noProof="0" dirty="0">
                          <a:solidFill>
                            <a:schemeClr val="accent2"/>
                          </a:solidFill>
                          <a:effectLst/>
                        </a:rPr>
                        <a:t>1%</a:t>
                      </a:r>
                      <a:endParaRPr lang="en-GB" sz="1000" b="1" i="0" u="none" strike="noStrike" noProof="0" dirty="0">
                        <a:solidFill>
                          <a:schemeClr val="accent2"/>
                        </a:solidFill>
                        <a:effectLst/>
                        <a:latin typeface="Arial" panose="020B0604020202020204" pitchFamily="34" charset="0"/>
                      </a:endParaRPr>
                    </a:p>
                  </a:txBody>
                  <a:tcPr marL="36000" marR="36000" marT="36000" marB="36000" anchor="ctr">
                    <a:lnL w="12700" cmpd="sng">
                      <a:noFill/>
                    </a:lnL>
                    <a:lnR w="12700" cmpd="sng">
                      <a:noFill/>
                    </a:lnR>
                    <a:lnT w="9525" cap="flat" cmpd="sng" algn="ctr">
                      <a:solidFill>
                        <a:srgbClr val="CFCFCF"/>
                      </a:solidFill>
                      <a:prstDash val="solid"/>
                      <a:round/>
                      <a:headEnd type="none" w="med" len="med"/>
                      <a:tailEnd type="none" w="med" len="med"/>
                    </a:lnT>
                    <a:lnB w="9525"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effectLst/>
                        <a:latin typeface="Arial" panose="020B060402020202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GB" sz="1000" u="none" strike="noStrike" kern="1200">
                          <a:solidFill>
                            <a:schemeClr val="dk1"/>
                          </a:solidFill>
                          <a:effectLst/>
                          <a:latin typeface="+mn-lt"/>
                          <a:ea typeface="+mn-ea"/>
                          <a:cs typeface="+mn-cs"/>
                        </a:rPr>
                        <a:t>Spain</a:t>
                      </a:r>
                      <a:endParaRPr lang="en-GB" sz="1000" b="0" i="0" u="none" strike="noStrike" noProof="0" dirty="0">
                        <a:solidFill>
                          <a:srgbClr val="3B464D"/>
                        </a:solidFill>
                        <a:effectLst/>
                        <a:latin typeface="Arial" panose="020B0604020202020204" pitchFamily="34" charset="0"/>
                      </a:endParaRPr>
                    </a:p>
                  </a:txBody>
                  <a:tcPr marL="36000" marR="36000" marT="36000" marB="36000" anchor="ctr">
                    <a:lnL w="12700" cmpd="sng">
                      <a:noFill/>
                    </a:lnL>
                    <a:lnR w="12700" cmpd="sng">
                      <a:noFill/>
                    </a:lnR>
                    <a:lnT w="9525" cap="flat" cmpd="sng" algn="ctr">
                      <a:solidFill>
                        <a:srgbClr val="CFCFCF"/>
                      </a:solidFill>
                      <a:prstDash val="solid"/>
                      <a:round/>
                      <a:headEnd type="none" w="med" len="med"/>
                      <a:tailEnd type="none" w="med" len="med"/>
                    </a:lnT>
                    <a:lnB w="9525"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noProof="0" dirty="0">
                          <a:solidFill>
                            <a:schemeClr val="accent2"/>
                          </a:solidFill>
                          <a:effectLst/>
                        </a:rPr>
                        <a:t>1%</a:t>
                      </a:r>
                      <a:endParaRPr lang="en-GB" sz="1000" b="1" i="0" u="none" strike="noStrike" noProof="0" dirty="0">
                        <a:solidFill>
                          <a:schemeClr val="accent2"/>
                        </a:solidFill>
                        <a:effectLst/>
                        <a:latin typeface="Arial" panose="020B0604020202020204" pitchFamily="34" charset="0"/>
                      </a:endParaRPr>
                    </a:p>
                  </a:txBody>
                  <a:tcPr marL="36000" marR="36000" marT="36000" marB="36000" anchor="ctr">
                    <a:lnL w="12700" cmpd="sng">
                      <a:noFill/>
                    </a:lnL>
                    <a:lnR w="12700" cmpd="sng">
                      <a:noFill/>
                    </a:lnR>
                    <a:lnT w="9525" cap="flat" cmpd="sng" algn="ctr">
                      <a:solidFill>
                        <a:srgbClr val="CFCFCF"/>
                      </a:solidFill>
                      <a:prstDash val="solid"/>
                      <a:round/>
                      <a:headEnd type="none" w="med" len="med"/>
                      <a:tailEnd type="none" w="med" len="med"/>
                    </a:lnT>
                    <a:lnB w="9525"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0000">
                <a:tc>
                  <a:txBody>
                    <a:bodyPr/>
                    <a:lstStyle/>
                    <a:p>
                      <a:pPr algn="l" rtl="0" fontAlgn="b"/>
                      <a:endParaRPr lang="en-GB" sz="1000" b="0" i="0" u="none" strike="noStrike" noProof="0" dirty="0">
                        <a:solidFill>
                          <a:srgbClr val="3B464D"/>
                        </a:solidFill>
                        <a:effectLst/>
                        <a:latin typeface="Arial" panose="020B0604020202020204" pitchFamily="34" charset="0"/>
                      </a:endParaRP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b"/>
                      <a:r>
                        <a:rPr lang="en-GB" sz="1000" u="none" strike="noStrike" kern="1200">
                          <a:solidFill>
                            <a:schemeClr val="dk1"/>
                          </a:solidFill>
                          <a:effectLst/>
                          <a:latin typeface="+mn-lt"/>
                          <a:ea typeface="+mn-ea"/>
                          <a:cs typeface="+mn-cs"/>
                        </a:rPr>
                        <a:t>Ireland</a:t>
                      </a:r>
                      <a:endParaRPr lang="en-GB" sz="1000" b="0" i="0" u="none" strike="noStrike" noProof="0" dirty="0">
                        <a:solidFill>
                          <a:srgbClr val="3B464D"/>
                        </a:solidFill>
                        <a:effectLst/>
                        <a:latin typeface="Arial" panose="020B0604020202020204" pitchFamily="34" charset="0"/>
                      </a:endParaRPr>
                    </a:p>
                  </a:txBody>
                  <a:tcPr marL="36000" marR="36000" marT="36000" marB="36000" anchor="ctr">
                    <a:lnL w="12700" cmpd="sng">
                      <a:noFill/>
                    </a:lnL>
                    <a:lnR w="12700" cmpd="sng">
                      <a:noFill/>
                    </a:lnR>
                    <a:lnT w="9525" cap="flat" cmpd="sng" algn="ctr">
                      <a:solidFill>
                        <a:srgbClr val="CFCFC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GB" sz="1000" b="1" u="none" strike="noStrike" noProof="0" dirty="0">
                          <a:solidFill>
                            <a:schemeClr val="accent2"/>
                          </a:solidFill>
                          <a:effectLst/>
                        </a:rPr>
                        <a:t>0.5%</a:t>
                      </a:r>
                      <a:endParaRPr lang="en-GB" sz="1000" b="1" i="0" u="none" strike="noStrike" noProof="0" dirty="0">
                        <a:solidFill>
                          <a:schemeClr val="accent2"/>
                        </a:solidFill>
                        <a:effectLst/>
                        <a:latin typeface="Arial" panose="020B0604020202020204" pitchFamily="34" charset="0"/>
                      </a:endParaRPr>
                    </a:p>
                  </a:txBody>
                  <a:tcPr marL="36000" marR="36000" marT="36000" marB="36000" anchor="ctr">
                    <a:lnL w="12700" cmpd="sng">
                      <a:noFill/>
                    </a:lnL>
                    <a:lnR w="12700" cmpd="sng">
                      <a:noFill/>
                    </a:lnR>
                    <a:lnT w="9525" cap="flat" cmpd="sng" algn="ctr">
                      <a:solidFill>
                        <a:srgbClr val="CFCFC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endParaRPr lang="en-GB" sz="1000" b="0" i="0" u="none" strike="noStrike" noProof="0" dirty="0">
                        <a:effectLst/>
                        <a:latin typeface="Arial" panose="020B0604020202020204" pitchFamily="34" charset="0"/>
                      </a:endParaRPr>
                    </a:p>
                  </a:txBody>
                  <a:tcPr marL="36000" marR="36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GB" sz="1000" u="none" strike="noStrike" kern="1200">
                          <a:solidFill>
                            <a:schemeClr val="dk1"/>
                          </a:solidFill>
                          <a:effectLst/>
                          <a:latin typeface="+mn-lt"/>
                          <a:ea typeface="+mn-ea"/>
                          <a:cs typeface="+mn-cs"/>
                        </a:rPr>
                        <a:t>Turkey</a:t>
                      </a:r>
                      <a:endParaRPr lang="en-GB" sz="1000" b="0" i="0" u="none" strike="noStrike" noProof="0" dirty="0">
                        <a:solidFill>
                          <a:srgbClr val="3B464D"/>
                        </a:solidFill>
                        <a:effectLst/>
                        <a:latin typeface="Arial" panose="020B0604020202020204" pitchFamily="34" charset="0"/>
                      </a:endParaRPr>
                    </a:p>
                  </a:txBody>
                  <a:tcPr marL="36000" marR="36000" marT="36000" marB="36000" anchor="ctr">
                    <a:lnL w="12700" cmpd="sng">
                      <a:noFill/>
                    </a:lnL>
                    <a:lnR w="12700" cmpd="sng">
                      <a:noFill/>
                    </a:lnR>
                    <a:lnT w="9525" cap="flat" cmpd="sng" algn="ctr">
                      <a:solidFill>
                        <a:srgbClr val="CFCFC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GB" sz="1000" b="1" u="none" strike="noStrike" noProof="0" dirty="0">
                          <a:solidFill>
                            <a:schemeClr val="accent2"/>
                          </a:solidFill>
                          <a:effectLst/>
                        </a:rPr>
                        <a:t>0.3%</a:t>
                      </a:r>
                      <a:endParaRPr lang="en-GB" sz="1000" b="1" i="0" u="none" strike="noStrike" noProof="0" dirty="0">
                        <a:solidFill>
                          <a:schemeClr val="accent2"/>
                        </a:solidFill>
                        <a:effectLst/>
                        <a:latin typeface="Arial" panose="020B0604020202020204" pitchFamily="34" charset="0"/>
                      </a:endParaRPr>
                    </a:p>
                  </a:txBody>
                  <a:tcPr marL="36000" marR="36000" marT="36000" marB="36000" anchor="ctr">
                    <a:lnL w="12700" cmpd="sng">
                      <a:noFill/>
                    </a:lnL>
                    <a:lnR w="12700" cmpd="sng">
                      <a:noFill/>
                    </a:lnR>
                    <a:lnT w="9525" cap="flat" cmpd="sng" algn="ctr">
                      <a:solidFill>
                        <a:srgbClr val="CFCFC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0" name="Rechteck 39"/>
          <p:cNvSpPr/>
          <p:nvPr/>
        </p:nvSpPr>
        <p:spPr>
          <a:xfrm>
            <a:off x="4718411" y="3793633"/>
            <a:ext cx="915635" cy="338554"/>
          </a:xfrm>
          <a:prstGeom prst="rect">
            <a:avLst/>
          </a:prstGeom>
        </p:spPr>
        <p:txBody>
          <a:bodyPr wrap="none" anchor="ctr">
            <a:spAutoFit/>
          </a:bodyPr>
          <a:lstStyle/>
          <a:p>
            <a:r>
              <a:rPr lang="en-GB" sz="1600" dirty="0"/>
              <a:t>Italy </a:t>
            </a:r>
            <a:r>
              <a:rPr lang="en-GB" sz="1600" b="1" dirty="0">
                <a:solidFill>
                  <a:schemeClr val="accent2"/>
                </a:solidFill>
              </a:rPr>
              <a:t>3%</a:t>
            </a:r>
          </a:p>
        </p:txBody>
      </p:sp>
      <p:sp>
        <p:nvSpPr>
          <p:cNvPr id="42" name="Rechteck 41"/>
          <p:cNvSpPr/>
          <p:nvPr/>
        </p:nvSpPr>
        <p:spPr>
          <a:xfrm>
            <a:off x="4543862" y="4028478"/>
            <a:ext cx="1277914" cy="338554"/>
          </a:xfrm>
          <a:prstGeom prst="rect">
            <a:avLst/>
          </a:prstGeom>
        </p:spPr>
        <p:txBody>
          <a:bodyPr wrap="none" anchor="ctr">
            <a:spAutoFit/>
          </a:bodyPr>
          <a:lstStyle/>
          <a:p>
            <a:r>
              <a:rPr lang="en-GB" sz="1600" dirty="0"/>
              <a:t>Sweden </a:t>
            </a:r>
            <a:r>
              <a:rPr lang="en-GB" sz="1600" b="1" dirty="0">
                <a:solidFill>
                  <a:schemeClr val="accent2"/>
                </a:solidFill>
              </a:rPr>
              <a:t>2%</a:t>
            </a:r>
          </a:p>
        </p:txBody>
      </p:sp>
      <p:sp>
        <p:nvSpPr>
          <p:cNvPr id="33" name="Text Box 19">
            <a:extLst>
              <a:ext uri="{FF2B5EF4-FFF2-40B4-BE49-F238E27FC236}">
                <a16:creationId xmlns:a16="http://schemas.microsoft.com/office/drawing/2014/main" id="{636067F0-53C8-49EC-A487-0BCCC11DE283}"/>
              </a:ext>
            </a:extLst>
          </p:cNvPr>
          <p:cNvSpPr txBox="1">
            <a:spLocks noChangeArrowheads="1"/>
          </p:cNvSpPr>
          <p:nvPr/>
        </p:nvSpPr>
        <p:spPr bwMode="auto">
          <a:xfrm>
            <a:off x="647888" y="5941247"/>
            <a:ext cx="7848412" cy="543739"/>
          </a:xfrm>
          <a:prstGeom prst="rect">
            <a:avLst/>
          </a:prstGeom>
          <a:noFill/>
          <a:ln>
            <a:noFill/>
          </a:ln>
          <a:effectLst/>
          <a:extLst>
            <a:ext uri="{909E8E84-426E-40DD-AFC4-6F175D3DCCD1}">
              <a14:hiddenFill xmlns:a14="http://schemas.microsoft.com/office/drawing/2010/main">
                <a:solidFill>
                  <a:srgbClr val="8A949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spcBef>
                <a:spcPts val="200"/>
              </a:spcBef>
              <a:buNone/>
            </a:pPr>
            <a:r>
              <a:rPr lang="en-GB" sz="800" dirty="0">
                <a:solidFill>
                  <a:schemeClr val="tx1"/>
                </a:solidFill>
              </a:rPr>
              <a:t>Source: EPO. Status: 21.1.2019.</a:t>
            </a:r>
          </a:p>
          <a:p>
            <a:pPr marL="88900" indent="-88900">
              <a:spcBef>
                <a:spcPts val="200"/>
              </a:spcBef>
              <a:buNone/>
            </a:pPr>
            <a:r>
              <a:rPr lang="en-GB" sz="800" baseline="30000" dirty="0">
                <a:solidFill>
                  <a:schemeClr val="tx1"/>
                </a:solidFill>
              </a:rPr>
              <a:t>1	</a:t>
            </a:r>
            <a:r>
              <a:rPr lang="en-GB" sz="800" dirty="0">
                <a:solidFill>
                  <a:schemeClr val="tx1"/>
                </a:solidFill>
              </a:rPr>
              <a:t>European patent applications include direct European applications and international (PCT) applications that entered the European phase during the reporting period.</a:t>
            </a:r>
            <a:br>
              <a:rPr lang="en-GB" sz="800" dirty="0">
                <a:solidFill>
                  <a:schemeClr val="tx1"/>
                </a:solidFill>
              </a:rPr>
            </a:br>
            <a:r>
              <a:rPr lang="en-GB" sz="800" dirty="0">
                <a:solidFill>
                  <a:schemeClr val="tx1"/>
                </a:solidFill>
              </a:rPr>
              <a:t>The geographic origin is based on the first-named applicant principle.</a:t>
            </a:r>
          </a:p>
          <a:p>
            <a:pPr eaLnBrk="1" hangingPunct="1">
              <a:spcBef>
                <a:spcPts val="200"/>
              </a:spcBef>
              <a:buNone/>
            </a:pPr>
            <a:r>
              <a:rPr lang="en-GB" sz="800" dirty="0">
                <a:solidFill>
                  <a:schemeClr val="tx1"/>
                </a:solidFill>
              </a:rPr>
              <a:t>Note: Sums may vary slightly due to rounding.</a:t>
            </a:r>
            <a:endParaRPr lang="en-GB" altLang="en-US" sz="800" dirty="0">
              <a:solidFill>
                <a:schemeClr val="tx1"/>
              </a:solidFill>
            </a:endParaRPr>
          </a:p>
        </p:txBody>
      </p:sp>
    </p:spTree>
    <p:extLst>
      <p:ext uri="{BB962C8B-B14F-4D97-AF65-F5344CB8AC3E}">
        <p14:creationId xmlns:p14="http://schemas.microsoft.com/office/powerpoint/2010/main" val="4252912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a:t>Top countries for European patent applications</a:t>
            </a:r>
            <a:r>
              <a:rPr lang="en-GB" baseline="30000" dirty="0"/>
              <a:t>1</a:t>
            </a:r>
          </a:p>
        </p:txBody>
      </p:sp>
      <p:sp>
        <p:nvSpPr>
          <p:cNvPr id="4" name="Slide Number Placeholder 3"/>
          <p:cNvSpPr>
            <a:spLocks noGrp="1"/>
          </p:cNvSpPr>
          <p:nvPr>
            <p:ph type="sldNum" sz="quarter" idx="12"/>
          </p:nvPr>
        </p:nvSpPr>
        <p:spPr/>
        <p:txBody>
          <a:bodyPr/>
          <a:lstStyle/>
          <a:p>
            <a:fld id="{AE9704F4-423A-424C-8735-B879FFCBBC48}" type="slidenum">
              <a:rPr lang="en-GB" smtClean="0"/>
              <a:pPr/>
              <a:t>4</a:t>
            </a:fld>
            <a:endParaRPr lang="en-GB" dirty="0"/>
          </a:p>
        </p:txBody>
      </p:sp>
      <p:sp>
        <p:nvSpPr>
          <p:cNvPr id="23" name="Text Box 19"/>
          <p:cNvSpPr txBox="1">
            <a:spLocks noChangeArrowheads="1"/>
          </p:cNvSpPr>
          <p:nvPr/>
        </p:nvSpPr>
        <p:spPr bwMode="auto">
          <a:xfrm>
            <a:off x="647888" y="6090006"/>
            <a:ext cx="7848412" cy="394980"/>
          </a:xfrm>
          <a:prstGeom prst="rect">
            <a:avLst/>
          </a:prstGeom>
          <a:noFill/>
          <a:ln>
            <a:noFill/>
          </a:ln>
          <a:effectLst/>
          <a:extLst>
            <a:ext uri="{909E8E84-426E-40DD-AFC4-6F175D3DCCD1}">
              <a14:hiddenFill xmlns:a14="http://schemas.microsoft.com/office/drawing/2010/main">
                <a:solidFill>
                  <a:srgbClr val="8A949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spcBef>
                <a:spcPts val="200"/>
              </a:spcBef>
              <a:buNone/>
            </a:pPr>
            <a:r>
              <a:rPr lang="en-GB" sz="800" dirty="0">
                <a:solidFill>
                  <a:schemeClr val="tx1"/>
                </a:solidFill>
              </a:rPr>
              <a:t>Source: EPO. Status: 21.1.2019.</a:t>
            </a:r>
          </a:p>
          <a:p>
            <a:pPr marL="87313" indent="-87313">
              <a:spcBef>
                <a:spcPts val="200"/>
              </a:spcBef>
              <a:buNone/>
            </a:pPr>
            <a:r>
              <a:rPr lang="en-GB" sz="800" baseline="30000" dirty="0">
                <a:solidFill>
                  <a:schemeClr val="tx1"/>
                </a:solidFill>
              </a:rPr>
              <a:t>1	</a:t>
            </a:r>
            <a:r>
              <a:rPr lang="en-GB" sz="800" dirty="0">
                <a:solidFill>
                  <a:schemeClr val="tx1"/>
                </a:solidFill>
              </a:rPr>
              <a:t>European patent applications include direct European applications and international (PCT) applications that entered the European phase during the reporting period.</a:t>
            </a:r>
            <a:br>
              <a:rPr lang="en-GB" sz="800" dirty="0">
                <a:solidFill>
                  <a:schemeClr val="tx1"/>
                </a:solidFill>
              </a:rPr>
            </a:br>
            <a:r>
              <a:rPr lang="en-GB" sz="800" dirty="0">
                <a:solidFill>
                  <a:schemeClr val="tx1"/>
                </a:solidFill>
              </a:rPr>
              <a:t>The geographic origin is based on the first-named applicant principle.</a:t>
            </a:r>
          </a:p>
        </p:txBody>
      </p:sp>
      <p:graphicFrame>
        <p:nvGraphicFramePr>
          <p:cNvPr id="7" name="Tabelle 6">
            <a:extLst>
              <a:ext uri="{FF2B5EF4-FFF2-40B4-BE49-F238E27FC236}">
                <a16:creationId xmlns:a16="http://schemas.microsoft.com/office/drawing/2014/main" id="{6B69B09E-3500-4657-A677-7B48C23E7B00}"/>
              </a:ext>
            </a:extLst>
          </p:cNvPr>
          <p:cNvGraphicFramePr>
            <a:graphicFrameLocks noGrp="1"/>
          </p:cNvGraphicFramePr>
          <p:nvPr>
            <p:extLst>
              <p:ext uri="{D42A27DB-BD31-4B8C-83A1-F6EECF244321}">
                <p14:modId xmlns:p14="http://schemas.microsoft.com/office/powerpoint/2010/main" val="4166346406"/>
              </p:ext>
            </p:extLst>
          </p:nvPr>
        </p:nvGraphicFramePr>
        <p:xfrm>
          <a:off x="646109" y="1770063"/>
          <a:ext cx="7850194" cy="4050000"/>
        </p:xfrm>
        <a:graphic>
          <a:graphicData uri="http://schemas.openxmlformats.org/drawingml/2006/table">
            <a:tbl>
              <a:tblPr firstRow="1" bandRow="1">
                <a:tableStyleId>{5C22544A-7EE6-4342-B048-85BDC9FD1C3A}</a:tableStyleId>
              </a:tblPr>
              <a:tblGrid>
                <a:gridCol w="278843">
                  <a:extLst>
                    <a:ext uri="{9D8B030D-6E8A-4147-A177-3AD203B41FA5}">
                      <a16:colId xmlns:a16="http://schemas.microsoft.com/office/drawing/2014/main" val="20000"/>
                    </a:ext>
                  </a:extLst>
                </a:gridCol>
                <a:gridCol w="1209704">
                  <a:extLst>
                    <a:ext uri="{9D8B030D-6E8A-4147-A177-3AD203B41FA5}">
                      <a16:colId xmlns:a16="http://schemas.microsoft.com/office/drawing/2014/main" val="20001"/>
                    </a:ext>
                  </a:extLst>
                </a:gridCol>
                <a:gridCol w="484528">
                  <a:extLst>
                    <a:ext uri="{9D8B030D-6E8A-4147-A177-3AD203B41FA5}">
                      <a16:colId xmlns:a16="http://schemas.microsoft.com/office/drawing/2014/main" val="20002"/>
                    </a:ext>
                  </a:extLst>
                </a:gridCol>
                <a:gridCol w="540913">
                  <a:extLst>
                    <a:ext uri="{9D8B030D-6E8A-4147-A177-3AD203B41FA5}">
                      <a16:colId xmlns:a16="http://schemas.microsoft.com/office/drawing/2014/main" val="20003"/>
                    </a:ext>
                  </a:extLst>
                </a:gridCol>
                <a:gridCol w="177591">
                  <a:extLst>
                    <a:ext uri="{9D8B030D-6E8A-4147-A177-3AD203B41FA5}">
                      <a16:colId xmlns:a16="http://schemas.microsoft.com/office/drawing/2014/main" val="20004"/>
                    </a:ext>
                  </a:extLst>
                </a:gridCol>
                <a:gridCol w="280594">
                  <a:extLst>
                    <a:ext uri="{9D8B030D-6E8A-4147-A177-3AD203B41FA5}">
                      <a16:colId xmlns:a16="http://schemas.microsoft.com/office/drawing/2014/main" val="20005"/>
                    </a:ext>
                  </a:extLst>
                </a:gridCol>
                <a:gridCol w="985729">
                  <a:extLst>
                    <a:ext uri="{9D8B030D-6E8A-4147-A177-3AD203B41FA5}">
                      <a16:colId xmlns:a16="http://schemas.microsoft.com/office/drawing/2014/main" val="20006"/>
                    </a:ext>
                  </a:extLst>
                </a:gridCol>
                <a:gridCol w="483048">
                  <a:extLst>
                    <a:ext uri="{9D8B030D-6E8A-4147-A177-3AD203B41FA5}">
                      <a16:colId xmlns:a16="http://schemas.microsoft.com/office/drawing/2014/main" val="20007"/>
                    </a:ext>
                  </a:extLst>
                </a:gridCol>
                <a:gridCol w="539877">
                  <a:extLst>
                    <a:ext uri="{9D8B030D-6E8A-4147-A177-3AD203B41FA5}">
                      <a16:colId xmlns:a16="http://schemas.microsoft.com/office/drawing/2014/main" val="20008"/>
                    </a:ext>
                  </a:extLst>
                </a:gridCol>
                <a:gridCol w="177591">
                  <a:extLst>
                    <a:ext uri="{9D8B030D-6E8A-4147-A177-3AD203B41FA5}">
                      <a16:colId xmlns:a16="http://schemas.microsoft.com/office/drawing/2014/main" val="20009"/>
                    </a:ext>
                  </a:extLst>
                </a:gridCol>
                <a:gridCol w="280594">
                  <a:extLst>
                    <a:ext uri="{9D8B030D-6E8A-4147-A177-3AD203B41FA5}">
                      <a16:colId xmlns:a16="http://schemas.microsoft.com/office/drawing/2014/main" val="20010"/>
                    </a:ext>
                  </a:extLst>
                </a:gridCol>
                <a:gridCol w="1388257">
                  <a:extLst>
                    <a:ext uri="{9D8B030D-6E8A-4147-A177-3AD203B41FA5}">
                      <a16:colId xmlns:a16="http://schemas.microsoft.com/office/drawing/2014/main" val="20011"/>
                    </a:ext>
                  </a:extLst>
                </a:gridCol>
                <a:gridCol w="483048">
                  <a:extLst>
                    <a:ext uri="{9D8B030D-6E8A-4147-A177-3AD203B41FA5}">
                      <a16:colId xmlns:a16="http://schemas.microsoft.com/office/drawing/2014/main" val="20012"/>
                    </a:ext>
                  </a:extLst>
                </a:gridCol>
                <a:gridCol w="539877">
                  <a:extLst>
                    <a:ext uri="{9D8B030D-6E8A-4147-A177-3AD203B41FA5}">
                      <a16:colId xmlns:a16="http://schemas.microsoft.com/office/drawing/2014/main" val="20013"/>
                    </a:ext>
                  </a:extLst>
                </a:gridCol>
              </a:tblGrid>
              <a:tr h="270000">
                <a:tc>
                  <a:txBody>
                    <a:bodyPr/>
                    <a:lstStyle/>
                    <a:p>
                      <a:pPr algn="r"/>
                      <a:endParaRPr lang="en-GB" sz="1000" b="1" noProof="0" dirty="0">
                        <a:solidFill>
                          <a:schemeClr val="tx1"/>
                        </a:solidFill>
                      </a:endParaRPr>
                    </a:p>
                  </a:txBody>
                  <a:tcPr marL="36000" marR="36000" marT="0" marB="54000" anchor="b">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noProof="0" dirty="0">
                        <a:solidFill>
                          <a:schemeClr val="tx1"/>
                        </a:solidFill>
                      </a:endParaRP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000" b="1" noProof="0" dirty="0">
                          <a:solidFill>
                            <a:schemeClr val="accent2"/>
                          </a:solidFill>
                        </a:rPr>
                        <a:t>2018</a:t>
                      </a: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000" b="1" noProof="0" dirty="0">
                          <a:solidFill>
                            <a:srgbClr val="4D4D4D"/>
                          </a:solidFill>
                        </a:rPr>
                        <a:t>Change</a:t>
                      </a: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noProof="0" dirty="0">
                        <a:solidFill>
                          <a:schemeClr val="tx1"/>
                        </a:solidFill>
                      </a:endParaRP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000" b="1" noProof="0" dirty="0">
                        <a:solidFill>
                          <a:schemeClr val="tx1"/>
                        </a:solidFill>
                      </a:endParaRP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noProof="0" dirty="0">
                        <a:solidFill>
                          <a:schemeClr val="tx1"/>
                        </a:solidFill>
                      </a:endParaRP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000" b="1" noProof="0" dirty="0">
                          <a:solidFill>
                            <a:schemeClr val="accent2"/>
                          </a:solidFill>
                        </a:rPr>
                        <a:t>2018</a:t>
                      </a: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000" b="1" noProof="0" dirty="0">
                          <a:solidFill>
                            <a:srgbClr val="4D4D4D"/>
                          </a:solidFill>
                        </a:rPr>
                        <a:t>Change</a:t>
                      </a: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000" b="1" noProof="0" dirty="0">
                        <a:solidFill>
                          <a:srgbClr val="4D4D4D"/>
                        </a:solidFill>
                      </a:endParaRP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000" b="1" noProof="0" dirty="0">
                        <a:solidFill>
                          <a:srgbClr val="4D4D4D"/>
                        </a:solidFill>
                      </a:endParaRP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000" b="1" noProof="0" dirty="0">
                        <a:solidFill>
                          <a:srgbClr val="4D4D4D"/>
                        </a:solidFill>
                      </a:endParaRP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000" b="1" noProof="0" dirty="0">
                          <a:solidFill>
                            <a:schemeClr val="accent2"/>
                          </a:solidFill>
                        </a:rPr>
                        <a:t>2018</a:t>
                      </a: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000" b="1" noProof="0" dirty="0">
                          <a:solidFill>
                            <a:srgbClr val="4D4D4D"/>
                          </a:solidFill>
                        </a:rPr>
                        <a:t>Change</a:t>
                      </a:r>
                    </a:p>
                  </a:txBody>
                  <a:tcPr marL="36000" marR="36000" marT="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0000">
                <a:tc>
                  <a:txBody>
                    <a:bodyPr/>
                    <a:lstStyle/>
                    <a:p>
                      <a:pPr algn="r" fontAlgn="b"/>
                      <a:r>
                        <a:rPr lang="en-GB" sz="1000" u="none" strike="noStrike" noProof="0" dirty="0">
                          <a:solidFill>
                            <a:schemeClr val="tx1"/>
                          </a:solidFill>
                          <a:effectLst/>
                          <a:latin typeface="+mn-lt"/>
                        </a:rPr>
                        <a:t>1</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noProof="0" dirty="0">
                          <a:solidFill>
                            <a:schemeClr val="dk1"/>
                          </a:solidFill>
                          <a:effectLst/>
                          <a:latin typeface="+mn-lt"/>
                          <a:ea typeface="+mn-ea"/>
                          <a:cs typeface="+mn-cs"/>
                        </a:rPr>
                        <a:t>United States</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43 612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2.7%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15</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Spain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1 776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a:solidFill>
                            <a:schemeClr val="dk1"/>
                          </a:solidFill>
                          <a:effectLst/>
                          <a:latin typeface="+mn-lt"/>
                          <a:ea typeface="+mn-ea"/>
                          <a:cs typeface="+mn-cs"/>
                        </a:rPr>
                        <a:t>6.3%</a:t>
                      </a:r>
                      <a:endParaRPr lang="en-GB" sz="1000" u="none" strike="noStrike" kern="1200" dirty="0">
                        <a:solidFill>
                          <a:schemeClr val="dk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29</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Cayman Islands</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367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a:solidFill>
                            <a:schemeClr val="dk1"/>
                          </a:solidFill>
                          <a:effectLst/>
                          <a:latin typeface="+mn-lt"/>
                          <a:ea typeface="+mn-ea"/>
                          <a:cs typeface="+mn-cs"/>
                        </a:rPr>
                        <a:t>52.9%</a:t>
                      </a:r>
                      <a:endParaRPr lang="en-GB" sz="1000" u="none" strike="noStrike" kern="1200" dirty="0">
                        <a:solidFill>
                          <a:schemeClr val="dk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00">
                <a:tc>
                  <a:txBody>
                    <a:bodyPr/>
                    <a:lstStyle/>
                    <a:p>
                      <a:pPr algn="r" fontAlgn="b"/>
                      <a:r>
                        <a:rPr lang="en-GB" sz="1000" u="none" strike="noStrike" noProof="0" dirty="0">
                          <a:solidFill>
                            <a:schemeClr val="tx1"/>
                          </a:solidFill>
                          <a:effectLst/>
                          <a:latin typeface="+mn-lt"/>
                        </a:rPr>
                        <a:t>2</a:t>
                      </a:r>
                      <a:endParaRPr lang="en-GB" sz="1000" b="1"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noProof="0" dirty="0">
                          <a:solidFill>
                            <a:schemeClr val="dk1"/>
                          </a:solidFill>
                          <a:effectLst/>
                          <a:latin typeface="+mn-lt"/>
                          <a:ea typeface="+mn-ea"/>
                          <a:cs typeface="+mn-cs"/>
                        </a:rPr>
                        <a:t>Germany</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26 734</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4.7%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16</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Chinese Taipei</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1 767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a:solidFill>
                            <a:schemeClr val="dk1"/>
                          </a:solidFill>
                          <a:effectLst/>
                          <a:latin typeface="+mn-lt"/>
                          <a:ea typeface="+mn-ea"/>
                          <a:cs typeface="+mn-cs"/>
                        </a:rPr>
                        <a:t>8.9%</a:t>
                      </a:r>
                      <a:endParaRPr lang="en-GB" sz="1000" u="none" strike="noStrike" kern="1200" dirty="0">
                        <a:solidFill>
                          <a:schemeClr val="dk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30</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Puerto Rico</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365</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a:solidFill>
                            <a:schemeClr val="dk1"/>
                          </a:solidFill>
                          <a:effectLst/>
                          <a:latin typeface="+mn-lt"/>
                          <a:ea typeface="+mn-ea"/>
                          <a:cs typeface="+mn-cs"/>
                        </a:rPr>
                        <a:t>31.3%</a:t>
                      </a:r>
                      <a:endParaRPr lang="en-GB" sz="1000" u="none" strike="noStrike" kern="1200" dirty="0">
                        <a:solidFill>
                          <a:schemeClr val="dk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00">
                <a:tc>
                  <a:txBody>
                    <a:bodyPr/>
                    <a:lstStyle/>
                    <a:p>
                      <a:pPr algn="r" fontAlgn="b"/>
                      <a:r>
                        <a:rPr lang="en-GB" sz="1000" u="none" strike="noStrike" noProof="0" dirty="0">
                          <a:solidFill>
                            <a:schemeClr val="tx1"/>
                          </a:solidFill>
                          <a:effectLst/>
                          <a:latin typeface="+mn-lt"/>
                        </a:rPr>
                        <a:t>3</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noProof="0" dirty="0">
                          <a:solidFill>
                            <a:schemeClr val="dk1"/>
                          </a:solidFill>
                          <a:effectLst/>
                          <a:latin typeface="+mn-lt"/>
                          <a:ea typeface="+mn-ea"/>
                          <a:cs typeface="+mn-cs"/>
                        </a:rPr>
                        <a:t>Japan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22 615</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3.9%</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17</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Finland</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1 728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a:solidFill>
                            <a:schemeClr val="dk1"/>
                          </a:solidFill>
                          <a:effectLst/>
                          <a:latin typeface="+mn-lt"/>
                          <a:ea typeface="+mn-ea"/>
                          <a:cs typeface="+mn-cs"/>
                        </a:rPr>
                        <a:t>-3.8%</a:t>
                      </a:r>
                      <a:endParaRPr lang="en-GB" sz="1000" u="none" strike="noStrike" kern="1200" dirty="0">
                        <a:solidFill>
                          <a:schemeClr val="dk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31</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Barbados</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332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a:solidFill>
                            <a:schemeClr val="dk1"/>
                          </a:solidFill>
                          <a:effectLst/>
                          <a:latin typeface="+mn-lt"/>
                          <a:ea typeface="+mn-ea"/>
                          <a:cs typeface="+mn-cs"/>
                        </a:rPr>
                        <a:t>95.3%</a:t>
                      </a:r>
                      <a:endParaRPr lang="en-GB" sz="1000" u="none" strike="noStrike" kern="1200" dirty="0">
                        <a:solidFill>
                          <a:schemeClr val="dk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00">
                <a:tc>
                  <a:txBody>
                    <a:bodyPr/>
                    <a:lstStyle/>
                    <a:p>
                      <a:pPr algn="r" fontAlgn="b"/>
                      <a:r>
                        <a:rPr lang="en-GB" sz="1000" u="none" strike="noStrike" noProof="0" dirty="0">
                          <a:solidFill>
                            <a:schemeClr val="tx1"/>
                          </a:solidFill>
                          <a:effectLst/>
                          <a:latin typeface="+mn-lt"/>
                        </a:rPr>
                        <a:t>4</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noProof="0" dirty="0">
                          <a:solidFill>
                            <a:schemeClr val="dk1"/>
                          </a:solidFill>
                          <a:effectLst/>
                          <a:latin typeface="+mn-lt"/>
                          <a:ea typeface="+mn-ea"/>
                          <a:cs typeface="+mn-cs"/>
                        </a:rPr>
                        <a:t>France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10 317</a:t>
                      </a:r>
                      <a:endParaRPr lang="en-GB" sz="1000" b="1" u="none" strike="noStrike" kern="1200" dirty="0">
                        <a:solidFill>
                          <a:schemeClr val="accent2"/>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-2.8%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18</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Canada</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1 596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a:solidFill>
                            <a:schemeClr val="dk1"/>
                          </a:solidFill>
                          <a:effectLst/>
                          <a:latin typeface="+mn-lt"/>
                          <a:ea typeface="+mn-ea"/>
                          <a:cs typeface="+mn-cs"/>
                        </a:rPr>
                        <a:t>5.5%</a:t>
                      </a:r>
                      <a:endParaRPr lang="en-GB" sz="1000" u="none" strike="noStrike" kern="1200" dirty="0">
                        <a:solidFill>
                          <a:schemeClr val="dk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32</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Saudi Arabia</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264</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a:solidFill>
                            <a:schemeClr val="dk1"/>
                          </a:solidFill>
                          <a:effectLst/>
                          <a:latin typeface="+mn-lt"/>
                          <a:ea typeface="+mn-ea"/>
                          <a:cs typeface="+mn-cs"/>
                        </a:rPr>
                        <a:t>88.6%</a:t>
                      </a:r>
                      <a:endParaRPr lang="en-GB" sz="1000" u="none" strike="noStrike" kern="1200" dirty="0">
                        <a:solidFill>
                          <a:schemeClr val="dk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0000">
                <a:tc>
                  <a:txBody>
                    <a:bodyPr/>
                    <a:lstStyle/>
                    <a:p>
                      <a:pPr algn="r" fontAlgn="b"/>
                      <a:r>
                        <a:rPr lang="en-GB" sz="1000" u="none" strike="noStrike" noProof="0" dirty="0">
                          <a:solidFill>
                            <a:schemeClr val="tx1"/>
                          </a:solidFill>
                          <a:effectLst/>
                          <a:latin typeface="+mn-lt"/>
                        </a:rPr>
                        <a:t>5</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noProof="0" dirty="0">
                          <a:solidFill>
                            <a:schemeClr val="tx1"/>
                          </a:solidFill>
                          <a:effectLst/>
                          <a:latin typeface="+mn-lt"/>
                        </a:rPr>
                        <a:t>P.R. China</a:t>
                      </a:r>
                      <a:endParaRPr lang="en-GB" sz="1000" b="1" i="0" u="none" strike="noStrike" noProof="0" dirty="0">
                        <a:solidFill>
                          <a:schemeClr val="tx1"/>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9 401</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8.8%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19</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Israel</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1 456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a:solidFill>
                            <a:schemeClr val="dk1"/>
                          </a:solidFill>
                          <a:effectLst/>
                          <a:latin typeface="+mn-lt"/>
                          <a:ea typeface="+mn-ea"/>
                          <a:cs typeface="+mn-cs"/>
                        </a:rPr>
                        <a:t>4.9%</a:t>
                      </a:r>
                      <a:endParaRPr lang="en-GB" sz="1000" u="none" strike="noStrike" kern="1200" dirty="0">
                        <a:solidFill>
                          <a:schemeClr val="dk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33</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Czech Republic</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242</a:t>
                      </a:r>
                      <a:endParaRPr lang="en-GB" sz="1000" b="1" u="none" strike="noStrike" kern="1200" dirty="0">
                        <a:solidFill>
                          <a:schemeClr val="accent2"/>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17.5%</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0000">
                <a:tc>
                  <a:txBody>
                    <a:bodyPr/>
                    <a:lstStyle/>
                    <a:p>
                      <a:pPr algn="r" fontAlgn="b"/>
                      <a:r>
                        <a:rPr lang="en-GB" sz="1000" u="none" strike="noStrike" noProof="0" dirty="0">
                          <a:solidFill>
                            <a:schemeClr val="tx1"/>
                          </a:solidFill>
                          <a:effectLst/>
                          <a:latin typeface="+mn-lt"/>
                        </a:rPr>
                        <a:t>6</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noProof="0" dirty="0">
                          <a:solidFill>
                            <a:schemeClr val="dk1"/>
                          </a:solidFill>
                          <a:effectLst/>
                          <a:latin typeface="+mn-lt"/>
                          <a:ea typeface="+mn-ea"/>
                          <a:cs typeface="+mn-cs"/>
                        </a:rPr>
                        <a:t>Switzerland</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7 927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7.8%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20</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Australia</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978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a:solidFill>
                            <a:schemeClr val="dk1"/>
                          </a:solidFill>
                          <a:effectLst/>
                          <a:latin typeface="+mn-lt"/>
                          <a:ea typeface="+mn-ea"/>
                          <a:cs typeface="+mn-cs"/>
                        </a:rPr>
                        <a:t>16.3%</a:t>
                      </a:r>
                      <a:endParaRPr lang="en-GB" sz="1000" u="none" strike="noStrike" kern="1200" dirty="0">
                        <a:solidFill>
                          <a:schemeClr val="dk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34</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Russian Federation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229</a:t>
                      </a:r>
                      <a:endParaRPr lang="en-GB" sz="1000" b="1" u="none" strike="noStrike" kern="1200" dirty="0">
                        <a:solidFill>
                          <a:schemeClr val="accent2"/>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13.4%</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70000">
                <a:tc>
                  <a:txBody>
                    <a:bodyPr/>
                    <a:lstStyle/>
                    <a:p>
                      <a:pPr algn="r" fontAlgn="b"/>
                      <a:r>
                        <a:rPr lang="en-GB" sz="1000" u="none" strike="noStrike" noProof="0" dirty="0">
                          <a:solidFill>
                            <a:schemeClr val="tx1"/>
                          </a:solidFill>
                          <a:effectLst/>
                          <a:latin typeface="+mn-lt"/>
                        </a:rPr>
                        <a:t>7</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217" rtl="0" eaLnBrk="1" fontAlgn="b" latinLnBrk="0" hangingPunct="1">
                        <a:lnSpc>
                          <a:spcPct val="100000"/>
                        </a:lnSpc>
                        <a:spcBef>
                          <a:spcPts val="0"/>
                        </a:spcBef>
                        <a:spcAft>
                          <a:spcPts val="0"/>
                        </a:spcAft>
                        <a:buClrTx/>
                        <a:buSzTx/>
                        <a:buFontTx/>
                        <a:buNone/>
                        <a:tabLst/>
                        <a:defRPr/>
                      </a:pPr>
                      <a:r>
                        <a:rPr lang="en-GB" sz="1000" b="1" u="none" strike="noStrike" noProof="0" dirty="0">
                          <a:solidFill>
                            <a:schemeClr val="tx1"/>
                          </a:solidFill>
                          <a:effectLst/>
                          <a:latin typeface="+mn-lt"/>
                        </a:rPr>
                        <a:t>R. Korea</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7 296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a:solidFill>
                            <a:schemeClr val="dk1"/>
                          </a:solidFill>
                          <a:effectLst/>
                          <a:latin typeface="+mn-lt"/>
                          <a:ea typeface="+mn-ea"/>
                          <a:cs typeface="+mn-cs"/>
                        </a:rPr>
                        <a:t>13.0%</a:t>
                      </a:r>
                      <a:endParaRPr lang="en-GB" sz="1000" u="none" strike="noStrike" kern="1200" dirty="0">
                        <a:solidFill>
                          <a:schemeClr val="dk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21</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Ireland</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801</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a:solidFill>
                            <a:schemeClr val="dk1"/>
                          </a:solidFill>
                          <a:effectLst/>
                          <a:latin typeface="+mn-lt"/>
                          <a:ea typeface="+mn-ea"/>
                          <a:cs typeface="+mn-cs"/>
                        </a:rPr>
                        <a:t>21.4%</a:t>
                      </a:r>
                      <a:endParaRPr lang="en-GB" sz="1000" u="none" strike="noStrike" kern="1200" dirty="0">
                        <a:solidFill>
                          <a:schemeClr val="dk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35</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Portugal</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220</a:t>
                      </a:r>
                      <a:endParaRPr lang="en-GB" sz="1000" b="1" u="none" strike="noStrike" kern="1200" dirty="0">
                        <a:solidFill>
                          <a:schemeClr val="accent2"/>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46.7%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70000">
                <a:tc>
                  <a:txBody>
                    <a:bodyPr/>
                    <a:lstStyle/>
                    <a:p>
                      <a:pPr algn="r" fontAlgn="b"/>
                      <a:r>
                        <a:rPr lang="en-GB" sz="1000" u="none" strike="noStrike" noProof="0" dirty="0">
                          <a:solidFill>
                            <a:schemeClr val="tx1"/>
                          </a:solidFill>
                          <a:effectLst/>
                          <a:latin typeface="+mn-lt"/>
                        </a:rPr>
                        <a:t>8</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noProof="0" dirty="0">
                          <a:solidFill>
                            <a:schemeClr val="dk1"/>
                          </a:solidFill>
                          <a:effectLst/>
                          <a:latin typeface="+mn-lt"/>
                          <a:ea typeface="+mn-ea"/>
                          <a:cs typeface="+mn-cs"/>
                        </a:rPr>
                        <a:t>Netherlands</a:t>
                      </a:r>
                      <a:endParaRPr lang="en-GB" sz="1000" b="1" u="none" strike="noStrike" noProof="0" dirty="0">
                        <a:solidFill>
                          <a:schemeClr val="tx1"/>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7 140</a:t>
                      </a:r>
                      <a:endParaRPr lang="en-GB" sz="1000" b="1" u="none" strike="noStrike" kern="1200" dirty="0">
                        <a:solidFill>
                          <a:schemeClr val="accent2"/>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1.4%</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22</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India</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710</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a:solidFill>
                            <a:schemeClr val="dk1"/>
                          </a:solidFill>
                          <a:effectLst/>
                          <a:latin typeface="+mn-lt"/>
                          <a:ea typeface="+mn-ea"/>
                          <a:cs typeface="+mn-cs"/>
                        </a:rPr>
                        <a:t>4.7%</a:t>
                      </a:r>
                      <a:endParaRPr lang="en-GB" sz="1000" u="none" strike="noStrike" kern="1200" dirty="0">
                        <a:solidFill>
                          <a:schemeClr val="dk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36</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New Zealand</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194</a:t>
                      </a:r>
                      <a:endParaRPr lang="en-GB" sz="1000" b="1" u="none" strike="noStrike" kern="1200" dirty="0">
                        <a:solidFill>
                          <a:schemeClr val="accent2"/>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-3.5%</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70000">
                <a:tc>
                  <a:txBody>
                    <a:bodyPr/>
                    <a:lstStyle/>
                    <a:p>
                      <a:pPr algn="r" fontAlgn="b"/>
                      <a:r>
                        <a:rPr lang="en-GB" sz="1000" u="none" strike="noStrike" noProof="0" dirty="0">
                          <a:solidFill>
                            <a:schemeClr val="tx1"/>
                          </a:solidFill>
                          <a:effectLst/>
                          <a:latin typeface="+mn-lt"/>
                        </a:rPr>
                        <a:t>9</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noProof="0" dirty="0">
                          <a:solidFill>
                            <a:schemeClr val="dk1"/>
                          </a:solidFill>
                          <a:effectLst/>
                          <a:latin typeface="+mn-lt"/>
                          <a:ea typeface="+mn-ea"/>
                          <a:cs typeface="+mn-cs"/>
                        </a:rPr>
                        <a:t>United Kingdom</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5 736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a:solidFill>
                            <a:schemeClr val="dk1"/>
                          </a:solidFill>
                          <a:effectLst/>
                          <a:latin typeface="+mn-lt"/>
                          <a:ea typeface="+mn-ea"/>
                          <a:cs typeface="+mn-cs"/>
                        </a:rPr>
                        <a:t>7.8%</a:t>
                      </a:r>
                      <a:endParaRPr lang="en-GB" sz="1000" u="none" strike="noStrike" kern="1200" dirty="0">
                        <a:solidFill>
                          <a:schemeClr val="dk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23</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Norway</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dirty="0">
                          <a:solidFill>
                            <a:schemeClr val="accent2"/>
                          </a:solidFill>
                          <a:effectLst/>
                          <a:latin typeface="+mn-lt"/>
                          <a:ea typeface="+mn-ea"/>
                          <a:cs typeface="+mn-cs"/>
                        </a:rPr>
                        <a:t>610</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a:solidFill>
                            <a:schemeClr val="dk1"/>
                          </a:solidFill>
                          <a:effectLst/>
                          <a:latin typeface="+mn-lt"/>
                          <a:ea typeface="+mn-ea"/>
                          <a:cs typeface="+mn-cs"/>
                        </a:rPr>
                        <a:t>14.9%</a:t>
                      </a:r>
                      <a:endParaRPr lang="en-GB" sz="1000" u="none" strike="noStrike" kern="1200" dirty="0">
                        <a:solidFill>
                          <a:schemeClr val="dk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37</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Brazil</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161</a:t>
                      </a:r>
                      <a:endParaRPr lang="en-GB" sz="1000" b="1" u="none" strike="noStrike" kern="1200" dirty="0">
                        <a:solidFill>
                          <a:schemeClr val="accent2"/>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-2.4%</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70000">
                <a:tc>
                  <a:txBody>
                    <a:bodyPr/>
                    <a:lstStyle/>
                    <a:p>
                      <a:pPr algn="r" fontAlgn="b"/>
                      <a:r>
                        <a:rPr lang="en-GB" sz="1000" u="none" strike="noStrike" noProof="0" dirty="0">
                          <a:solidFill>
                            <a:schemeClr val="tx1"/>
                          </a:solidFill>
                          <a:effectLst/>
                          <a:latin typeface="+mn-lt"/>
                        </a:rPr>
                        <a:t>10</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noProof="0" dirty="0">
                          <a:solidFill>
                            <a:schemeClr val="dk1"/>
                          </a:solidFill>
                          <a:effectLst/>
                          <a:latin typeface="+mn-lt"/>
                          <a:ea typeface="+mn-ea"/>
                          <a:cs typeface="+mn-cs"/>
                        </a:rPr>
                        <a:t>Italy</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4 399</a:t>
                      </a:r>
                      <a:endParaRPr lang="en-GB" sz="1000" b="1" u="none" strike="noStrike" kern="1200" dirty="0">
                        <a:solidFill>
                          <a:schemeClr val="accent2"/>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a:solidFill>
                            <a:schemeClr val="dk1"/>
                          </a:solidFill>
                          <a:effectLst/>
                          <a:latin typeface="+mn-lt"/>
                          <a:ea typeface="+mn-ea"/>
                          <a:cs typeface="+mn-cs"/>
                        </a:rPr>
                        <a:t>0.9%</a:t>
                      </a:r>
                      <a:endParaRPr lang="en-GB" sz="1000" u="none" strike="noStrike" kern="1200" dirty="0">
                        <a:solidFill>
                          <a:schemeClr val="dk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24</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Turkey</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572</a:t>
                      </a:r>
                      <a:endParaRPr lang="en-GB" sz="1000" b="1" u="none" strike="noStrike" kern="1200" dirty="0">
                        <a:solidFill>
                          <a:schemeClr val="accent2"/>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-37.2%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38</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Greece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120</a:t>
                      </a:r>
                      <a:endParaRPr lang="en-GB" sz="1000" b="1" u="none" strike="noStrike" kern="1200" dirty="0">
                        <a:solidFill>
                          <a:schemeClr val="accent2"/>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17.6%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70000">
                <a:tc>
                  <a:txBody>
                    <a:bodyPr/>
                    <a:lstStyle/>
                    <a:p>
                      <a:pPr algn="r" fontAlgn="b"/>
                      <a:r>
                        <a:rPr lang="en-GB" sz="1000" u="none" strike="noStrike" noProof="0" dirty="0">
                          <a:solidFill>
                            <a:schemeClr val="tx1"/>
                          </a:solidFill>
                          <a:effectLst/>
                          <a:latin typeface="+mn-lt"/>
                        </a:rPr>
                        <a:t>11</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noProof="0" dirty="0">
                          <a:solidFill>
                            <a:schemeClr val="dk1"/>
                          </a:solidFill>
                          <a:effectLst/>
                          <a:latin typeface="+mn-lt"/>
                          <a:ea typeface="+mn-ea"/>
                          <a:cs typeface="+mn-cs"/>
                        </a:rPr>
                        <a:t>Sweden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4 050</a:t>
                      </a:r>
                      <a:endParaRPr lang="en-GB" sz="1000" b="1" u="none" strike="noStrike" kern="1200" dirty="0">
                        <a:solidFill>
                          <a:schemeClr val="accent2"/>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a:solidFill>
                            <a:schemeClr val="dk1"/>
                          </a:solidFill>
                          <a:effectLst/>
                          <a:latin typeface="+mn-lt"/>
                          <a:ea typeface="+mn-ea"/>
                          <a:cs typeface="+mn-cs"/>
                        </a:rPr>
                        <a:t>7.1%</a:t>
                      </a:r>
                      <a:endParaRPr lang="en-GB" sz="1000" u="none" strike="noStrike" kern="1200" dirty="0">
                        <a:solidFill>
                          <a:schemeClr val="dk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25</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Poland</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534</a:t>
                      </a:r>
                      <a:endParaRPr lang="en-GB" sz="1000" b="1" u="none" strike="noStrike" kern="1200" dirty="0">
                        <a:solidFill>
                          <a:schemeClr val="accent2"/>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19.7%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38</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Hungary</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120</a:t>
                      </a:r>
                      <a:endParaRPr lang="en-GB" sz="1000" b="1" u="none" strike="noStrike" kern="1200" dirty="0">
                        <a:solidFill>
                          <a:schemeClr val="accent2"/>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26.3%</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70000">
                <a:tc>
                  <a:txBody>
                    <a:bodyPr/>
                    <a:lstStyle/>
                    <a:p>
                      <a:pPr algn="r" fontAlgn="b"/>
                      <a:r>
                        <a:rPr lang="en-GB" sz="1000" u="none" strike="noStrike" noProof="0" dirty="0">
                          <a:solidFill>
                            <a:schemeClr val="tx1"/>
                          </a:solidFill>
                          <a:effectLst/>
                          <a:latin typeface="+mn-lt"/>
                        </a:rPr>
                        <a:t>12</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Denmark</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2 390</a:t>
                      </a:r>
                      <a:endParaRPr lang="en-GB" sz="1000" b="1" u="none" strike="noStrike" kern="1200" dirty="0">
                        <a:solidFill>
                          <a:schemeClr val="accent2"/>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a:solidFill>
                            <a:schemeClr val="dk1"/>
                          </a:solidFill>
                          <a:effectLst/>
                          <a:latin typeface="+mn-lt"/>
                          <a:ea typeface="+mn-ea"/>
                          <a:cs typeface="+mn-cs"/>
                        </a:rPr>
                        <a:t>14.4%</a:t>
                      </a:r>
                      <a:endParaRPr lang="en-GB" sz="1000" u="none" strike="noStrike" kern="1200" dirty="0">
                        <a:solidFill>
                          <a:schemeClr val="dk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26</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Singapore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523</a:t>
                      </a:r>
                      <a:endParaRPr lang="en-GB" sz="1000" b="1" u="none" strike="noStrike" kern="1200" dirty="0">
                        <a:solidFill>
                          <a:schemeClr val="accent2"/>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20.2%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40</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Hong Kong</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112</a:t>
                      </a:r>
                      <a:endParaRPr lang="en-GB" sz="1000" b="1" u="none" strike="noStrike" kern="1200" dirty="0">
                        <a:solidFill>
                          <a:schemeClr val="accent2"/>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2.8%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70000">
                <a:tc>
                  <a:txBody>
                    <a:bodyPr/>
                    <a:lstStyle/>
                    <a:p>
                      <a:pPr algn="r" fontAlgn="b"/>
                      <a:r>
                        <a:rPr lang="en-GB" sz="1000" u="none" strike="noStrike" noProof="0" dirty="0">
                          <a:solidFill>
                            <a:schemeClr val="tx1"/>
                          </a:solidFill>
                          <a:effectLst/>
                          <a:latin typeface="+mn-lt"/>
                        </a:rPr>
                        <a:t>13</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BDDDE"/>
                    </a:solidFill>
                  </a:tcPr>
                </a:tc>
                <a:tc>
                  <a:txBody>
                    <a:bodyPr/>
                    <a:lstStyle/>
                    <a:p>
                      <a:pPr algn="l" fontAlgn="b"/>
                      <a:r>
                        <a:rPr lang="en-GB" sz="1000" b="1" u="none" strike="noStrike" kern="1200" dirty="0">
                          <a:solidFill>
                            <a:schemeClr val="dk1"/>
                          </a:solidFill>
                          <a:effectLst/>
                          <a:latin typeface="+mn-lt"/>
                          <a:ea typeface="+mn-ea"/>
                          <a:cs typeface="+mn-cs"/>
                        </a:rPr>
                        <a:t>Belgium</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BDDDE"/>
                    </a:solidFill>
                  </a:tcPr>
                </a:tc>
                <a:tc>
                  <a:txBody>
                    <a:bodyPr/>
                    <a:lstStyle/>
                    <a:p>
                      <a:pPr algn="r" fontAlgn="b"/>
                      <a:r>
                        <a:rPr lang="en-GB" sz="1000" b="1" u="none" strike="noStrike" kern="1200" dirty="0">
                          <a:solidFill>
                            <a:schemeClr val="accent2"/>
                          </a:solidFill>
                          <a:effectLst/>
                          <a:latin typeface="+mn-lt"/>
                          <a:ea typeface="+mn-ea"/>
                          <a:cs typeface="+mn-cs"/>
                        </a:rPr>
                        <a:t>2 360</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BDDDE"/>
                    </a:solid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9.7%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BDDDE"/>
                    </a:solid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27</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Luxembourg</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455</a:t>
                      </a:r>
                      <a:endParaRPr lang="en-GB" sz="1000" b="1" u="none" strike="noStrike" kern="1200" dirty="0">
                        <a:solidFill>
                          <a:schemeClr val="accent2"/>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-14.6%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70000">
                <a:tc>
                  <a:txBody>
                    <a:bodyPr/>
                    <a:lstStyle/>
                    <a:p>
                      <a:pPr algn="r" fontAlgn="b"/>
                      <a:r>
                        <a:rPr lang="en-GB" sz="1000" u="none" strike="noStrike" noProof="0" dirty="0">
                          <a:solidFill>
                            <a:schemeClr val="tx1"/>
                          </a:solidFill>
                          <a:effectLst/>
                          <a:latin typeface="+mn-lt"/>
                        </a:rPr>
                        <a:t>14</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Austria</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2 292</a:t>
                      </a:r>
                      <a:endParaRPr lang="en-GB" sz="1000" b="1" u="none" strike="noStrike" kern="1200" dirty="0">
                        <a:solidFill>
                          <a:schemeClr val="accent2"/>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3.8%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28</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dk1"/>
                          </a:solidFill>
                          <a:effectLst/>
                          <a:latin typeface="+mn-lt"/>
                          <a:ea typeface="+mn-ea"/>
                          <a:cs typeface="+mn-cs"/>
                        </a:rPr>
                        <a:t>Liechtenstein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1" u="none" strike="noStrike" kern="1200">
                          <a:solidFill>
                            <a:schemeClr val="accent2"/>
                          </a:solidFill>
                          <a:effectLst/>
                          <a:latin typeface="+mn-lt"/>
                          <a:ea typeface="+mn-ea"/>
                          <a:cs typeface="+mn-cs"/>
                        </a:rPr>
                        <a:t>429</a:t>
                      </a:r>
                      <a:endParaRPr lang="en-GB" sz="1000" b="1" u="none" strike="noStrike" kern="1200" dirty="0">
                        <a:solidFill>
                          <a:schemeClr val="accent2"/>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dk1"/>
                          </a:solidFill>
                          <a:effectLst/>
                          <a:latin typeface="+mn-lt"/>
                          <a:ea typeface="+mn-ea"/>
                          <a:cs typeface="+mn-cs"/>
                        </a:rPr>
                        <a:t>12.9%</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GB" sz="1000" b="0" i="0" u="none" strike="noStrike" noProof="0" dirty="0">
                        <a:solidFill>
                          <a:srgbClr val="4D4D4D"/>
                        </a:solidFill>
                        <a:effectLst/>
                        <a:latin typeface="+mn-lt"/>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sp>
        <p:nvSpPr>
          <p:cNvPr id="8" name="Rechteck 7">
            <a:extLst>
              <a:ext uri="{FF2B5EF4-FFF2-40B4-BE49-F238E27FC236}">
                <a16:creationId xmlns:a16="http://schemas.microsoft.com/office/drawing/2014/main" id="{3D135FBD-8BC7-41AF-8513-EE9E57BC1E00}"/>
              </a:ext>
            </a:extLst>
          </p:cNvPr>
          <p:cNvSpPr/>
          <p:nvPr/>
        </p:nvSpPr>
        <p:spPr>
          <a:xfrm>
            <a:off x="647888" y="1195608"/>
            <a:ext cx="1059072" cy="553998"/>
          </a:xfrm>
          <a:prstGeom prst="rect">
            <a:avLst/>
          </a:prstGeom>
        </p:spPr>
        <p:txBody>
          <a:bodyPr wrap="none" lIns="0" tIns="0" rIns="0" bIns="0" anchor="b">
            <a:spAutoFit/>
          </a:bodyPr>
          <a:lstStyle/>
          <a:p>
            <a:r>
              <a:rPr lang="en-GB" sz="1600" b="1" dirty="0"/>
              <a:t>TOP</a:t>
            </a:r>
            <a:r>
              <a:rPr lang="en-GB" sz="3600" b="1" dirty="0"/>
              <a:t>40 </a:t>
            </a:r>
            <a:endParaRPr lang="en-GB" sz="3200" b="1" dirty="0"/>
          </a:p>
        </p:txBody>
      </p:sp>
    </p:spTree>
    <p:extLst>
      <p:ext uri="{BB962C8B-B14F-4D97-AF65-F5344CB8AC3E}">
        <p14:creationId xmlns:p14="http://schemas.microsoft.com/office/powerpoint/2010/main" val="221748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a:t>European patent applications</a:t>
            </a:r>
            <a:r>
              <a:rPr lang="en-GB" baseline="30000" dirty="0"/>
              <a:t>1</a:t>
            </a:r>
            <a:r>
              <a:rPr lang="en-GB" dirty="0"/>
              <a:t> per million inhabitants </a:t>
            </a:r>
          </a:p>
        </p:txBody>
      </p:sp>
      <p:sp>
        <p:nvSpPr>
          <p:cNvPr id="4" name="Slide Number Placeholder 3"/>
          <p:cNvSpPr>
            <a:spLocks noGrp="1"/>
          </p:cNvSpPr>
          <p:nvPr>
            <p:ph type="sldNum" sz="quarter" idx="12"/>
          </p:nvPr>
        </p:nvSpPr>
        <p:spPr/>
        <p:txBody>
          <a:bodyPr/>
          <a:lstStyle/>
          <a:p>
            <a:fld id="{AE9704F4-423A-424C-8735-B879FFCBBC48}" type="slidenum">
              <a:rPr lang="en-GB" smtClean="0"/>
              <a:pPr/>
              <a:t>5</a:t>
            </a:fld>
            <a:endParaRPr lang="en-GB" dirty="0"/>
          </a:p>
        </p:txBody>
      </p:sp>
      <p:graphicFrame>
        <p:nvGraphicFramePr>
          <p:cNvPr id="19" name="Tabelle 18"/>
          <p:cNvGraphicFramePr>
            <a:graphicFrameLocks noGrp="1"/>
          </p:cNvGraphicFramePr>
          <p:nvPr>
            <p:extLst>
              <p:ext uri="{D42A27DB-BD31-4B8C-83A1-F6EECF244321}">
                <p14:modId xmlns:p14="http://schemas.microsoft.com/office/powerpoint/2010/main" val="3365180380"/>
              </p:ext>
            </p:extLst>
          </p:nvPr>
        </p:nvGraphicFramePr>
        <p:xfrm>
          <a:off x="646108" y="1709629"/>
          <a:ext cx="7849731" cy="4008150"/>
        </p:xfrm>
        <a:graphic>
          <a:graphicData uri="http://schemas.openxmlformats.org/drawingml/2006/table">
            <a:tbl>
              <a:tblPr firstRow="1" bandRow="1">
                <a:tableStyleId>{5C22544A-7EE6-4342-B048-85BDC9FD1C3A}</a:tableStyleId>
              </a:tblPr>
              <a:tblGrid>
                <a:gridCol w="280057">
                  <a:extLst>
                    <a:ext uri="{9D8B030D-6E8A-4147-A177-3AD203B41FA5}">
                      <a16:colId xmlns:a16="http://schemas.microsoft.com/office/drawing/2014/main" val="20000"/>
                    </a:ext>
                  </a:extLst>
                </a:gridCol>
                <a:gridCol w="1134000">
                  <a:extLst>
                    <a:ext uri="{9D8B030D-6E8A-4147-A177-3AD203B41FA5}">
                      <a16:colId xmlns:a16="http://schemas.microsoft.com/office/drawing/2014/main" val="20001"/>
                    </a:ext>
                  </a:extLst>
                </a:gridCol>
                <a:gridCol w="820967">
                  <a:extLst>
                    <a:ext uri="{9D8B030D-6E8A-4147-A177-3AD203B41FA5}">
                      <a16:colId xmlns:a16="http://schemas.microsoft.com/office/drawing/2014/main" val="20002"/>
                    </a:ext>
                  </a:extLst>
                </a:gridCol>
                <a:gridCol w="805589">
                  <a:extLst>
                    <a:ext uri="{9D8B030D-6E8A-4147-A177-3AD203B41FA5}">
                      <a16:colId xmlns:a16="http://schemas.microsoft.com/office/drawing/2014/main" val="20003"/>
                    </a:ext>
                  </a:extLst>
                </a:gridCol>
                <a:gridCol w="774157">
                  <a:extLst>
                    <a:ext uri="{9D8B030D-6E8A-4147-A177-3AD203B41FA5}">
                      <a16:colId xmlns:a16="http://schemas.microsoft.com/office/drawing/2014/main" val="20004"/>
                    </a:ext>
                  </a:extLst>
                </a:gridCol>
                <a:gridCol w="215429">
                  <a:extLst>
                    <a:ext uri="{9D8B030D-6E8A-4147-A177-3AD203B41FA5}">
                      <a16:colId xmlns:a16="http://schemas.microsoft.com/office/drawing/2014/main" val="20005"/>
                    </a:ext>
                  </a:extLst>
                </a:gridCol>
                <a:gridCol w="280057">
                  <a:extLst>
                    <a:ext uri="{9D8B030D-6E8A-4147-A177-3AD203B41FA5}">
                      <a16:colId xmlns:a16="http://schemas.microsoft.com/office/drawing/2014/main" val="20006"/>
                    </a:ext>
                  </a:extLst>
                </a:gridCol>
                <a:gridCol w="1134000">
                  <a:extLst>
                    <a:ext uri="{9D8B030D-6E8A-4147-A177-3AD203B41FA5}">
                      <a16:colId xmlns:a16="http://schemas.microsoft.com/office/drawing/2014/main" val="20007"/>
                    </a:ext>
                  </a:extLst>
                </a:gridCol>
                <a:gridCol w="820967">
                  <a:extLst>
                    <a:ext uri="{9D8B030D-6E8A-4147-A177-3AD203B41FA5}">
                      <a16:colId xmlns:a16="http://schemas.microsoft.com/office/drawing/2014/main" val="20008"/>
                    </a:ext>
                  </a:extLst>
                </a:gridCol>
                <a:gridCol w="810351">
                  <a:extLst>
                    <a:ext uri="{9D8B030D-6E8A-4147-A177-3AD203B41FA5}">
                      <a16:colId xmlns:a16="http://schemas.microsoft.com/office/drawing/2014/main" val="20009"/>
                    </a:ext>
                  </a:extLst>
                </a:gridCol>
                <a:gridCol w="774157">
                  <a:extLst>
                    <a:ext uri="{9D8B030D-6E8A-4147-A177-3AD203B41FA5}">
                      <a16:colId xmlns:a16="http://schemas.microsoft.com/office/drawing/2014/main" val="20010"/>
                    </a:ext>
                  </a:extLst>
                </a:gridCol>
              </a:tblGrid>
              <a:tr h="540000">
                <a:tc>
                  <a:txBody>
                    <a:bodyPr/>
                    <a:lstStyle/>
                    <a:p>
                      <a:pPr algn="r"/>
                      <a:endParaRPr lang="en-GB" sz="1000" b="1" noProof="0" dirty="0">
                        <a:solidFill>
                          <a:schemeClr val="tx1"/>
                        </a:solidFill>
                      </a:endParaRPr>
                    </a:p>
                  </a:txBody>
                  <a:tcPr marL="36000" marR="36000" marT="36000" marB="54000" anchor="b">
                    <a:lnL w="12700" cmpd="sng">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noProof="0" dirty="0">
                        <a:solidFill>
                          <a:schemeClr val="tx1"/>
                        </a:solidFill>
                      </a:endParaRPr>
                    </a:p>
                  </a:txBody>
                  <a:tcPr marL="36000" marR="36000" marT="3600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000" b="1" noProof="0" dirty="0">
                          <a:solidFill>
                            <a:schemeClr val="tx1"/>
                          </a:solidFill>
                        </a:rPr>
                        <a:t>Applications</a:t>
                      </a:r>
                      <a:br>
                        <a:rPr lang="en-GB" sz="1000" b="1" noProof="0" dirty="0">
                          <a:solidFill>
                            <a:schemeClr val="tx1"/>
                          </a:solidFill>
                        </a:rPr>
                      </a:br>
                      <a:r>
                        <a:rPr lang="en-GB" sz="1000" b="1" noProof="0" dirty="0">
                          <a:solidFill>
                            <a:schemeClr val="tx1"/>
                          </a:solidFill>
                        </a:rPr>
                        <a:t>2018</a:t>
                      </a:r>
                    </a:p>
                  </a:txBody>
                  <a:tcPr marL="0" marR="36000" marT="3600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000" b="1" noProof="0" dirty="0">
                          <a:solidFill>
                            <a:srgbClr val="4D4D4D"/>
                          </a:solidFill>
                        </a:rPr>
                        <a:t>Population</a:t>
                      </a:r>
                      <a:r>
                        <a:rPr lang="en-GB" sz="1000" b="1" baseline="30000" noProof="0" dirty="0">
                          <a:solidFill>
                            <a:srgbClr val="4D4D4D"/>
                          </a:solidFill>
                        </a:rPr>
                        <a:t>2</a:t>
                      </a:r>
                    </a:p>
                  </a:txBody>
                  <a:tcPr marL="36000" marR="36000" marT="3600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000" b="1" noProof="0" dirty="0">
                          <a:solidFill>
                            <a:schemeClr val="accent2"/>
                          </a:solidFill>
                        </a:rPr>
                        <a:t>Ratio: appl.</a:t>
                      </a:r>
                      <a:br>
                        <a:rPr lang="en-GB" sz="1000" b="1" noProof="0" dirty="0">
                          <a:solidFill>
                            <a:schemeClr val="accent2"/>
                          </a:solidFill>
                        </a:rPr>
                      </a:br>
                      <a:r>
                        <a:rPr lang="en-GB" sz="1000" b="1" noProof="0" dirty="0">
                          <a:solidFill>
                            <a:schemeClr val="accent2"/>
                          </a:solidFill>
                        </a:rPr>
                        <a:t>per mio.</a:t>
                      </a:r>
                      <a:br>
                        <a:rPr lang="en-GB" sz="1000" b="1" noProof="0" dirty="0">
                          <a:solidFill>
                            <a:schemeClr val="accent2"/>
                          </a:solidFill>
                        </a:rPr>
                      </a:br>
                      <a:r>
                        <a:rPr lang="en-GB" sz="1000" b="1" noProof="0" dirty="0">
                          <a:solidFill>
                            <a:schemeClr val="accent2"/>
                          </a:solidFill>
                        </a:rPr>
                        <a:t>inhabitants</a:t>
                      </a:r>
                    </a:p>
                  </a:txBody>
                  <a:tcPr marL="36000" marR="36000" marT="3600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noProof="0" dirty="0">
                        <a:solidFill>
                          <a:schemeClr val="tx1"/>
                        </a:solidFill>
                      </a:endParaRPr>
                    </a:p>
                  </a:txBody>
                  <a:tcPr marL="36000" marR="36000" marT="3600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1000" b="1" noProof="0" dirty="0">
                        <a:solidFill>
                          <a:schemeClr val="tx1"/>
                        </a:solidFill>
                      </a:endParaRPr>
                    </a:p>
                  </a:txBody>
                  <a:tcPr marL="36000" marR="36000" marT="3600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1" noProof="0" dirty="0">
                        <a:solidFill>
                          <a:schemeClr val="tx1"/>
                        </a:solidFill>
                      </a:endParaRPr>
                    </a:p>
                  </a:txBody>
                  <a:tcPr marL="36000" marR="36000" marT="3600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000" b="1" noProof="0" dirty="0">
                          <a:solidFill>
                            <a:schemeClr val="tx1"/>
                          </a:solidFill>
                        </a:rPr>
                        <a:t>Applications</a:t>
                      </a:r>
                      <a:br>
                        <a:rPr lang="en-GB" sz="1000" b="1" noProof="0" dirty="0">
                          <a:solidFill>
                            <a:schemeClr val="tx1"/>
                          </a:solidFill>
                        </a:rPr>
                      </a:br>
                      <a:r>
                        <a:rPr lang="en-GB" sz="1000" b="1" noProof="0" dirty="0">
                          <a:solidFill>
                            <a:schemeClr val="tx1"/>
                          </a:solidFill>
                        </a:rPr>
                        <a:t>2018</a:t>
                      </a:r>
                    </a:p>
                  </a:txBody>
                  <a:tcPr marL="0" marR="36000" marT="3600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000" b="1" noProof="0" dirty="0">
                          <a:solidFill>
                            <a:srgbClr val="4D4D4D"/>
                          </a:solidFill>
                        </a:rPr>
                        <a:t>Population</a:t>
                      </a:r>
                      <a:r>
                        <a:rPr lang="en-GB" sz="1000" b="1" baseline="30000" noProof="0" dirty="0">
                          <a:solidFill>
                            <a:srgbClr val="4D4D4D"/>
                          </a:solidFill>
                        </a:rPr>
                        <a:t>2</a:t>
                      </a:r>
                    </a:p>
                  </a:txBody>
                  <a:tcPr marL="36000" marR="36000" marT="3600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GB" sz="1000" b="1" noProof="0" dirty="0">
                          <a:solidFill>
                            <a:schemeClr val="accent2"/>
                          </a:solidFill>
                        </a:rPr>
                        <a:t>Ratio: appl.</a:t>
                      </a:r>
                      <a:br>
                        <a:rPr lang="en-GB" sz="1000" b="1" noProof="0" dirty="0">
                          <a:solidFill>
                            <a:schemeClr val="accent2"/>
                          </a:solidFill>
                        </a:rPr>
                      </a:br>
                      <a:r>
                        <a:rPr lang="en-GB" sz="1000" b="1" noProof="0" dirty="0">
                          <a:solidFill>
                            <a:schemeClr val="accent2"/>
                          </a:solidFill>
                        </a:rPr>
                        <a:t>per mio.</a:t>
                      </a:r>
                      <a:br>
                        <a:rPr lang="en-GB" sz="1000" b="1" noProof="0" dirty="0">
                          <a:solidFill>
                            <a:schemeClr val="accent2"/>
                          </a:solidFill>
                        </a:rPr>
                      </a:br>
                      <a:r>
                        <a:rPr lang="en-GB" sz="1000" b="1" noProof="0" dirty="0">
                          <a:solidFill>
                            <a:schemeClr val="accent2"/>
                          </a:solidFill>
                        </a:rPr>
                        <a:t>inhabitants</a:t>
                      </a:r>
                    </a:p>
                  </a:txBody>
                  <a:tcPr marL="36000" marR="36000" marT="36000" marB="5400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30730">
                <a:tc>
                  <a:txBody>
                    <a:bodyPr/>
                    <a:lstStyle/>
                    <a:p>
                      <a:pPr algn="r" fontAlgn="b"/>
                      <a:r>
                        <a:rPr lang="en-GB" sz="1000" u="none" strike="noStrike" noProof="0" dirty="0">
                          <a:solidFill>
                            <a:schemeClr val="tx1"/>
                          </a:solidFill>
                          <a:effectLst/>
                          <a:latin typeface="+mn-lt"/>
                        </a:rPr>
                        <a:t>1</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Switzerland</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7 927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8 292 809</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956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16</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Puerto Rico</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365</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3 294 626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111</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30730">
                <a:tc>
                  <a:txBody>
                    <a:bodyPr/>
                    <a:lstStyle/>
                    <a:p>
                      <a:pPr algn="r" fontAlgn="b"/>
                      <a:r>
                        <a:rPr lang="en-GB" sz="1000" u="none" strike="noStrike" noProof="0" dirty="0">
                          <a:solidFill>
                            <a:schemeClr val="tx1"/>
                          </a:solidFill>
                          <a:effectLst/>
                          <a:latin typeface="+mn-lt"/>
                        </a:rPr>
                        <a:t>2</a:t>
                      </a:r>
                      <a:endParaRPr lang="en-GB" sz="1000" b="1"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Netherlands</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7 140</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17 151 228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416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17</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United Kingdom</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5 736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65 105 246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88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0730">
                <a:tc>
                  <a:txBody>
                    <a:bodyPr/>
                    <a:lstStyle/>
                    <a:p>
                      <a:pPr algn="r" fontAlgn="b"/>
                      <a:r>
                        <a:rPr lang="en-GB" sz="1000" u="none" strike="noStrike" noProof="0" dirty="0">
                          <a:solidFill>
                            <a:schemeClr val="tx1"/>
                          </a:solidFill>
                          <a:effectLst/>
                          <a:latin typeface="+mn-lt"/>
                        </a:rPr>
                        <a:t>3</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Denmark</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2 390</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5 809 502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411</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18</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Singapore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523</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5 995 991</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a:solidFill>
                            <a:schemeClr val="accent2"/>
                          </a:solidFill>
                          <a:effectLst/>
                          <a:latin typeface="+mn-lt"/>
                          <a:ea typeface="+mn-ea"/>
                          <a:cs typeface="+mn-cs"/>
                        </a:rPr>
                        <a:t>87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30730">
                <a:tc>
                  <a:txBody>
                    <a:bodyPr/>
                    <a:lstStyle/>
                    <a:p>
                      <a:pPr algn="r" fontAlgn="b"/>
                      <a:r>
                        <a:rPr lang="en-GB" sz="1000" u="none" strike="noStrike" noProof="0" dirty="0">
                          <a:solidFill>
                            <a:schemeClr val="tx1"/>
                          </a:solidFill>
                          <a:effectLst/>
                          <a:latin typeface="+mn-lt"/>
                        </a:rPr>
                        <a:t>4</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Sweden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4 050</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10 040 995</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403</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19</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Chinese Taipei</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1 767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23 545 963</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75</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30730">
                <a:tc>
                  <a:txBody>
                    <a:bodyPr/>
                    <a:lstStyle/>
                    <a:p>
                      <a:pPr algn="r" fontAlgn="b"/>
                      <a:r>
                        <a:rPr lang="en-GB" sz="1000" u="none" strike="noStrike" noProof="0" dirty="0">
                          <a:solidFill>
                            <a:schemeClr val="tx1"/>
                          </a:solidFill>
                          <a:effectLst/>
                          <a:latin typeface="+mn-lt"/>
                        </a:rPr>
                        <a:t>5</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Germany</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26 734</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80 457 737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332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20</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Italy</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4 399</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62 246 674</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a:solidFill>
                            <a:schemeClr val="accent2"/>
                          </a:solidFill>
                          <a:effectLst/>
                          <a:latin typeface="+mn-lt"/>
                          <a:ea typeface="+mn-ea"/>
                          <a:cs typeface="+mn-cs"/>
                        </a:rPr>
                        <a:t>71</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30730">
                <a:tc>
                  <a:txBody>
                    <a:bodyPr/>
                    <a:lstStyle/>
                    <a:p>
                      <a:pPr algn="r" fontAlgn="b"/>
                      <a:r>
                        <a:rPr lang="en-GB" sz="1000" u="none" strike="noStrike" noProof="0" dirty="0">
                          <a:solidFill>
                            <a:schemeClr val="tx1"/>
                          </a:solidFill>
                          <a:effectLst/>
                          <a:latin typeface="+mn-lt"/>
                        </a:rPr>
                        <a:t>6</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Finland</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1 728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5 537 364</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312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21</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a:solidFill>
                            <a:schemeClr val="tx1"/>
                          </a:solidFill>
                          <a:effectLst/>
                          <a:latin typeface="+mn-lt"/>
                          <a:ea typeface="+mn-ea"/>
                          <a:cs typeface="+mn-cs"/>
                        </a:rPr>
                        <a:t>Slovenia</a:t>
                      </a:r>
                      <a:endParaRPr lang="en-GB" sz="1000" b="1" u="none" strike="noStrike" kern="1200" dirty="0">
                        <a:solidFill>
                          <a:schemeClr val="tx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99</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2 102 126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47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0730">
                <a:tc>
                  <a:txBody>
                    <a:bodyPr/>
                    <a:lstStyle/>
                    <a:p>
                      <a:pPr algn="r" fontAlgn="b"/>
                      <a:r>
                        <a:rPr lang="en-GB" sz="1000" u="none" strike="noStrike" noProof="0" dirty="0">
                          <a:solidFill>
                            <a:schemeClr val="tx1"/>
                          </a:solidFill>
                          <a:effectLst/>
                          <a:latin typeface="+mn-lt"/>
                        </a:rPr>
                        <a:t>7</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Austria</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2 292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8 793 370</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261</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22</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Canada</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1 596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35 881 659</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44</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30730">
                <a:tc>
                  <a:txBody>
                    <a:bodyPr/>
                    <a:lstStyle/>
                    <a:p>
                      <a:pPr algn="r" fontAlgn="b"/>
                      <a:r>
                        <a:rPr lang="en-GB" sz="1000" u="none" strike="noStrike" noProof="0" dirty="0">
                          <a:solidFill>
                            <a:schemeClr val="tx1"/>
                          </a:solidFill>
                          <a:effectLst/>
                          <a:latin typeface="+mn-lt"/>
                        </a:rPr>
                        <a:t>8</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BDDDE"/>
                    </a:solidFill>
                  </a:tcPr>
                </a:tc>
                <a:tc>
                  <a:txBody>
                    <a:bodyPr/>
                    <a:lstStyle/>
                    <a:p>
                      <a:pPr algn="l" fontAlgn="b"/>
                      <a:r>
                        <a:rPr lang="en-GB" sz="1000" b="1" u="none" strike="noStrike" kern="1200" dirty="0">
                          <a:solidFill>
                            <a:schemeClr val="tx1"/>
                          </a:solidFill>
                          <a:effectLst/>
                          <a:latin typeface="+mn-lt"/>
                          <a:ea typeface="+mn-ea"/>
                          <a:cs typeface="+mn-cs"/>
                        </a:rPr>
                        <a:t>Belgium</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BDDDE"/>
                    </a:solid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2 360</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BDDDE"/>
                    </a:solidFill>
                  </a:tcPr>
                </a:tc>
                <a:tc>
                  <a:txBody>
                    <a:bodyPr/>
                    <a:lstStyle/>
                    <a:p>
                      <a:pPr algn="r" fontAlgn="b"/>
                      <a:r>
                        <a:rPr lang="de-DE" sz="1000" u="none" strike="noStrike" kern="1200" dirty="0">
                          <a:solidFill>
                            <a:schemeClr val="tx1"/>
                          </a:solidFill>
                          <a:effectLst/>
                          <a:latin typeface="+mn-lt"/>
                          <a:ea typeface="+mn-ea"/>
                          <a:cs typeface="+mn-cs"/>
                        </a:rPr>
                        <a:t>11 570 762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BDDDE"/>
                    </a:solidFill>
                  </a:tcPr>
                </a:tc>
                <a:tc>
                  <a:txBody>
                    <a:bodyPr/>
                    <a:lstStyle/>
                    <a:p>
                      <a:pPr algn="r" fontAlgn="b"/>
                      <a:r>
                        <a:rPr lang="de-DE" sz="1000" b="1" u="none" strike="noStrike" kern="1200" dirty="0">
                          <a:solidFill>
                            <a:schemeClr val="accent2"/>
                          </a:solidFill>
                          <a:effectLst/>
                          <a:latin typeface="+mn-lt"/>
                          <a:ea typeface="+mn-ea"/>
                          <a:cs typeface="+mn-cs"/>
                        </a:rPr>
                        <a:t>204</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BDDDE"/>
                    </a:solid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23</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New Zealand</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194</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4 545 627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43</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30730">
                <a:tc>
                  <a:txBody>
                    <a:bodyPr/>
                    <a:lstStyle/>
                    <a:p>
                      <a:pPr algn="r" fontAlgn="b"/>
                      <a:r>
                        <a:rPr lang="en-GB" sz="1000" u="none" strike="noStrike" noProof="0" dirty="0">
                          <a:solidFill>
                            <a:schemeClr val="tx1"/>
                          </a:solidFill>
                          <a:effectLst/>
                          <a:latin typeface="+mn-lt"/>
                        </a:rPr>
                        <a:t>9</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Japan</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22 615</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126 168 156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179</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24</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Australia</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978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23 470 145</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42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30730">
                <a:tc>
                  <a:txBody>
                    <a:bodyPr/>
                    <a:lstStyle/>
                    <a:p>
                      <a:pPr algn="r" fontAlgn="b"/>
                      <a:r>
                        <a:rPr lang="en-GB" sz="1000" u="none" strike="noStrike" noProof="0" dirty="0">
                          <a:solidFill>
                            <a:schemeClr val="tx1"/>
                          </a:solidFill>
                          <a:effectLst/>
                          <a:latin typeface="+mn-lt"/>
                        </a:rPr>
                        <a:t>10</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Israel</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1 456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8 424 904</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173</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25</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Cyprus</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51</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1 237 088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41</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30730">
                <a:tc>
                  <a:txBody>
                    <a:bodyPr/>
                    <a:lstStyle/>
                    <a:p>
                      <a:pPr algn="r" fontAlgn="b"/>
                      <a:r>
                        <a:rPr lang="en-GB" sz="1000" u="none" strike="noStrike" noProof="0" dirty="0">
                          <a:solidFill>
                            <a:schemeClr val="tx1"/>
                          </a:solidFill>
                          <a:effectLst/>
                          <a:latin typeface="+mn-lt"/>
                        </a:rPr>
                        <a:t>11</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Ireland</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801</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5 068 050</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158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26</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a:solidFill>
                            <a:schemeClr val="tx1"/>
                          </a:solidFill>
                          <a:effectLst/>
                          <a:latin typeface="+mn-lt"/>
                          <a:ea typeface="+mn-ea"/>
                          <a:cs typeface="+mn-cs"/>
                        </a:rPr>
                        <a:t>Estonia</a:t>
                      </a:r>
                      <a:endParaRPr lang="en-GB" sz="1000" b="1" u="none" strike="noStrike" kern="1200" dirty="0">
                        <a:solidFill>
                          <a:schemeClr val="tx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46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1 244 288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37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30730">
                <a:tc>
                  <a:txBody>
                    <a:bodyPr/>
                    <a:lstStyle/>
                    <a:p>
                      <a:pPr algn="r" fontAlgn="b"/>
                      <a:r>
                        <a:rPr lang="en-GB" sz="1000" u="none" strike="noStrike" noProof="0" dirty="0">
                          <a:solidFill>
                            <a:schemeClr val="tx1"/>
                          </a:solidFill>
                          <a:effectLst/>
                          <a:latin typeface="+mn-lt"/>
                        </a:rPr>
                        <a:t>12</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France</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10 317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67 364 357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153</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27</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a:solidFill>
                            <a:schemeClr val="tx1"/>
                          </a:solidFill>
                          <a:effectLst/>
                          <a:latin typeface="+mn-lt"/>
                          <a:ea typeface="+mn-ea"/>
                          <a:cs typeface="+mn-cs"/>
                        </a:rPr>
                        <a:t>Spain</a:t>
                      </a:r>
                      <a:endParaRPr lang="en-GB" sz="1000" b="1" u="none" strike="noStrike" kern="1200" dirty="0">
                        <a:solidFill>
                          <a:schemeClr val="tx1"/>
                        </a:solidFill>
                        <a:effectLst/>
                        <a:latin typeface="+mn-lt"/>
                        <a:ea typeface="+mn-ea"/>
                        <a:cs typeface="+mn-cs"/>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1 776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49 331 076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36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30730">
                <a:tc>
                  <a:txBody>
                    <a:bodyPr/>
                    <a:lstStyle/>
                    <a:p>
                      <a:pPr algn="r" fontAlgn="b"/>
                      <a:r>
                        <a:rPr lang="en-GB" sz="1000" u="none" strike="noStrike" noProof="0" dirty="0">
                          <a:solidFill>
                            <a:schemeClr val="tx1"/>
                          </a:solidFill>
                          <a:effectLst/>
                          <a:latin typeface="+mn-lt"/>
                        </a:rPr>
                        <a:t>13</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noProof="0" dirty="0">
                          <a:solidFill>
                            <a:schemeClr val="tx1"/>
                          </a:solidFill>
                          <a:effectLst/>
                        </a:rPr>
                        <a:t>R. Korea</a:t>
                      </a:r>
                      <a:endParaRPr lang="en-GB" sz="1000" b="1" i="0" u="none" strike="noStrike" noProof="0" dirty="0">
                        <a:solidFill>
                          <a:schemeClr val="tx1"/>
                        </a:solidFill>
                        <a:effectLst/>
                        <a:latin typeface="Arial" panose="020B0604020202020204" pitchFamily="34" charset="0"/>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7 296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51 418 097</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142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28</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Czech Republic</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242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10 686 269</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23</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30730">
                <a:tc>
                  <a:txBody>
                    <a:bodyPr/>
                    <a:lstStyle/>
                    <a:p>
                      <a:pPr algn="r" fontAlgn="b"/>
                      <a:r>
                        <a:rPr lang="en-GB" sz="1000" u="none" strike="noStrike" noProof="0" dirty="0">
                          <a:solidFill>
                            <a:schemeClr val="tx1"/>
                          </a:solidFill>
                          <a:effectLst/>
                          <a:latin typeface="+mn-lt"/>
                        </a:rPr>
                        <a:t>14</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United States</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43 612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329 256 465</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132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u="none" strike="noStrike" noProof="0" dirty="0">
                          <a:solidFill>
                            <a:schemeClr val="tx1"/>
                          </a:solidFill>
                          <a:effectLst/>
                          <a:latin typeface="+mn-lt"/>
                        </a:rPr>
                        <a:t>29</a:t>
                      </a:r>
                      <a:endParaRPr lang="en-GB" sz="1000" b="0" i="0" u="none" strike="noStrike" noProof="0" dirty="0">
                        <a:solidFill>
                          <a:schemeClr val="tx1"/>
                        </a:solidFill>
                        <a:effectLst/>
                        <a:latin typeface="+mn-lt"/>
                      </a:endParaRP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Portugal</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220</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10 355 493</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21</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30730">
                <a:tc>
                  <a:txBody>
                    <a:bodyPr/>
                    <a:lstStyle/>
                    <a:p>
                      <a:pPr algn="r" fontAlgn="b"/>
                      <a:r>
                        <a:rPr lang="en-GB" sz="1000" u="none" strike="noStrike" noProof="0" dirty="0">
                          <a:solidFill>
                            <a:schemeClr val="tx1"/>
                          </a:solidFill>
                          <a:effectLst/>
                          <a:latin typeface="+mn-lt"/>
                        </a:rPr>
                        <a:t>15</a:t>
                      </a:r>
                      <a:endParaRPr lang="en-GB" sz="1000" b="0" i="0" u="none" strike="noStrike" noProof="0" dirty="0">
                        <a:solidFill>
                          <a:schemeClr val="tx1"/>
                        </a:solidFill>
                        <a:effectLst/>
                        <a:latin typeface="+mn-lt"/>
                      </a:endParaRPr>
                    </a:p>
                  </a:txBody>
                  <a:tcPr marL="36000" marR="72000" marT="0" marB="0" anchor="ctr">
                    <a:lnL w="12700" cmpd="sng">
                      <a:noFill/>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Norway</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610</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5 372 191</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114</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0" b="0" noProof="0" dirty="0">
                        <a:solidFill>
                          <a:schemeClr val="tx1"/>
                        </a:solidFill>
                      </a:endParaRP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000" b="0" i="0" u="none" strike="noStrike" noProof="0" dirty="0">
                          <a:solidFill>
                            <a:schemeClr val="tx1"/>
                          </a:solidFill>
                          <a:effectLst/>
                          <a:latin typeface="+mn-lt"/>
                        </a:rPr>
                        <a:t>30</a:t>
                      </a:r>
                    </a:p>
                  </a:txBody>
                  <a:tcPr marL="36000" marR="72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1" u="none" strike="noStrike" kern="1200" dirty="0">
                          <a:solidFill>
                            <a:schemeClr val="tx1"/>
                          </a:solidFill>
                          <a:effectLst/>
                          <a:latin typeface="+mn-lt"/>
                          <a:ea typeface="+mn-ea"/>
                          <a:cs typeface="+mn-cs"/>
                        </a:rPr>
                        <a:t>Hong Kong</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217" rtl="0" eaLnBrk="1" fontAlgn="b" latinLnBrk="0" hangingPunct="1"/>
                      <a:r>
                        <a:rPr lang="en-GB" sz="1000" u="none" strike="noStrike" kern="1200" dirty="0">
                          <a:solidFill>
                            <a:schemeClr val="tx1"/>
                          </a:solidFill>
                          <a:effectLst/>
                          <a:latin typeface="+mn-lt"/>
                          <a:ea typeface="+mn-ea"/>
                          <a:cs typeface="+mn-cs"/>
                        </a:rPr>
                        <a:t>112</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u="none" strike="noStrike" kern="1200" dirty="0">
                          <a:solidFill>
                            <a:schemeClr val="tx1"/>
                          </a:solidFill>
                          <a:effectLst/>
                          <a:latin typeface="+mn-lt"/>
                          <a:ea typeface="+mn-ea"/>
                          <a:cs typeface="+mn-cs"/>
                        </a:rPr>
                        <a:t>7 213 338</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000" b="1" u="none" strike="noStrike" kern="1200" dirty="0">
                          <a:solidFill>
                            <a:schemeClr val="accent2"/>
                          </a:solidFill>
                          <a:effectLst/>
                          <a:latin typeface="+mn-lt"/>
                          <a:ea typeface="+mn-ea"/>
                          <a:cs typeface="+mn-cs"/>
                        </a:rPr>
                        <a:t>16</a:t>
                      </a:r>
                    </a:p>
                  </a:txBody>
                  <a:tcPr marL="36000" marR="3600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bl>
          </a:graphicData>
        </a:graphic>
      </p:graphicFrame>
      <p:sp>
        <p:nvSpPr>
          <p:cNvPr id="10" name="Rechteck 9"/>
          <p:cNvSpPr/>
          <p:nvPr/>
        </p:nvSpPr>
        <p:spPr>
          <a:xfrm>
            <a:off x="647888" y="1195608"/>
            <a:ext cx="1059072" cy="553998"/>
          </a:xfrm>
          <a:prstGeom prst="rect">
            <a:avLst/>
          </a:prstGeom>
        </p:spPr>
        <p:txBody>
          <a:bodyPr wrap="none" lIns="0" tIns="0" rIns="0" bIns="0" anchor="b">
            <a:spAutoFit/>
          </a:bodyPr>
          <a:lstStyle/>
          <a:p>
            <a:r>
              <a:rPr lang="en-GB" sz="1600" b="1" dirty="0"/>
              <a:t>TOP</a:t>
            </a:r>
            <a:r>
              <a:rPr lang="en-GB" sz="3600" b="1" dirty="0"/>
              <a:t>30 </a:t>
            </a:r>
            <a:endParaRPr lang="en-GB" sz="3200" b="1" dirty="0"/>
          </a:p>
        </p:txBody>
      </p:sp>
      <p:sp>
        <p:nvSpPr>
          <p:cNvPr id="12" name="Rechteck 11"/>
          <p:cNvSpPr/>
          <p:nvPr/>
        </p:nvSpPr>
        <p:spPr>
          <a:xfrm>
            <a:off x="186300" y="5101268"/>
            <a:ext cx="362280" cy="307777"/>
          </a:xfrm>
          <a:prstGeom prst="rect">
            <a:avLst/>
          </a:prstGeom>
          <a:noFill/>
        </p:spPr>
        <p:txBody>
          <a:bodyPr wrap="none" lIns="0" tIns="0" rIns="0" bIns="0" anchor="ctr" anchorCtr="0">
            <a:spAutoFit/>
          </a:bodyPr>
          <a:lstStyle/>
          <a:p>
            <a:pPr algn="ctr"/>
            <a:r>
              <a:rPr lang="en-GB" altLang="en-US" sz="1000" b="1" dirty="0"/>
              <a:t>EU28:</a:t>
            </a:r>
            <a:br>
              <a:rPr lang="en-GB" altLang="en-US" sz="1000" b="1" dirty="0"/>
            </a:br>
            <a:r>
              <a:rPr lang="en-GB" altLang="en-US" sz="1000" b="1" dirty="0"/>
              <a:t>139</a:t>
            </a:r>
            <a:endParaRPr lang="en-GB" b="1" dirty="0"/>
          </a:p>
        </p:txBody>
      </p:sp>
      <p:sp>
        <p:nvSpPr>
          <p:cNvPr id="13" name="Gleichschenkliges Dreieck 12"/>
          <p:cNvSpPr/>
          <p:nvPr/>
        </p:nvSpPr>
        <p:spPr>
          <a:xfrm rot="5400000">
            <a:off x="557460" y="5219156"/>
            <a:ext cx="105298" cy="72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Box 19">
            <a:extLst>
              <a:ext uri="{FF2B5EF4-FFF2-40B4-BE49-F238E27FC236}">
                <a16:creationId xmlns:a16="http://schemas.microsoft.com/office/drawing/2014/main" id="{408D5FCB-F13F-4E6E-AF1E-96F25F8B3B4D}"/>
              </a:ext>
            </a:extLst>
          </p:cNvPr>
          <p:cNvSpPr txBox="1">
            <a:spLocks noChangeArrowheads="1"/>
          </p:cNvSpPr>
          <p:nvPr/>
        </p:nvSpPr>
        <p:spPr bwMode="auto">
          <a:xfrm>
            <a:off x="647888" y="5941247"/>
            <a:ext cx="7848412" cy="543739"/>
          </a:xfrm>
          <a:prstGeom prst="rect">
            <a:avLst/>
          </a:prstGeom>
          <a:noFill/>
          <a:ln>
            <a:noFill/>
          </a:ln>
          <a:effectLst/>
          <a:extLst>
            <a:ext uri="{909E8E84-426E-40DD-AFC4-6F175D3DCCD1}">
              <a14:hiddenFill xmlns:a14="http://schemas.microsoft.com/office/drawing/2010/main">
                <a:solidFill>
                  <a:srgbClr val="8A949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spcBef>
                <a:spcPts val="200"/>
              </a:spcBef>
              <a:buNone/>
            </a:pPr>
            <a:r>
              <a:rPr lang="en-GB" sz="800" dirty="0">
                <a:solidFill>
                  <a:schemeClr val="tx1"/>
                </a:solidFill>
              </a:rPr>
              <a:t>Source: EPO. Status: 21.1.2019.</a:t>
            </a:r>
          </a:p>
          <a:p>
            <a:pPr marL="87313" indent="-87313">
              <a:spcBef>
                <a:spcPts val="200"/>
              </a:spcBef>
              <a:buNone/>
            </a:pPr>
            <a:r>
              <a:rPr lang="en-GB" sz="800" baseline="30000" dirty="0">
                <a:solidFill>
                  <a:schemeClr val="tx1"/>
                </a:solidFill>
              </a:rPr>
              <a:t>1	</a:t>
            </a:r>
            <a:r>
              <a:rPr lang="en-GB" sz="800" dirty="0">
                <a:solidFill>
                  <a:schemeClr val="tx1"/>
                </a:solidFill>
              </a:rPr>
              <a:t>European patent applications include direct European applications and international (PCT) applications that entered the European phase during the reporting period.</a:t>
            </a:r>
            <a:br>
              <a:rPr lang="en-GB" sz="800" dirty="0">
                <a:solidFill>
                  <a:schemeClr val="tx1"/>
                </a:solidFill>
              </a:rPr>
            </a:br>
            <a:r>
              <a:rPr lang="en-GB" sz="800" dirty="0">
                <a:solidFill>
                  <a:schemeClr val="tx1"/>
                </a:solidFill>
              </a:rPr>
              <a:t>The geographic origin is based on the first-named applicant principle.</a:t>
            </a:r>
          </a:p>
          <a:p>
            <a:pPr marL="87313" indent="-87313">
              <a:spcBef>
                <a:spcPts val="200"/>
              </a:spcBef>
              <a:buNone/>
            </a:pPr>
            <a:r>
              <a:rPr lang="en-GB" sz="800" baseline="30000" dirty="0">
                <a:solidFill>
                  <a:schemeClr val="tx1"/>
                </a:solidFill>
              </a:rPr>
              <a:t>2	</a:t>
            </a:r>
            <a:r>
              <a:rPr lang="en-GB" sz="800" dirty="0">
                <a:solidFill>
                  <a:schemeClr val="tx1"/>
                </a:solidFill>
              </a:rPr>
              <a:t>Source of population figures: U.S. Census Bureau, International Data Base.</a:t>
            </a:r>
          </a:p>
        </p:txBody>
      </p:sp>
    </p:spTree>
    <p:extLst>
      <p:ext uri="{BB962C8B-B14F-4D97-AF65-F5344CB8AC3E}">
        <p14:creationId xmlns:p14="http://schemas.microsoft.com/office/powerpoint/2010/main" val="76259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GB" dirty="0">
                <a:solidFill>
                  <a:schemeClr val="tx1"/>
                </a:solidFill>
              </a:rPr>
              <a:t>European patent applications</a:t>
            </a:r>
            <a:r>
              <a:rPr lang="en-GB" baseline="30000" dirty="0">
                <a:solidFill>
                  <a:schemeClr val="tx1"/>
                </a:solidFill>
              </a:rPr>
              <a:t>1</a:t>
            </a:r>
            <a:r>
              <a:rPr lang="en-GB" dirty="0">
                <a:solidFill>
                  <a:schemeClr val="tx1"/>
                </a:solidFill>
              </a:rPr>
              <a:t> – Belgium</a:t>
            </a:r>
          </a:p>
        </p:txBody>
      </p:sp>
      <p:sp>
        <p:nvSpPr>
          <p:cNvPr id="4" name="Slide Number Placeholder 3"/>
          <p:cNvSpPr>
            <a:spLocks noGrp="1"/>
          </p:cNvSpPr>
          <p:nvPr>
            <p:ph type="sldNum" sz="quarter" idx="12"/>
          </p:nvPr>
        </p:nvSpPr>
        <p:spPr/>
        <p:txBody>
          <a:bodyPr/>
          <a:lstStyle/>
          <a:p>
            <a:fld id="{AE9704F4-423A-424C-8735-B879FFCBBC48}" type="slidenum">
              <a:rPr lang="en-GB" smtClean="0"/>
              <a:t>6</a:t>
            </a:fld>
            <a:endParaRPr lang="en-GB" dirty="0"/>
          </a:p>
        </p:txBody>
      </p:sp>
      <p:graphicFrame>
        <p:nvGraphicFramePr>
          <p:cNvPr id="54" name="Diagramm 53"/>
          <p:cNvGraphicFramePr/>
          <p:nvPr>
            <p:extLst>
              <p:ext uri="{D42A27DB-BD31-4B8C-83A1-F6EECF244321}">
                <p14:modId xmlns:p14="http://schemas.microsoft.com/office/powerpoint/2010/main" val="666000234"/>
              </p:ext>
            </p:extLst>
          </p:nvPr>
        </p:nvGraphicFramePr>
        <p:xfrm>
          <a:off x="647888" y="1754513"/>
          <a:ext cx="7850375" cy="4323071"/>
        </p:xfrm>
        <a:graphic>
          <a:graphicData uri="http://schemas.openxmlformats.org/drawingml/2006/chart">
            <c:chart xmlns:c="http://schemas.openxmlformats.org/drawingml/2006/chart" xmlns:r="http://schemas.openxmlformats.org/officeDocument/2006/relationships" r:id="rId3"/>
          </a:graphicData>
        </a:graphic>
      </p:graphicFrame>
      <p:sp>
        <p:nvSpPr>
          <p:cNvPr id="63" name="Textfeld 62"/>
          <p:cNvSpPr txBox="1"/>
          <p:nvPr/>
        </p:nvSpPr>
        <p:spPr>
          <a:xfrm>
            <a:off x="7387167" y="5629112"/>
            <a:ext cx="639919" cy="338554"/>
          </a:xfrm>
          <a:prstGeom prst="rect">
            <a:avLst/>
          </a:prstGeom>
          <a:noFill/>
        </p:spPr>
        <p:txBody>
          <a:bodyPr wrap="none" rtlCol="0">
            <a:spAutoFit/>
          </a:bodyPr>
          <a:lstStyle>
            <a:defPPr>
              <a:defRPr lang="en-US"/>
            </a:defPPr>
            <a:lvl1pPr algn="ctr" fontAlgn="b">
              <a:defRPr sz="1600"/>
            </a:lvl1pPr>
          </a:lstStyle>
          <a:p>
            <a:r>
              <a:rPr lang="en-GB" b="1" dirty="0">
                <a:solidFill>
                  <a:schemeClr val="accent2"/>
                </a:solidFill>
              </a:rPr>
              <a:t>2018</a:t>
            </a:r>
          </a:p>
        </p:txBody>
      </p:sp>
      <p:sp>
        <p:nvSpPr>
          <p:cNvPr id="17" name="Textfeld 16"/>
          <p:cNvSpPr txBox="1"/>
          <p:nvPr/>
        </p:nvSpPr>
        <p:spPr>
          <a:xfrm>
            <a:off x="5880721" y="1820502"/>
            <a:ext cx="512961" cy="318924"/>
          </a:xfrm>
          <a:prstGeom prst="rect">
            <a:avLst/>
          </a:prstGeom>
          <a:noFill/>
        </p:spPr>
        <p:txBody>
          <a:bodyPr wrap="none" lIns="0" tIns="0" rIns="0" bIns="72000" rtlCol="0" anchor="b">
            <a:spAutoFit/>
          </a:bodyPr>
          <a:lstStyle/>
          <a:p>
            <a:pPr algn="ctr"/>
            <a:r>
              <a:rPr lang="de-DE" sz="1600" dirty="0"/>
              <a:t>2 152</a:t>
            </a:r>
            <a:endParaRPr lang="en-GB" sz="1600" dirty="0"/>
          </a:p>
        </p:txBody>
      </p:sp>
      <p:sp>
        <p:nvSpPr>
          <p:cNvPr id="18" name="Textfeld 17"/>
          <p:cNvSpPr txBox="1"/>
          <p:nvPr/>
        </p:nvSpPr>
        <p:spPr>
          <a:xfrm>
            <a:off x="4323245" y="1730015"/>
            <a:ext cx="497701" cy="318924"/>
          </a:xfrm>
          <a:prstGeom prst="rect">
            <a:avLst/>
          </a:prstGeom>
          <a:noFill/>
        </p:spPr>
        <p:txBody>
          <a:bodyPr wrap="none" lIns="0" tIns="0" rIns="0" bIns="72000" rtlCol="0" anchor="b">
            <a:spAutoFit/>
          </a:bodyPr>
          <a:lstStyle/>
          <a:p>
            <a:pPr algn="ctr"/>
            <a:r>
              <a:rPr lang="de-DE" sz="1600" dirty="0"/>
              <a:t>2 211</a:t>
            </a:r>
            <a:endParaRPr lang="en-GB" sz="1600" dirty="0"/>
          </a:p>
        </p:txBody>
      </p:sp>
      <p:sp>
        <p:nvSpPr>
          <p:cNvPr id="19" name="Textfeld 18"/>
          <p:cNvSpPr txBox="1"/>
          <p:nvPr/>
        </p:nvSpPr>
        <p:spPr>
          <a:xfrm>
            <a:off x="2740871" y="1995660"/>
            <a:ext cx="512961" cy="318924"/>
          </a:xfrm>
          <a:prstGeom prst="rect">
            <a:avLst/>
          </a:prstGeom>
          <a:noFill/>
        </p:spPr>
        <p:txBody>
          <a:bodyPr wrap="none" lIns="0" tIns="0" rIns="0" bIns="72000" rtlCol="0" anchor="b">
            <a:spAutoFit/>
          </a:bodyPr>
          <a:lstStyle/>
          <a:p>
            <a:pPr algn="ctr"/>
            <a:r>
              <a:rPr lang="de-DE" sz="1600" dirty="0"/>
              <a:t>2 041</a:t>
            </a:r>
            <a:endParaRPr lang="en-GB" sz="1600" dirty="0"/>
          </a:p>
        </p:txBody>
      </p:sp>
      <p:sp>
        <p:nvSpPr>
          <p:cNvPr id="20" name="Textfeld 19"/>
          <p:cNvSpPr txBox="1"/>
          <p:nvPr/>
        </p:nvSpPr>
        <p:spPr>
          <a:xfrm>
            <a:off x="1170947" y="2178721"/>
            <a:ext cx="512961" cy="318924"/>
          </a:xfrm>
          <a:prstGeom prst="rect">
            <a:avLst/>
          </a:prstGeom>
          <a:noFill/>
        </p:spPr>
        <p:txBody>
          <a:bodyPr wrap="none" lIns="0" tIns="0" rIns="0" bIns="72000" rtlCol="0" anchor="b">
            <a:spAutoFit/>
          </a:bodyPr>
          <a:lstStyle/>
          <a:p>
            <a:pPr algn="ctr"/>
            <a:r>
              <a:rPr lang="de-DE" sz="1600" dirty="0"/>
              <a:t>1 927</a:t>
            </a:r>
            <a:endParaRPr lang="en-GB" sz="1600" dirty="0"/>
          </a:p>
        </p:txBody>
      </p:sp>
      <p:sp>
        <p:nvSpPr>
          <p:cNvPr id="21" name="Text Box 19">
            <a:extLst>
              <a:ext uri="{FF2B5EF4-FFF2-40B4-BE49-F238E27FC236}">
                <a16:creationId xmlns:a16="http://schemas.microsoft.com/office/drawing/2014/main" id="{799135B1-0573-46EC-ACFC-3D902235525A}"/>
              </a:ext>
            </a:extLst>
          </p:cNvPr>
          <p:cNvSpPr txBox="1">
            <a:spLocks noChangeArrowheads="1"/>
          </p:cNvSpPr>
          <p:nvPr/>
        </p:nvSpPr>
        <p:spPr bwMode="auto">
          <a:xfrm>
            <a:off x="647888" y="6090006"/>
            <a:ext cx="7848412" cy="394980"/>
          </a:xfrm>
          <a:prstGeom prst="rect">
            <a:avLst/>
          </a:prstGeom>
          <a:noFill/>
          <a:ln>
            <a:noFill/>
          </a:ln>
          <a:effectLst/>
          <a:extLst>
            <a:ext uri="{909E8E84-426E-40DD-AFC4-6F175D3DCCD1}">
              <a14:hiddenFill xmlns:a14="http://schemas.microsoft.com/office/drawing/2010/main">
                <a:solidFill>
                  <a:srgbClr val="8A949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spcBef>
                <a:spcPts val="200"/>
              </a:spcBef>
              <a:buNone/>
            </a:pPr>
            <a:r>
              <a:rPr lang="en-GB" sz="800" dirty="0">
                <a:solidFill>
                  <a:schemeClr val="tx1"/>
                </a:solidFill>
              </a:rPr>
              <a:t>Source: EPO. Status: 21.1.2019.</a:t>
            </a:r>
          </a:p>
          <a:p>
            <a:pPr marL="88900" indent="-88900">
              <a:spcBef>
                <a:spcPts val="200"/>
              </a:spcBef>
              <a:buNone/>
            </a:pPr>
            <a:r>
              <a:rPr lang="en-GB" sz="800" baseline="30000" dirty="0">
                <a:solidFill>
                  <a:schemeClr val="tx1"/>
                </a:solidFill>
              </a:rPr>
              <a:t>1	</a:t>
            </a:r>
            <a:r>
              <a:rPr lang="en-GB" sz="800" dirty="0">
                <a:solidFill>
                  <a:schemeClr val="tx1"/>
                </a:solidFill>
              </a:rPr>
              <a:t>European patent applications include direct European applications and international (PCT) applications that entered the European phase during the reporting period.</a:t>
            </a:r>
            <a:br>
              <a:rPr lang="en-GB" sz="800" dirty="0">
                <a:solidFill>
                  <a:schemeClr val="tx1"/>
                </a:solidFill>
              </a:rPr>
            </a:br>
            <a:r>
              <a:rPr lang="en-GB" sz="800" dirty="0">
                <a:solidFill>
                  <a:schemeClr val="tx1"/>
                </a:solidFill>
              </a:rPr>
              <a:t>The geographic origin is based on the first-named applicant principle.</a:t>
            </a:r>
          </a:p>
        </p:txBody>
      </p:sp>
      <p:grpSp>
        <p:nvGrpSpPr>
          <p:cNvPr id="16" name="Gruppieren 15">
            <a:extLst>
              <a:ext uri="{FF2B5EF4-FFF2-40B4-BE49-F238E27FC236}">
                <a16:creationId xmlns:a16="http://schemas.microsoft.com/office/drawing/2014/main" id="{61936AA6-0D58-4B8F-9556-9CA6DA135444}"/>
              </a:ext>
            </a:extLst>
          </p:cNvPr>
          <p:cNvGrpSpPr/>
          <p:nvPr/>
        </p:nvGrpSpPr>
        <p:grpSpPr>
          <a:xfrm>
            <a:off x="6506296" y="2092139"/>
            <a:ext cx="880869" cy="252000"/>
            <a:chOff x="6506296" y="1995331"/>
            <a:chExt cx="880869" cy="252000"/>
          </a:xfrm>
        </p:grpSpPr>
        <p:sp>
          <p:nvSpPr>
            <p:cNvPr id="22" name="Textfeld 70">
              <a:extLst>
                <a:ext uri="{FF2B5EF4-FFF2-40B4-BE49-F238E27FC236}">
                  <a16:creationId xmlns:a16="http://schemas.microsoft.com/office/drawing/2014/main" id="{64C9C425-8F3F-4736-9670-1BA3CA34609F}"/>
                </a:ext>
              </a:extLst>
            </p:cNvPr>
            <p:cNvSpPr txBox="1"/>
            <p:nvPr/>
          </p:nvSpPr>
          <p:spPr>
            <a:xfrm>
              <a:off x="6506296" y="1998221"/>
              <a:ext cx="588303" cy="246221"/>
            </a:xfrm>
            <a:prstGeom prst="rect">
              <a:avLst/>
            </a:prstGeom>
            <a:noFill/>
          </p:spPr>
          <p:txBody>
            <a:bodyPr wrap="none" lIns="0" tIns="0" rIns="0" bIns="0" rtlCol="0">
              <a:spAutoFit/>
            </a:bodyPr>
            <a:lstStyle>
              <a:defPPr>
                <a:defRPr lang="en-US"/>
              </a:defPPr>
              <a:lvl1pPr algn="ctr" fontAlgn="b">
                <a:defRPr sz="1600"/>
              </a:lvl1pPr>
            </a:lstStyle>
            <a:p>
              <a:r>
                <a:rPr lang="en-GB" b="1" dirty="0"/>
                <a:t>+9.7%</a:t>
              </a:r>
            </a:p>
          </p:txBody>
        </p:sp>
        <p:grpSp>
          <p:nvGrpSpPr>
            <p:cNvPr id="23" name="Gruppieren 22">
              <a:extLst>
                <a:ext uri="{FF2B5EF4-FFF2-40B4-BE49-F238E27FC236}">
                  <a16:creationId xmlns:a16="http://schemas.microsoft.com/office/drawing/2014/main" id="{BFED170A-24F5-4FB5-9EA9-601343F6CA7F}"/>
                </a:ext>
              </a:extLst>
            </p:cNvPr>
            <p:cNvGrpSpPr/>
            <p:nvPr/>
          </p:nvGrpSpPr>
          <p:grpSpPr>
            <a:xfrm>
              <a:off x="7135165" y="1995331"/>
              <a:ext cx="252000" cy="252000"/>
              <a:chOff x="8181505" y="2089893"/>
              <a:chExt cx="252000" cy="252000"/>
            </a:xfrm>
          </p:grpSpPr>
          <p:sp>
            <p:nvSpPr>
              <p:cNvPr id="24" name="Freeform 382">
                <a:extLst>
                  <a:ext uri="{FF2B5EF4-FFF2-40B4-BE49-F238E27FC236}">
                    <a16:creationId xmlns:a16="http://schemas.microsoft.com/office/drawing/2014/main" id="{2F65F262-F526-462B-B064-C2DFD7830931}"/>
                  </a:ext>
                </a:extLst>
              </p:cNvPr>
              <p:cNvSpPr>
                <a:spLocks/>
              </p:cNvSpPr>
              <p:nvPr/>
            </p:nvSpPr>
            <p:spPr bwMode="auto">
              <a:xfrm rot="10800000" flipV="1">
                <a:off x="8181505" y="2089893"/>
                <a:ext cx="252000" cy="252000"/>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5" name="Freeform 383">
                <a:extLst>
                  <a:ext uri="{FF2B5EF4-FFF2-40B4-BE49-F238E27FC236}">
                    <a16:creationId xmlns:a16="http://schemas.microsoft.com/office/drawing/2014/main" id="{D762706F-1EB1-4B12-9ED4-390D2F9890A7}"/>
                  </a:ext>
                </a:extLst>
              </p:cNvPr>
              <p:cNvSpPr>
                <a:spLocks/>
              </p:cNvSpPr>
              <p:nvPr/>
            </p:nvSpPr>
            <p:spPr bwMode="auto">
              <a:xfrm flipV="1">
                <a:off x="8245044" y="2157658"/>
                <a:ext cx="124923" cy="116471"/>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26" name="Textfeld 25">
            <a:extLst>
              <a:ext uri="{FF2B5EF4-FFF2-40B4-BE49-F238E27FC236}">
                <a16:creationId xmlns:a16="http://schemas.microsoft.com/office/drawing/2014/main" id="{4606CB76-1C7C-460F-90DD-28B4E9E5112A}"/>
              </a:ext>
            </a:extLst>
          </p:cNvPr>
          <p:cNvSpPr txBox="1"/>
          <p:nvPr/>
        </p:nvSpPr>
        <p:spPr>
          <a:xfrm>
            <a:off x="7450646" y="1473801"/>
            <a:ext cx="512961" cy="318924"/>
          </a:xfrm>
          <a:prstGeom prst="rect">
            <a:avLst/>
          </a:prstGeom>
          <a:noFill/>
        </p:spPr>
        <p:txBody>
          <a:bodyPr wrap="none" lIns="0" tIns="0" rIns="0" bIns="72000" rtlCol="0" anchor="b">
            <a:spAutoFit/>
          </a:bodyPr>
          <a:lstStyle>
            <a:defPPr>
              <a:defRPr lang="en-US"/>
            </a:defPPr>
            <a:lvl1pPr algn="ctr" fontAlgn="b">
              <a:defRPr sz="1600"/>
            </a:lvl1pPr>
          </a:lstStyle>
          <a:p>
            <a:r>
              <a:rPr lang="en-GB" b="1" dirty="0">
                <a:solidFill>
                  <a:schemeClr val="accent2"/>
                </a:solidFill>
              </a:rPr>
              <a:t>2 360</a:t>
            </a:r>
          </a:p>
        </p:txBody>
      </p:sp>
    </p:spTree>
    <p:extLst>
      <p:ext uri="{BB962C8B-B14F-4D97-AF65-F5344CB8AC3E}">
        <p14:creationId xmlns:p14="http://schemas.microsoft.com/office/powerpoint/2010/main" val="2212455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m 20"/>
          <p:cNvGraphicFramePr/>
          <p:nvPr>
            <p:extLst>
              <p:ext uri="{D42A27DB-BD31-4B8C-83A1-F6EECF244321}">
                <p14:modId xmlns:p14="http://schemas.microsoft.com/office/powerpoint/2010/main" val="3493021914"/>
              </p:ext>
            </p:extLst>
          </p:nvPr>
        </p:nvGraphicFramePr>
        <p:xfrm>
          <a:off x="647888" y="1754513"/>
          <a:ext cx="7850375" cy="432307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p:cNvSpPr>
            <a:spLocks noGrp="1"/>
          </p:cNvSpPr>
          <p:nvPr>
            <p:ph type="body" sz="quarter" idx="16"/>
          </p:nvPr>
        </p:nvSpPr>
        <p:spPr/>
        <p:txBody>
          <a:bodyPr/>
          <a:lstStyle/>
          <a:p>
            <a:r>
              <a:rPr lang="en-GB" dirty="0">
                <a:solidFill>
                  <a:schemeClr val="tx1"/>
                </a:solidFill>
              </a:rPr>
              <a:t>European patent grants</a:t>
            </a:r>
            <a:r>
              <a:rPr lang="en-GB" baseline="30000" dirty="0">
                <a:solidFill>
                  <a:schemeClr val="tx1"/>
                </a:solidFill>
              </a:rPr>
              <a:t>1</a:t>
            </a:r>
            <a:r>
              <a:rPr lang="en-GB" dirty="0">
                <a:solidFill>
                  <a:schemeClr val="tx1"/>
                </a:solidFill>
              </a:rPr>
              <a:t> – Belgium</a:t>
            </a:r>
          </a:p>
        </p:txBody>
      </p:sp>
      <p:sp>
        <p:nvSpPr>
          <p:cNvPr id="4" name="Slide Number Placeholder 3"/>
          <p:cNvSpPr>
            <a:spLocks noGrp="1"/>
          </p:cNvSpPr>
          <p:nvPr>
            <p:ph type="sldNum" sz="quarter" idx="12"/>
          </p:nvPr>
        </p:nvSpPr>
        <p:spPr/>
        <p:txBody>
          <a:bodyPr/>
          <a:lstStyle/>
          <a:p>
            <a:fld id="{AE9704F4-423A-424C-8735-B879FFCBBC48}" type="slidenum">
              <a:rPr lang="en-GB" smtClean="0"/>
              <a:pPr/>
              <a:t>7</a:t>
            </a:fld>
            <a:endParaRPr lang="en-GB" dirty="0"/>
          </a:p>
        </p:txBody>
      </p:sp>
      <p:sp>
        <p:nvSpPr>
          <p:cNvPr id="34" name="Textfeld 33"/>
          <p:cNvSpPr txBox="1"/>
          <p:nvPr/>
        </p:nvSpPr>
        <p:spPr>
          <a:xfrm>
            <a:off x="7387167" y="5629112"/>
            <a:ext cx="639919" cy="338554"/>
          </a:xfrm>
          <a:prstGeom prst="rect">
            <a:avLst/>
          </a:prstGeom>
          <a:noFill/>
        </p:spPr>
        <p:txBody>
          <a:bodyPr wrap="none" rtlCol="0">
            <a:spAutoFit/>
          </a:bodyPr>
          <a:lstStyle>
            <a:defPPr>
              <a:defRPr lang="en-US"/>
            </a:defPPr>
            <a:lvl1pPr algn="ctr" fontAlgn="b">
              <a:defRPr sz="1600"/>
            </a:lvl1pPr>
          </a:lstStyle>
          <a:p>
            <a:r>
              <a:rPr lang="en-GB" b="1" dirty="0">
                <a:solidFill>
                  <a:schemeClr val="accent2"/>
                </a:solidFill>
              </a:rPr>
              <a:t>2018</a:t>
            </a:r>
          </a:p>
        </p:txBody>
      </p:sp>
      <p:sp>
        <p:nvSpPr>
          <p:cNvPr id="15" name="Textfeld 14"/>
          <p:cNvSpPr txBox="1"/>
          <p:nvPr/>
        </p:nvSpPr>
        <p:spPr>
          <a:xfrm>
            <a:off x="5880721" y="1920305"/>
            <a:ext cx="512961" cy="318924"/>
          </a:xfrm>
          <a:prstGeom prst="rect">
            <a:avLst/>
          </a:prstGeom>
          <a:noFill/>
        </p:spPr>
        <p:txBody>
          <a:bodyPr wrap="none" lIns="0" tIns="0" rIns="0" bIns="72000" rtlCol="0" anchor="b">
            <a:spAutoFit/>
          </a:bodyPr>
          <a:lstStyle>
            <a:defPPr>
              <a:defRPr lang="en-US"/>
            </a:defPPr>
            <a:lvl1pPr algn="ctr">
              <a:defRPr sz="1600"/>
            </a:lvl1pPr>
          </a:lstStyle>
          <a:p>
            <a:r>
              <a:rPr lang="de-DE" dirty="0"/>
              <a:t>1 215</a:t>
            </a:r>
          </a:p>
        </p:txBody>
      </p:sp>
      <p:sp>
        <p:nvSpPr>
          <p:cNvPr id="16" name="Textfeld 15"/>
          <p:cNvSpPr txBox="1"/>
          <p:nvPr/>
        </p:nvSpPr>
        <p:spPr>
          <a:xfrm>
            <a:off x="4326274" y="2201382"/>
            <a:ext cx="497701" cy="318924"/>
          </a:xfrm>
          <a:prstGeom prst="rect">
            <a:avLst/>
          </a:prstGeom>
          <a:noFill/>
        </p:spPr>
        <p:txBody>
          <a:bodyPr wrap="none" lIns="0" tIns="0" rIns="0" bIns="72000" rtlCol="0" anchor="b">
            <a:spAutoFit/>
          </a:bodyPr>
          <a:lstStyle>
            <a:defPPr>
              <a:defRPr lang="en-US"/>
            </a:defPPr>
            <a:lvl1pPr algn="ctr">
              <a:defRPr sz="1600"/>
            </a:lvl1pPr>
          </a:lstStyle>
          <a:p>
            <a:r>
              <a:rPr lang="de-DE" dirty="0"/>
              <a:t>1 114</a:t>
            </a:r>
          </a:p>
        </p:txBody>
      </p:sp>
      <p:sp>
        <p:nvSpPr>
          <p:cNvPr id="17" name="Textfeld 16"/>
          <p:cNvSpPr txBox="1"/>
          <p:nvPr/>
        </p:nvSpPr>
        <p:spPr>
          <a:xfrm>
            <a:off x="2826632" y="2861714"/>
            <a:ext cx="341439" cy="318924"/>
          </a:xfrm>
          <a:prstGeom prst="rect">
            <a:avLst/>
          </a:prstGeom>
          <a:noFill/>
        </p:spPr>
        <p:txBody>
          <a:bodyPr wrap="none" lIns="0" tIns="0" rIns="0" bIns="72000" rtlCol="0" anchor="b">
            <a:spAutoFit/>
          </a:bodyPr>
          <a:lstStyle>
            <a:defPPr>
              <a:defRPr lang="en-US"/>
            </a:defPPr>
            <a:lvl1pPr algn="ctr">
              <a:defRPr sz="1600"/>
            </a:lvl1pPr>
          </a:lstStyle>
          <a:p>
            <a:r>
              <a:rPr lang="de-DE" dirty="0"/>
              <a:t>873</a:t>
            </a:r>
            <a:endParaRPr lang="en-GB" dirty="0"/>
          </a:p>
        </p:txBody>
      </p:sp>
      <p:sp>
        <p:nvSpPr>
          <p:cNvPr id="18" name="Textfeld 17"/>
          <p:cNvSpPr txBox="1"/>
          <p:nvPr/>
        </p:nvSpPr>
        <p:spPr>
          <a:xfrm>
            <a:off x="1256708" y="3268406"/>
            <a:ext cx="341439" cy="318924"/>
          </a:xfrm>
          <a:prstGeom prst="rect">
            <a:avLst/>
          </a:prstGeom>
          <a:noFill/>
        </p:spPr>
        <p:txBody>
          <a:bodyPr wrap="none" lIns="0" tIns="0" rIns="0" bIns="72000" rtlCol="0" anchor="b">
            <a:spAutoFit/>
          </a:bodyPr>
          <a:lstStyle>
            <a:defPPr>
              <a:defRPr lang="en-US"/>
            </a:defPPr>
            <a:lvl1pPr algn="ctr">
              <a:defRPr sz="1600"/>
            </a:lvl1pPr>
          </a:lstStyle>
          <a:p>
            <a:r>
              <a:rPr lang="de-DE" dirty="0"/>
              <a:t>723</a:t>
            </a:r>
            <a:endParaRPr lang="en-GB" dirty="0"/>
          </a:p>
        </p:txBody>
      </p:sp>
      <p:sp>
        <p:nvSpPr>
          <p:cNvPr id="19" name="Text Box 19">
            <a:extLst>
              <a:ext uri="{FF2B5EF4-FFF2-40B4-BE49-F238E27FC236}">
                <a16:creationId xmlns:a16="http://schemas.microsoft.com/office/drawing/2014/main" id="{3264F6AC-FAE6-4453-BCD9-0C05BBD1EB77}"/>
              </a:ext>
            </a:extLst>
          </p:cNvPr>
          <p:cNvSpPr txBox="1">
            <a:spLocks noChangeArrowheads="1"/>
          </p:cNvSpPr>
          <p:nvPr/>
        </p:nvSpPr>
        <p:spPr bwMode="auto">
          <a:xfrm>
            <a:off x="647888" y="6090006"/>
            <a:ext cx="7848412" cy="394980"/>
          </a:xfrm>
          <a:prstGeom prst="rect">
            <a:avLst/>
          </a:prstGeom>
          <a:noFill/>
          <a:ln>
            <a:noFill/>
          </a:ln>
          <a:effectLst/>
          <a:extLst>
            <a:ext uri="{909E8E84-426E-40DD-AFC4-6F175D3DCCD1}">
              <a14:hiddenFill xmlns:a14="http://schemas.microsoft.com/office/drawing/2010/main">
                <a:solidFill>
                  <a:srgbClr val="8A949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spcBef>
                <a:spcPts val="200"/>
              </a:spcBef>
              <a:buNone/>
            </a:pPr>
            <a:r>
              <a:rPr lang="en-GB" sz="800" dirty="0">
                <a:solidFill>
                  <a:schemeClr val="tx1"/>
                </a:solidFill>
              </a:rPr>
              <a:t>Source: EPO. Status: 21.1.2019.</a:t>
            </a:r>
          </a:p>
          <a:p>
            <a:pPr marL="88900" indent="-88900">
              <a:spcBef>
                <a:spcPts val="200"/>
              </a:spcBef>
              <a:buNone/>
            </a:pPr>
            <a:r>
              <a:rPr lang="en-GB" sz="800" baseline="30000" dirty="0">
                <a:solidFill>
                  <a:schemeClr val="tx1"/>
                </a:solidFill>
              </a:rPr>
              <a:t>1	</a:t>
            </a:r>
            <a:r>
              <a:rPr lang="en-GB" sz="800" dirty="0">
                <a:solidFill>
                  <a:schemeClr val="tx1"/>
                </a:solidFill>
              </a:rPr>
              <a:t>The analysis is based on published patents granted by the EPO. In cases where several patentees are mentioned on the published patent, the country of residence of the first patentee listed applies.</a:t>
            </a:r>
          </a:p>
        </p:txBody>
      </p:sp>
      <p:grpSp>
        <p:nvGrpSpPr>
          <p:cNvPr id="23" name="Gruppieren 22">
            <a:extLst>
              <a:ext uri="{FF2B5EF4-FFF2-40B4-BE49-F238E27FC236}">
                <a16:creationId xmlns:a16="http://schemas.microsoft.com/office/drawing/2014/main" id="{B0D6B325-ECC8-44F2-9BF5-6D5005476995}"/>
              </a:ext>
            </a:extLst>
          </p:cNvPr>
          <p:cNvGrpSpPr/>
          <p:nvPr/>
        </p:nvGrpSpPr>
        <p:grpSpPr>
          <a:xfrm>
            <a:off x="6442247" y="2187778"/>
            <a:ext cx="975875" cy="252000"/>
            <a:chOff x="6449390" y="1930242"/>
            <a:chExt cx="975875" cy="252000"/>
          </a:xfrm>
        </p:grpSpPr>
        <p:sp>
          <p:nvSpPr>
            <p:cNvPr id="24" name="Textfeld 70">
              <a:extLst>
                <a:ext uri="{FF2B5EF4-FFF2-40B4-BE49-F238E27FC236}">
                  <a16:creationId xmlns:a16="http://schemas.microsoft.com/office/drawing/2014/main" id="{6B09D5A6-946A-41DA-847F-5E801C71B2B0}"/>
                </a:ext>
              </a:extLst>
            </p:cNvPr>
            <p:cNvSpPr txBox="1"/>
            <p:nvPr/>
          </p:nvSpPr>
          <p:spPr>
            <a:xfrm>
              <a:off x="6449390" y="1933132"/>
              <a:ext cx="702115" cy="246221"/>
            </a:xfrm>
            <a:prstGeom prst="rect">
              <a:avLst/>
            </a:prstGeom>
            <a:noFill/>
          </p:spPr>
          <p:txBody>
            <a:bodyPr wrap="none" lIns="0" tIns="0" rIns="0" bIns="0" rtlCol="0">
              <a:spAutoFit/>
            </a:bodyPr>
            <a:lstStyle>
              <a:defPPr>
                <a:defRPr lang="en-US"/>
              </a:defPPr>
              <a:lvl1pPr algn="ctr" fontAlgn="b">
                <a:defRPr sz="1600"/>
              </a:lvl1pPr>
            </a:lstStyle>
            <a:p>
              <a:r>
                <a:rPr lang="en-GB" b="1" dirty="0"/>
                <a:t>+13.0%</a:t>
              </a:r>
            </a:p>
          </p:txBody>
        </p:sp>
        <p:grpSp>
          <p:nvGrpSpPr>
            <p:cNvPr id="25" name="Gruppieren 24">
              <a:extLst>
                <a:ext uri="{FF2B5EF4-FFF2-40B4-BE49-F238E27FC236}">
                  <a16:creationId xmlns:a16="http://schemas.microsoft.com/office/drawing/2014/main" id="{CB9783A4-56AD-4536-9643-9AE0CE7732E3}"/>
                </a:ext>
              </a:extLst>
            </p:cNvPr>
            <p:cNvGrpSpPr/>
            <p:nvPr/>
          </p:nvGrpSpPr>
          <p:grpSpPr>
            <a:xfrm>
              <a:off x="7173265" y="1930242"/>
              <a:ext cx="252000" cy="252000"/>
              <a:chOff x="8181505" y="2089893"/>
              <a:chExt cx="252000" cy="252000"/>
            </a:xfrm>
          </p:grpSpPr>
          <p:sp>
            <p:nvSpPr>
              <p:cNvPr id="26" name="Freeform 382">
                <a:extLst>
                  <a:ext uri="{FF2B5EF4-FFF2-40B4-BE49-F238E27FC236}">
                    <a16:creationId xmlns:a16="http://schemas.microsoft.com/office/drawing/2014/main" id="{D3B69377-E567-4891-BEC9-5501E35D861C}"/>
                  </a:ext>
                </a:extLst>
              </p:cNvPr>
              <p:cNvSpPr>
                <a:spLocks/>
              </p:cNvSpPr>
              <p:nvPr/>
            </p:nvSpPr>
            <p:spPr bwMode="auto">
              <a:xfrm rot="10800000" flipV="1">
                <a:off x="8181505" y="2089893"/>
                <a:ext cx="252000" cy="252000"/>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Freeform 383">
                <a:extLst>
                  <a:ext uri="{FF2B5EF4-FFF2-40B4-BE49-F238E27FC236}">
                    <a16:creationId xmlns:a16="http://schemas.microsoft.com/office/drawing/2014/main" id="{5964D6AA-3938-4D2E-9F5E-ADE46782FA4E}"/>
                  </a:ext>
                </a:extLst>
              </p:cNvPr>
              <p:cNvSpPr>
                <a:spLocks/>
              </p:cNvSpPr>
              <p:nvPr/>
            </p:nvSpPr>
            <p:spPr bwMode="auto">
              <a:xfrm flipV="1">
                <a:off x="8245044" y="2157658"/>
                <a:ext cx="124923" cy="116471"/>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20" name="Textfeld 19">
            <a:extLst>
              <a:ext uri="{FF2B5EF4-FFF2-40B4-BE49-F238E27FC236}">
                <a16:creationId xmlns:a16="http://schemas.microsoft.com/office/drawing/2014/main" id="{97AC5088-BC6A-49EB-9B61-1F29C849AE56}"/>
              </a:ext>
            </a:extLst>
          </p:cNvPr>
          <p:cNvSpPr txBox="1"/>
          <p:nvPr/>
        </p:nvSpPr>
        <p:spPr>
          <a:xfrm>
            <a:off x="7450646" y="1473801"/>
            <a:ext cx="512961" cy="318924"/>
          </a:xfrm>
          <a:prstGeom prst="rect">
            <a:avLst/>
          </a:prstGeom>
          <a:noFill/>
        </p:spPr>
        <p:txBody>
          <a:bodyPr wrap="none" lIns="0" tIns="0" rIns="0" bIns="72000" rtlCol="0" anchor="b">
            <a:spAutoFit/>
          </a:bodyPr>
          <a:lstStyle>
            <a:defPPr>
              <a:defRPr lang="en-US"/>
            </a:defPPr>
            <a:lvl1pPr algn="ctr" fontAlgn="b">
              <a:defRPr sz="1600"/>
            </a:lvl1pPr>
          </a:lstStyle>
          <a:p>
            <a:r>
              <a:rPr lang="en-GB" b="1" dirty="0">
                <a:solidFill>
                  <a:schemeClr val="accent2"/>
                </a:solidFill>
              </a:rPr>
              <a:t>1 373</a:t>
            </a:r>
          </a:p>
        </p:txBody>
      </p:sp>
    </p:spTree>
    <p:extLst>
      <p:ext uri="{BB962C8B-B14F-4D97-AF65-F5344CB8AC3E}">
        <p14:creationId xmlns:p14="http://schemas.microsoft.com/office/powerpoint/2010/main" val="304593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nvPr>
        </p:nvGraphicFramePr>
        <p:xfrm>
          <a:off x="647700" y="1773238"/>
          <a:ext cx="7848599" cy="4126520"/>
        </p:xfrm>
        <a:graphic>
          <a:graphicData uri="http://schemas.openxmlformats.org/drawingml/2006/table">
            <a:tbl>
              <a:tblPr>
                <a:tableStyleId>{5C22544A-7EE6-4342-B048-85BDC9FD1C3A}</a:tableStyleId>
              </a:tblPr>
              <a:tblGrid>
                <a:gridCol w="283205">
                  <a:extLst>
                    <a:ext uri="{9D8B030D-6E8A-4147-A177-3AD203B41FA5}">
                      <a16:colId xmlns:a16="http://schemas.microsoft.com/office/drawing/2014/main" val="20000"/>
                    </a:ext>
                  </a:extLst>
                </a:gridCol>
                <a:gridCol w="5883795">
                  <a:extLst>
                    <a:ext uri="{9D8B030D-6E8A-4147-A177-3AD203B41FA5}">
                      <a16:colId xmlns:a16="http://schemas.microsoft.com/office/drawing/2014/main" val="20001"/>
                    </a:ext>
                  </a:extLst>
                </a:gridCol>
                <a:gridCol w="576137">
                  <a:extLst>
                    <a:ext uri="{9D8B030D-6E8A-4147-A177-3AD203B41FA5}">
                      <a16:colId xmlns:a16="http://schemas.microsoft.com/office/drawing/2014/main" val="20002"/>
                    </a:ext>
                  </a:extLst>
                </a:gridCol>
                <a:gridCol w="1105462">
                  <a:extLst>
                    <a:ext uri="{9D8B030D-6E8A-4147-A177-3AD203B41FA5}">
                      <a16:colId xmlns:a16="http://schemas.microsoft.com/office/drawing/2014/main" val="20003"/>
                    </a:ext>
                  </a:extLst>
                </a:gridCol>
              </a:tblGrid>
              <a:tr h="270000">
                <a:tc>
                  <a:txBody>
                    <a:bodyPr/>
                    <a:lstStyle/>
                    <a:p>
                      <a:pPr algn="r" fontAlgn="b"/>
                      <a:endParaRPr lang="en-GB" sz="1200" b="1" i="0" u="none" strike="noStrike" noProof="0" dirty="0">
                        <a:solidFill>
                          <a:schemeClr val="tx1"/>
                        </a:solidFill>
                        <a:effectLst/>
                        <a:latin typeface="+mn-lt"/>
                      </a:endParaRPr>
                    </a:p>
                  </a:txBody>
                  <a:tcPr marL="36000" marR="72000" marT="36000" marB="3600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1200" b="1" i="0" u="none" strike="noStrike" noProof="0" dirty="0">
                        <a:solidFill>
                          <a:schemeClr val="tx1"/>
                        </a:solidFill>
                        <a:effectLst/>
                        <a:latin typeface="+mn-lt"/>
                      </a:endParaRPr>
                    </a:p>
                  </a:txBody>
                  <a:tcPr marL="36000" marR="36000" marT="36000" marB="3600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1" u="none" strike="noStrike" noProof="0" dirty="0">
                          <a:solidFill>
                            <a:schemeClr val="accent2"/>
                          </a:solidFill>
                          <a:effectLst/>
                          <a:latin typeface="+mn-lt"/>
                        </a:rPr>
                        <a:t>2018</a:t>
                      </a:r>
                      <a:endParaRPr lang="en-GB" sz="1200" b="1" i="0" u="none" strike="noStrike" noProof="0" dirty="0">
                        <a:solidFill>
                          <a:schemeClr val="accent2"/>
                        </a:solidFill>
                        <a:effectLst/>
                        <a:latin typeface="+mn-lt"/>
                      </a:endParaRPr>
                    </a:p>
                  </a:txBody>
                  <a:tcPr marL="36000" marR="36000" marT="36000" marB="54000" anchor="b">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1200" b="1" u="none" strike="noStrike" noProof="0" dirty="0">
                          <a:solidFill>
                            <a:schemeClr val="tx1"/>
                          </a:solidFill>
                          <a:effectLst/>
                          <a:latin typeface="+mn-lt"/>
                        </a:rPr>
                        <a:t>Change</a:t>
                      </a:r>
                      <a:endParaRPr lang="en-GB" sz="1200" b="1" i="0" u="none" strike="noStrike" noProof="0" dirty="0">
                        <a:solidFill>
                          <a:schemeClr val="tx1"/>
                        </a:solidFill>
                        <a:effectLst/>
                        <a:latin typeface="+mn-lt"/>
                      </a:endParaRPr>
                    </a:p>
                  </a:txBody>
                  <a:tcPr marL="36000" marR="432000" marT="36000" marB="54000" anchor="b">
                    <a:lnL w="12700" cmpd="sng">
                      <a:noFill/>
                    </a:lnL>
                    <a:lnR w="12700" cmpd="sng">
                      <a:noFill/>
                    </a:lnR>
                    <a:lnT w="952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5364">
                <a:tc>
                  <a:txBody>
                    <a:bodyPr/>
                    <a:lstStyle/>
                    <a:p>
                      <a:pPr algn="r" fontAlgn="b"/>
                      <a:r>
                        <a:rPr lang="en-GB" sz="1200" u="none" strike="noStrike" noProof="0" dirty="0">
                          <a:solidFill>
                            <a:schemeClr val="tx1"/>
                          </a:solidFill>
                          <a:effectLst/>
                          <a:latin typeface="+mn-lt"/>
                        </a:rPr>
                        <a:t>1</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1" u="none" strike="noStrike" kern="1200" dirty="0">
                          <a:solidFill>
                            <a:schemeClr val="tx1"/>
                          </a:solidFill>
                          <a:effectLst/>
                          <a:latin typeface="+mn-lt"/>
                          <a:ea typeface="+mn-ea"/>
                          <a:cs typeface="+mn-cs"/>
                        </a:rPr>
                        <a:t>Medical technology</a:t>
                      </a:r>
                    </a:p>
                  </a:txBody>
                  <a:tcPr marL="36000" marR="36000" marT="0" marB="0" anchor="ctr">
                    <a:lnL w="12700" cmpd="sng">
                      <a:noFill/>
                    </a:lnL>
                    <a:lnR w="12700" cmpd="sng">
                      <a:noFill/>
                    </a:lnR>
                    <a:lnT w="9525" cap="flat" cmpd="sng" algn="ctr">
                      <a:no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13 795</a:t>
                      </a:r>
                    </a:p>
                  </a:txBody>
                  <a:tcPr marL="36000" marR="36000" marT="0" marB="0" anchor="ctr">
                    <a:lnL w="12700" cmpd="sng">
                      <a:noFill/>
                    </a:lnL>
                    <a:lnR w="12700" cmpd="sng">
                      <a:noFill/>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u="none" strike="noStrike" kern="1200" dirty="0">
                          <a:solidFill>
                            <a:schemeClr val="tx1"/>
                          </a:solidFill>
                          <a:effectLst/>
                          <a:latin typeface="+mn-lt"/>
                          <a:ea typeface="+mn-ea"/>
                          <a:cs typeface="+mn-cs"/>
                        </a:rPr>
                        <a:t>5.0%</a:t>
                      </a:r>
                    </a:p>
                  </a:txBody>
                  <a:tcPr marL="36000" marR="432000" marT="0" marB="0" anchor="ctr">
                    <a:lnL w="12700" cmpd="sng">
                      <a:noFill/>
                    </a:lnL>
                    <a:lnR w="12700" cmpd="sng">
                      <a:noFill/>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5364">
                <a:tc>
                  <a:txBody>
                    <a:bodyPr/>
                    <a:lstStyle/>
                    <a:p>
                      <a:pPr algn="r" fontAlgn="b"/>
                      <a:r>
                        <a:rPr lang="en-GB" sz="1200" u="none" strike="noStrike" noProof="0" dirty="0">
                          <a:solidFill>
                            <a:schemeClr val="tx1"/>
                          </a:solidFill>
                          <a:effectLst/>
                          <a:latin typeface="+mn-lt"/>
                        </a:rPr>
                        <a:t>2</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1" u="none" strike="noStrike" kern="1200" dirty="0">
                          <a:solidFill>
                            <a:schemeClr val="tx1"/>
                          </a:solidFill>
                          <a:effectLst/>
                          <a:latin typeface="+mn-lt"/>
                          <a:ea typeface="+mn-ea"/>
                          <a:cs typeface="+mn-cs"/>
                        </a:rPr>
                        <a:t>Digital communication</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11 940</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u="none" strike="noStrike" kern="1200" dirty="0">
                          <a:solidFill>
                            <a:schemeClr val="tx1"/>
                          </a:solidFill>
                          <a:effectLst/>
                          <a:latin typeface="+mn-lt"/>
                          <a:ea typeface="+mn-ea"/>
                          <a:cs typeface="+mn-cs"/>
                        </a:rPr>
                        <a:t>0.7%</a:t>
                      </a:r>
                    </a:p>
                  </a:txBody>
                  <a:tcPr marL="36000" marR="432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5364">
                <a:tc>
                  <a:txBody>
                    <a:bodyPr/>
                    <a:lstStyle/>
                    <a:p>
                      <a:pPr algn="r" fontAlgn="b"/>
                      <a:r>
                        <a:rPr lang="en-GB" sz="1200" u="none" strike="noStrike" noProof="0" dirty="0">
                          <a:solidFill>
                            <a:schemeClr val="tx1"/>
                          </a:solidFill>
                          <a:effectLst/>
                          <a:latin typeface="+mn-lt"/>
                        </a:rPr>
                        <a:t>3</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1" u="none" strike="noStrike" kern="1200">
                          <a:solidFill>
                            <a:schemeClr val="tx1"/>
                          </a:solidFill>
                          <a:effectLst/>
                          <a:latin typeface="+mn-lt"/>
                          <a:ea typeface="+mn-ea"/>
                          <a:cs typeface="+mn-cs"/>
                        </a:rPr>
                        <a:t>Computer technology</a:t>
                      </a:r>
                      <a:endParaRPr lang="en-GB" sz="1200" b="1" u="none" strike="noStrike" kern="1200" dirty="0">
                        <a:solidFill>
                          <a:schemeClr val="tx1"/>
                        </a:solidFill>
                        <a:effectLst/>
                        <a:latin typeface="+mn-lt"/>
                        <a:ea typeface="+mn-ea"/>
                        <a:cs typeface="+mn-cs"/>
                      </a:endParaRP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11 718</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u="none" strike="noStrike" kern="1200" dirty="0">
                          <a:solidFill>
                            <a:schemeClr val="tx1"/>
                          </a:solidFill>
                          <a:effectLst/>
                          <a:latin typeface="+mn-lt"/>
                          <a:ea typeface="+mn-ea"/>
                          <a:cs typeface="+mn-cs"/>
                        </a:rPr>
                        <a:t>3.3%</a:t>
                      </a:r>
                    </a:p>
                  </a:txBody>
                  <a:tcPr marL="36000" marR="432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5364">
                <a:tc>
                  <a:txBody>
                    <a:bodyPr/>
                    <a:lstStyle/>
                    <a:p>
                      <a:pPr algn="r" fontAlgn="b"/>
                      <a:r>
                        <a:rPr lang="en-GB" sz="1200" u="none" strike="noStrike" noProof="0" dirty="0">
                          <a:solidFill>
                            <a:schemeClr val="tx1"/>
                          </a:solidFill>
                          <a:effectLst/>
                          <a:latin typeface="+mn-lt"/>
                        </a:rPr>
                        <a:t>4</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1" u="none" strike="noStrike" kern="1200" spc="-20" baseline="0" dirty="0">
                          <a:solidFill>
                            <a:schemeClr val="tx1"/>
                          </a:solidFill>
                          <a:effectLst/>
                          <a:latin typeface="+mn-lt"/>
                          <a:ea typeface="+mn-ea"/>
                          <a:cs typeface="+mn-cs"/>
                        </a:rPr>
                        <a:t>Electrical machinery, apparatus, energy</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10 722</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u="none" strike="noStrike" kern="1200" dirty="0">
                          <a:solidFill>
                            <a:schemeClr val="tx1"/>
                          </a:solidFill>
                          <a:effectLst/>
                          <a:latin typeface="+mn-lt"/>
                          <a:ea typeface="+mn-ea"/>
                          <a:cs typeface="+mn-cs"/>
                        </a:rPr>
                        <a:t>4.7%</a:t>
                      </a:r>
                    </a:p>
                  </a:txBody>
                  <a:tcPr marL="36000" marR="432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5364">
                <a:tc>
                  <a:txBody>
                    <a:bodyPr/>
                    <a:lstStyle/>
                    <a:p>
                      <a:pPr algn="r" fontAlgn="b"/>
                      <a:r>
                        <a:rPr lang="en-GB" sz="1200" u="none" strike="noStrike" noProof="0" dirty="0">
                          <a:solidFill>
                            <a:schemeClr val="tx1"/>
                          </a:solidFill>
                          <a:effectLst/>
                          <a:latin typeface="+mn-lt"/>
                        </a:rPr>
                        <a:t>5</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1" u="none" strike="noStrike" kern="1200" dirty="0">
                          <a:solidFill>
                            <a:schemeClr val="tx1"/>
                          </a:solidFill>
                          <a:effectLst/>
                          <a:latin typeface="+mn-lt"/>
                          <a:ea typeface="+mn-ea"/>
                          <a:cs typeface="+mn-cs"/>
                        </a:rPr>
                        <a:t>Transport</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9 039</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u="none" strike="noStrike" kern="1200" dirty="0">
                          <a:solidFill>
                            <a:schemeClr val="tx1"/>
                          </a:solidFill>
                          <a:effectLst/>
                          <a:latin typeface="+mn-lt"/>
                          <a:ea typeface="+mn-ea"/>
                          <a:cs typeface="+mn-cs"/>
                        </a:rPr>
                        <a:t>5.9%</a:t>
                      </a:r>
                    </a:p>
                  </a:txBody>
                  <a:tcPr marL="36000" marR="432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5364">
                <a:tc>
                  <a:txBody>
                    <a:bodyPr/>
                    <a:lstStyle/>
                    <a:p>
                      <a:pPr algn="r" fontAlgn="b"/>
                      <a:r>
                        <a:rPr lang="en-GB" sz="1200" u="none" strike="noStrike" noProof="0" dirty="0">
                          <a:solidFill>
                            <a:schemeClr val="tx1"/>
                          </a:solidFill>
                          <a:effectLst/>
                          <a:latin typeface="+mn-lt"/>
                        </a:rPr>
                        <a:t>6</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1" u="none" strike="noStrike" kern="1200" dirty="0">
                          <a:solidFill>
                            <a:schemeClr val="tx1"/>
                          </a:solidFill>
                          <a:effectLst/>
                          <a:latin typeface="+mn-lt"/>
                          <a:ea typeface="+mn-ea"/>
                          <a:cs typeface="+mn-cs"/>
                        </a:rPr>
                        <a:t>Measurement</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8 744</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u="none" strike="noStrike" kern="1200" dirty="0">
                          <a:solidFill>
                            <a:schemeClr val="tx1"/>
                          </a:solidFill>
                          <a:effectLst/>
                          <a:latin typeface="+mn-lt"/>
                          <a:ea typeface="+mn-ea"/>
                          <a:cs typeface="+mn-cs"/>
                        </a:rPr>
                        <a:t>9.3%</a:t>
                      </a:r>
                    </a:p>
                  </a:txBody>
                  <a:tcPr marL="36000" marR="432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5364">
                <a:tc>
                  <a:txBody>
                    <a:bodyPr/>
                    <a:lstStyle/>
                    <a:p>
                      <a:pPr algn="r" fontAlgn="b"/>
                      <a:r>
                        <a:rPr lang="en-GB" sz="1200" u="none" strike="noStrike" noProof="0" dirty="0">
                          <a:solidFill>
                            <a:schemeClr val="tx1"/>
                          </a:solidFill>
                          <a:effectLst/>
                          <a:latin typeface="+mn-lt"/>
                        </a:rPr>
                        <a:t>7</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1" u="none" strike="noStrike" kern="1200" dirty="0">
                          <a:solidFill>
                            <a:schemeClr val="tx1"/>
                          </a:solidFill>
                          <a:effectLst/>
                          <a:latin typeface="+mn-lt"/>
                          <a:ea typeface="+mn-ea"/>
                          <a:cs typeface="+mn-cs"/>
                        </a:rPr>
                        <a:t>Pharmaceuticals</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7 441</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u="none" strike="noStrike" kern="1200" dirty="0">
                          <a:solidFill>
                            <a:schemeClr val="tx1"/>
                          </a:solidFill>
                          <a:effectLst/>
                          <a:latin typeface="+mn-lt"/>
                          <a:ea typeface="+mn-ea"/>
                          <a:cs typeface="+mn-cs"/>
                        </a:rPr>
                        <a:t>13.9%</a:t>
                      </a:r>
                    </a:p>
                  </a:txBody>
                  <a:tcPr marL="36000" marR="432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5364">
                <a:tc>
                  <a:txBody>
                    <a:bodyPr/>
                    <a:lstStyle/>
                    <a:p>
                      <a:pPr algn="r" fontAlgn="b"/>
                      <a:r>
                        <a:rPr lang="en-GB" sz="1200" u="none" strike="noStrike" noProof="0" dirty="0">
                          <a:solidFill>
                            <a:schemeClr val="tx1"/>
                          </a:solidFill>
                          <a:effectLst/>
                          <a:latin typeface="+mn-lt"/>
                        </a:rPr>
                        <a:t>8</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1" u="none" strike="noStrike" kern="1200" dirty="0">
                          <a:solidFill>
                            <a:schemeClr val="tx1"/>
                          </a:solidFill>
                          <a:effectLst/>
                          <a:latin typeface="+mn-lt"/>
                          <a:ea typeface="+mn-ea"/>
                          <a:cs typeface="+mn-cs"/>
                        </a:rPr>
                        <a:t>Biotechnology</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6 742</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u="none" strike="noStrike" kern="1200" dirty="0">
                          <a:solidFill>
                            <a:schemeClr val="tx1"/>
                          </a:solidFill>
                          <a:effectLst/>
                          <a:latin typeface="+mn-lt"/>
                          <a:ea typeface="+mn-ea"/>
                          <a:cs typeface="+mn-cs"/>
                        </a:rPr>
                        <a:t>12.1%</a:t>
                      </a:r>
                    </a:p>
                  </a:txBody>
                  <a:tcPr marL="36000" marR="432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85364">
                <a:tc>
                  <a:txBody>
                    <a:bodyPr/>
                    <a:lstStyle/>
                    <a:p>
                      <a:pPr algn="r" fontAlgn="b"/>
                      <a:r>
                        <a:rPr lang="en-GB" sz="1200" u="none" strike="noStrike" noProof="0" dirty="0">
                          <a:solidFill>
                            <a:schemeClr val="tx1"/>
                          </a:solidFill>
                          <a:effectLst/>
                          <a:latin typeface="+mn-lt"/>
                        </a:rPr>
                        <a:t>9</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1" u="none" strike="noStrike" kern="1200" dirty="0">
                          <a:solidFill>
                            <a:schemeClr val="tx1"/>
                          </a:solidFill>
                          <a:effectLst/>
                          <a:latin typeface="+mn-lt"/>
                          <a:ea typeface="+mn-ea"/>
                          <a:cs typeface="+mn-cs"/>
                        </a:rPr>
                        <a:t>Other special machines</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6 379</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de-DE" sz="1200" u="none" strike="noStrike" kern="1200" dirty="0">
                          <a:solidFill>
                            <a:schemeClr val="tx1"/>
                          </a:solidFill>
                          <a:effectLst/>
                          <a:latin typeface="+mn-lt"/>
                          <a:ea typeface="+mn-ea"/>
                          <a:cs typeface="+mn-cs"/>
                        </a:rPr>
                        <a:t>10.9%</a:t>
                      </a:r>
                    </a:p>
                  </a:txBody>
                  <a:tcPr marL="36000" marR="432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5364">
                <a:tc>
                  <a:txBody>
                    <a:bodyPr/>
                    <a:lstStyle/>
                    <a:p>
                      <a:pPr algn="r" fontAlgn="b"/>
                      <a:r>
                        <a:rPr lang="en-GB" sz="1200" u="none" strike="noStrike" noProof="0" dirty="0">
                          <a:solidFill>
                            <a:schemeClr val="tx1"/>
                          </a:solidFill>
                          <a:effectLst/>
                          <a:latin typeface="+mn-lt"/>
                        </a:rPr>
                        <a:t>10</a:t>
                      </a:r>
                      <a:endParaRPr lang="en-GB" sz="1200" b="1" i="0" u="none" strike="noStrike" noProof="0" dirty="0">
                        <a:solidFill>
                          <a:schemeClr val="tx1"/>
                        </a:solidFill>
                        <a:effectLst/>
                        <a:latin typeface="+mn-lt"/>
                      </a:endParaRPr>
                    </a:p>
                  </a:txBody>
                  <a:tcPr marL="0" marR="72000" marT="36000" marB="3600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r>
                        <a:rPr lang="en-GB" sz="1200" b="1" u="none" strike="noStrike" kern="1200" dirty="0">
                          <a:solidFill>
                            <a:schemeClr val="tx1"/>
                          </a:solidFill>
                          <a:effectLst/>
                          <a:latin typeface="+mn-lt"/>
                          <a:ea typeface="+mn-ea"/>
                          <a:cs typeface="+mn-cs"/>
                        </a:rPr>
                        <a:t>Organic fine chemistry</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de-DE" sz="1200" b="1" u="none" strike="noStrike" kern="1200" dirty="0">
                          <a:solidFill>
                            <a:schemeClr val="accent2"/>
                          </a:solidFill>
                          <a:effectLst/>
                          <a:latin typeface="+mn-lt"/>
                          <a:ea typeface="+mn-ea"/>
                          <a:cs typeface="+mn-cs"/>
                        </a:rPr>
                        <a:t>6 233</a:t>
                      </a:r>
                    </a:p>
                  </a:txBody>
                  <a:tcPr marL="36000" marR="36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de-DE" sz="1200" u="none" strike="noStrike" kern="1200" dirty="0">
                          <a:solidFill>
                            <a:schemeClr val="tx1"/>
                          </a:solidFill>
                          <a:effectLst/>
                          <a:latin typeface="+mn-lt"/>
                          <a:ea typeface="+mn-ea"/>
                          <a:cs typeface="+mn-cs"/>
                        </a:rPr>
                        <a:t>-3.6%</a:t>
                      </a:r>
                    </a:p>
                  </a:txBody>
                  <a:tcPr marL="36000" marR="432000" marT="0" marB="0"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2" name="Text Placeholder 1"/>
          <p:cNvSpPr>
            <a:spLocks noGrp="1"/>
          </p:cNvSpPr>
          <p:nvPr>
            <p:ph type="body" sz="quarter" idx="16"/>
          </p:nvPr>
        </p:nvSpPr>
        <p:spPr/>
        <p:txBody>
          <a:bodyPr/>
          <a:lstStyle/>
          <a:p>
            <a:r>
              <a:rPr lang="en-GB" dirty="0"/>
              <a:t>Leading fields of technology</a:t>
            </a:r>
            <a:r>
              <a:rPr lang="en-GB" baseline="30000" dirty="0"/>
              <a:t>1</a:t>
            </a:r>
            <a:r>
              <a:rPr lang="en-GB" dirty="0"/>
              <a:t> – global</a:t>
            </a:r>
          </a:p>
        </p:txBody>
      </p:sp>
      <p:sp>
        <p:nvSpPr>
          <p:cNvPr id="4" name="Slide Number Placeholder 3"/>
          <p:cNvSpPr>
            <a:spLocks noGrp="1"/>
          </p:cNvSpPr>
          <p:nvPr>
            <p:ph type="sldNum" sz="quarter" idx="12"/>
          </p:nvPr>
        </p:nvSpPr>
        <p:spPr/>
        <p:txBody>
          <a:bodyPr/>
          <a:lstStyle/>
          <a:p>
            <a:fld id="{AE9704F4-423A-424C-8735-B879FFCBBC48}" type="slidenum">
              <a:rPr lang="en-GB" smtClean="0"/>
              <a:t>8</a:t>
            </a:fld>
            <a:endParaRPr lang="en-GB" dirty="0"/>
          </a:p>
        </p:txBody>
      </p:sp>
      <p:graphicFrame>
        <p:nvGraphicFramePr>
          <p:cNvPr id="8" name="Chart Placeholder 5"/>
          <p:cNvGraphicFramePr>
            <a:graphicFrameLocks/>
          </p:cNvGraphicFramePr>
          <p:nvPr>
            <p:extLst/>
          </p:nvPr>
        </p:nvGraphicFramePr>
        <p:xfrm>
          <a:off x="3864968" y="2048265"/>
          <a:ext cx="2878732" cy="3853805"/>
        </p:xfrm>
        <a:graphic>
          <a:graphicData uri="http://schemas.openxmlformats.org/drawingml/2006/chart">
            <c:chart xmlns:c="http://schemas.openxmlformats.org/drawingml/2006/chart" xmlns:r="http://schemas.openxmlformats.org/officeDocument/2006/relationships" r:id="rId3"/>
          </a:graphicData>
        </a:graphic>
      </p:graphicFrame>
      <p:sp>
        <p:nvSpPr>
          <p:cNvPr id="41" name="Rechteck 40"/>
          <p:cNvSpPr/>
          <p:nvPr/>
        </p:nvSpPr>
        <p:spPr>
          <a:xfrm>
            <a:off x="647888" y="1195608"/>
            <a:ext cx="1059072" cy="553998"/>
          </a:xfrm>
          <a:prstGeom prst="rect">
            <a:avLst/>
          </a:prstGeom>
        </p:spPr>
        <p:txBody>
          <a:bodyPr wrap="none" lIns="0" tIns="0" rIns="0" bIns="0" anchor="b">
            <a:spAutoFit/>
          </a:bodyPr>
          <a:lstStyle/>
          <a:p>
            <a:r>
              <a:rPr lang="en-GB" sz="1600" b="1" dirty="0"/>
              <a:t>TOP</a:t>
            </a:r>
            <a:r>
              <a:rPr lang="en-GB" sz="3600" b="1" dirty="0"/>
              <a:t>10 </a:t>
            </a:r>
            <a:endParaRPr lang="en-GB" sz="3200" b="1" dirty="0"/>
          </a:p>
        </p:txBody>
      </p:sp>
      <p:grpSp>
        <p:nvGrpSpPr>
          <p:cNvPr id="38" name="Gruppieren 37"/>
          <p:cNvGrpSpPr/>
          <p:nvPr/>
        </p:nvGrpSpPr>
        <p:grpSpPr>
          <a:xfrm flipV="1">
            <a:off x="8181505" y="2885806"/>
            <a:ext cx="252000" cy="252000"/>
            <a:chOff x="2325688" y="5437188"/>
            <a:chExt cx="185738" cy="188913"/>
          </a:xfrm>
        </p:grpSpPr>
        <p:sp>
          <p:nvSpPr>
            <p:cNvPr id="39"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2" name="Gruppieren 41"/>
          <p:cNvGrpSpPr/>
          <p:nvPr/>
        </p:nvGrpSpPr>
        <p:grpSpPr>
          <a:xfrm flipV="1">
            <a:off x="8181505" y="3271186"/>
            <a:ext cx="252000" cy="252000"/>
            <a:chOff x="2325688" y="5437188"/>
            <a:chExt cx="185738" cy="188913"/>
          </a:xfrm>
        </p:grpSpPr>
        <p:sp>
          <p:nvSpPr>
            <p:cNvPr id="43"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4"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76" name="Gruppieren 75"/>
          <p:cNvGrpSpPr/>
          <p:nvPr/>
        </p:nvGrpSpPr>
        <p:grpSpPr>
          <a:xfrm>
            <a:off x="8181505" y="5583470"/>
            <a:ext cx="252000" cy="252000"/>
            <a:chOff x="2325688" y="5437188"/>
            <a:chExt cx="185738" cy="188913"/>
          </a:xfrm>
        </p:grpSpPr>
        <p:sp>
          <p:nvSpPr>
            <p:cNvPr id="104" name="Freeform 382"/>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5" name="Freeform 383"/>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8" name="Text Box 19">
            <a:extLst>
              <a:ext uri="{FF2B5EF4-FFF2-40B4-BE49-F238E27FC236}">
                <a16:creationId xmlns:a16="http://schemas.microsoft.com/office/drawing/2014/main" id="{66235DBE-1B58-4903-BB71-CA881334DE4D}"/>
              </a:ext>
            </a:extLst>
          </p:cNvPr>
          <p:cNvSpPr txBox="1">
            <a:spLocks noChangeArrowheads="1"/>
          </p:cNvSpPr>
          <p:nvPr/>
        </p:nvSpPr>
        <p:spPr bwMode="auto">
          <a:xfrm>
            <a:off x="647888" y="6090006"/>
            <a:ext cx="7848412" cy="394980"/>
          </a:xfrm>
          <a:prstGeom prst="rect">
            <a:avLst/>
          </a:prstGeom>
          <a:noFill/>
          <a:ln>
            <a:noFill/>
          </a:ln>
          <a:effectLst/>
          <a:extLst>
            <a:ext uri="{909E8E84-426E-40DD-AFC4-6F175D3DCCD1}">
              <a14:hiddenFill xmlns:a14="http://schemas.microsoft.com/office/drawing/2010/main">
                <a:solidFill>
                  <a:srgbClr val="8A949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spcBef>
                <a:spcPts val="200"/>
              </a:spcBef>
              <a:buNone/>
            </a:pPr>
            <a:r>
              <a:rPr lang="en-GB" sz="800" dirty="0">
                <a:solidFill>
                  <a:schemeClr val="tx1"/>
                </a:solidFill>
              </a:rPr>
              <a:t>Source: EPO. Status: 21.1.2019.</a:t>
            </a:r>
          </a:p>
          <a:p>
            <a:pPr marL="88900" indent="-88900">
              <a:spcBef>
                <a:spcPts val="200"/>
              </a:spcBef>
              <a:buNone/>
            </a:pPr>
            <a:r>
              <a:rPr lang="en-GB" sz="800" baseline="30000" dirty="0">
                <a:solidFill>
                  <a:schemeClr val="tx1"/>
                </a:solidFill>
              </a:rPr>
              <a:t>1	</a:t>
            </a:r>
            <a:r>
              <a:rPr lang="en-GB" sz="800" dirty="0">
                <a:solidFill>
                  <a:schemeClr val="tx1"/>
                </a:solidFill>
              </a:rPr>
              <a:t>The definition of the fields is based on the WIPO IPC technology concordance. The table is available at: </a:t>
            </a:r>
            <a:r>
              <a:rPr lang="en-GB" sz="800" dirty="0">
                <a:hlinkClick r:id="rId4"/>
              </a:rPr>
              <a:t>http://www.wipo.int/export/sites/www/ipstats/en/statistics/patents/xls/ipc_technology.xls</a:t>
            </a:r>
            <a:endParaRPr lang="en-GB" sz="800" dirty="0"/>
          </a:p>
        </p:txBody>
      </p:sp>
      <p:grpSp>
        <p:nvGrpSpPr>
          <p:cNvPr id="49" name="Gruppieren 48">
            <a:extLst>
              <a:ext uri="{FF2B5EF4-FFF2-40B4-BE49-F238E27FC236}">
                <a16:creationId xmlns:a16="http://schemas.microsoft.com/office/drawing/2014/main" id="{4E957F6F-F96A-428B-99AA-B341573302DD}"/>
              </a:ext>
            </a:extLst>
          </p:cNvPr>
          <p:cNvGrpSpPr/>
          <p:nvPr/>
        </p:nvGrpSpPr>
        <p:grpSpPr>
          <a:xfrm flipV="1">
            <a:off x="8181505" y="2115046"/>
            <a:ext cx="252000" cy="252000"/>
            <a:chOff x="2325688" y="5437188"/>
            <a:chExt cx="185738" cy="188913"/>
          </a:xfrm>
        </p:grpSpPr>
        <p:sp>
          <p:nvSpPr>
            <p:cNvPr id="50" name="Freeform 382">
              <a:extLst>
                <a:ext uri="{FF2B5EF4-FFF2-40B4-BE49-F238E27FC236}">
                  <a16:creationId xmlns:a16="http://schemas.microsoft.com/office/drawing/2014/main" id="{90F6FEEA-45B2-444E-8816-E786974FF8DE}"/>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1" name="Freeform 383">
              <a:extLst>
                <a:ext uri="{FF2B5EF4-FFF2-40B4-BE49-F238E27FC236}">
                  <a16:creationId xmlns:a16="http://schemas.microsoft.com/office/drawing/2014/main" id="{A8AB38AD-E0EB-4DA9-9FFB-03DC316E47E0}"/>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2" name="Gruppieren 51">
            <a:extLst>
              <a:ext uri="{FF2B5EF4-FFF2-40B4-BE49-F238E27FC236}">
                <a16:creationId xmlns:a16="http://schemas.microsoft.com/office/drawing/2014/main" id="{7B058C71-9397-4559-B2F7-153C73E87636}"/>
              </a:ext>
            </a:extLst>
          </p:cNvPr>
          <p:cNvGrpSpPr/>
          <p:nvPr/>
        </p:nvGrpSpPr>
        <p:grpSpPr>
          <a:xfrm flipV="1">
            <a:off x="8181505" y="2500426"/>
            <a:ext cx="252000" cy="252000"/>
            <a:chOff x="2325688" y="5437188"/>
            <a:chExt cx="185738" cy="188913"/>
          </a:xfrm>
        </p:grpSpPr>
        <p:sp>
          <p:nvSpPr>
            <p:cNvPr id="53" name="Freeform 382">
              <a:extLst>
                <a:ext uri="{FF2B5EF4-FFF2-40B4-BE49-F238E27FC236}">
                  <a16:creationId xmlns:a16="http://schemas.microsoft.com/office/drawing/2014/main" id="{44510FB8-77F4-4E51-BC5A-4EAC936B1383}"/>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4" name="Freeform 383">
              <a:extLst>
                <a:ext uri="{FF2B5EF4-FFF2-40B4-BE49-F238E27FC236}">
                  <a16:creationId xmlns:a16="http://schemas.microsoft.com/office/drawing/2014/main" id="{6920C4FF-3CCF-43E7-81A5-A99A21DF8222}"/>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uppieren 54">
            <a:extLst>
              <a:ext uri="{FF2B5EF4-FFF2-40B4-BE49-F238E27FC236}">
                <a16:creationId xmlns:a16="http://schemas.microsoft.com/office/drawing/2014/main" id="{9D86C8A2-29E6-42C8-A953-43FB86FF8B58}"/>
              </a:ext>
            </a:extLst>
          </p:cNvPr>
          <p:cNvGrpSpPr/>
          <p:nvPr/>
        </p:nvGrpSpPr>
        <p:grpSpPr>
          <a:xfrm flipV="1">
            <a:off x="8181505" y="4812706"/>
            <a:ext cx="252000" cy="252000"/>
            <a:chOff x="2325688" y="5437188"/>
            <a:chExt cx="185738" cy="188913"/>
          </a:xfrm>
        </p:grpSpPr>
        <p:sp>
          <p:nvSpPr>
            <p:cNvPr id="56" name="Freeform 382">
              <a:extLst>
                <a:ext uri="{FF2B5EF4-FFF2-40B4-BE49-F238E27FC236}">
                  <a16:creationId xmlns:a16="http://schemas.microsoft.com/office/drawing/2014/main" id="{EAC490DF-5A87-41BA-9EC7-B7B041900870}"/>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383">
              <a:extLst>
                <a:ext uri="{FF2B5EF4-FFF2-40B4-BE49-F238E27FC236}">
                  <a16:creationId xmlns:a16="http://schemas.microsoft.com/office/drawing/2014/main" id="{611134A3-735A-4944-B50E-44A511EF39D5}"/>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8" name="Gruppieren 57">
            <a:extLst>
              <a:ext uri="{FF2B5EF4-FFF2-40B4-BE49-F238E27FC236}">
                <a16:creationId xmlns:a16="http://schemas.microsoft.com/office/drawing/2014/main" id="{772F3907-BD37-4FCB-A5C8-BAF62D08DE16}"/>
              </a:ext>
            </a:extLst>
          </p:cNvPr>
          <p:cNvGrpSpPr/>
          <p:nvPr/>
        </p:nvGrpSpPr>
        <p:grpSpPr>
          <a:xfrm flipV="1">
            <a:off x="8181505" y="5198086"/>
            <a:ext cx="252000" cy="252000"/>
            <a:chOff x="2325688" y="5437188"/>
            <a:chExt cx="185738" cy="188913"/>
          </a:xfrm>
        </p:grpSpPr>
        <p:sp>
          <p:nvSpPr>
            <p:cNvPr id="59" name="Freeform 382">
              <a:extLst>
                <a:ext uri="{FF2B5EF4-FFF2-40B4-BE49-F238E27FC236}">
                  <a16:creationId xmlns:a16="http://schemas.microsoft.com/office/drawing/2014/main" id="{9D2CF68A-6B68-4095-B532-D2883459BA4B}"/>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0" name="Freeform 383">
              <a:extLst>
                <a:ext uri="{FF2B5EF4-FFF2-40B4-BE49-F238E27FC236}">
                  <a16:creationId xmlns:a16="http://schemas.microsoft.com/office/drawing/2014/main" id="{10A033D6-02FA-4DD4-8D78-7AAE5917AF9A}"/>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1" name="Gruppieren 60">
            <a:extLst>
              <a:ext uri="{FF2B5EF4-FFF2-40B4-BE49-F238E27FC236}">
                <a16:creationId xmlns:a16="http://schemas.microsoft.com/office/drawing/2014/main" id="{9D36A2EA-9C64-4A6C-A936-83E336A4FB6F}"/>
              </a:ext>
            </a:extLst>
          </p:cNvPr>
          <p:cNvGrpSpPr/>
          <p:nvPr/>
        </p:nvGrpSpPr>
        <p:grpSpPr>
          <a:xfrm flipV="1">
            <a:off x="8181505" y="4041946"/>
            <a:ext cx="252000" cy="252000"/>
            <a:chOff x="2325688" y="5437188"/>
            <a:chExt cx="185738" cy="188913"/>
          </a:xfrm>
        </p:grpSpPr>
        <p:sp>
          <p:nvSpPr>
            <p:cNvPr id="62" name="Freeform 382">
              <a:extLst>
                <a:ext uri="{FF2B5EF4-FFF2-40B4-BE49-F238E27FC236}">
                  <a16:creationId xmlns:a16="http://schemas.microsoft.com/office/drawing/2014/main" id="{C3DEA9DC-062E-4515-816A-A5F74F4AFFC1}"/>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3" name="Freeform 383">
              <a:extLst>
                <a:ext uri="{FF2B5EF4-FFF2-40B4-BE49-F238E27FC236}">
                  <a16:creationId xmlns:a16="http://schemas.microsoft.com/office/drawing/2014/main" id="{72685322-6D95-4277-970C-57E349EA06F7}"/>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64" name="Gruppieren 63">
            <a:extLst>
              <a:ext uri="{FF2B5EF4-FFF2-40B4-BE49-F238E27FC236}">
                <a16:creationId xmlns:a16="http://schemas.microsoft.com/office/drawing/2014/main" id="{D14FFA4F-0A97-4832-BD95-B25BD71B731A}"/>
              </a:ext>
            </a:extLst>
          </p:cNvPr>
          <p:cNvGrpSpPr/>
          <p:nvPr/>
        </p:nvGrpSpPr>
        <p:grpSpPr>
          <a:xfrm flipV="1">
            <a:off x="8181505" y="4427326"/>
            <a:ext cx="252000" cy="252000"/>
            <a:chOff x="2325688" y="5437188"/>
            <a:chExt cx="185738" cy="188913"/>
          </a:xfrm>
        </p:grpSpPr>
        <p:sp>
          <p:nvSpPr>
            <p:cNvPr id="65" name="Freeform 382">
              <a:extLst>
                <a:ext uri="{FF2B5EF4-FFF2-40B4-BE49-F238E27FC236}">
                  <a16:creationId xmlns:a16="http://schemas.microsoft.com/office/drawing/2014/main" id="{6E7E4FED-027D-453B-82FF-4450E9242B06}"/>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6" name="Freeform 383">
              <a:extLst>
                <a:ext uri="{FF2B5EF4-FFF2-40B4-BE49-F238E27FC236}">
                  <a16:creationId xmlns:a16="http://schemas.microsoft.com/office/drawing/2014/main" id="{591C0B40-F056-4348-8554-1558C698C78C}"/>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6" name="Gruppieren 45">
            <a:extLst>
              <a:ext uri="{FF2B5EF4-FFF2-40B4-BE49-F238E27FC236}">
                <a16:creationId xmlns:a16="http://schemas.microsoft.com/office/drawing/2014/main" id="{0CB8A90E-4DBF-435A-A84E-45C83FB26E91}"/>
              </a:ext>
            </a:extLst>
          </p:cNvPr>
          <p:cNvGrpSpPr/>
          <p:nvPr/>
        </p:nvGrpSpPr>
        <p:grpSpPr>
          <a:xfrm flipV="1">
            <a:off x="8181505" y="3656566"/>
            <a:ext cx="252000" cy="252000"/>
            <a:chOff x="2325688" y="5437188"/>
            <a:chExt cx="185738" cy="188913"/>
          </a:xfrm>
        </p:grpSpPr>
        <p:sp>
          <p:nvSpPr>
            <p:cNvPr id="47" name="Freeform 382">
              <a:extLst>
                <a:ext uri="{FF2B5EF4-FFF2-40B4-BE49-F238E27FC236}">
                  <a16:creationId xmlns:a16="http://schemas.microsoft.com/office/drawing/2014/main" id="{BAAB4BAD-5B33-4356-AAC3-402398C91AE7}"/>
                </a:ext>
              </a:extLst>
            </p:cNvPr>
            <p:cNvSpPr>
              <a:spLocks/>
            </p:cNvSpPr>
            <p:nvPr/>
          </p:nvSpPr>
          <p:spPr bwMode="auto">
            <a:xfrm>
              <a:off x="2325688" y="5437188"/>
              <a:ext cx="185738" cy="188913"/>
            </a:xfrm>
            <a:custGeom>
              <a:avLst/>
              <a:gdLst/>
              <a:ahLst/>
              <a:cxnLst>
                <a:cxn ang="0">
                  <a:pos x="11" y="51"/>
                </a:cxn>
                <a:cxn ang="0">
                  <a:pos x="51" y="51"/>
                </a:cxn>
                <a:cxn ang="0">
                  <a:pos x="51" y="11"/>
                </a:cxn>
                <a:cxn ang="0">
                  <a:pos x="11" y="11"/>
                </a:cxn>
                <a:cxn ang="0">
                  <a:pos x="11" y="51"/>
                </a:cxn>
              </a:cxnLst>
              <a:rect l="0" t="0" r="r" b="b"/>
              <a:pathLst>
                <a:path w="61" h="62">
                  <a:moveTo>
                    <a:pt x="11" y="51"/>
                  </a:moveTo>
                  <a:cubicBezTo>
                    <a:pt x="22" y="62"/>
                    <a:pt x="40" y="62"/>
                    <a:pt x="51" y="51"/>
                  </a:cubicBezTo>
                  <a:cubicBezTo>
                    <a:pt x="61" y="40"/>
                    <a:pt x="61" y="22"/>
                    <a:pt x="51" y="11"/>
                  </a:cubicBezTo>
                  <a:cubicBezTo>
                    <a:pt x="40" y="0"/>
                    <a:pt x="22" y="0"/>
                    <a:pt x="11" y="11"/>
                  </a:cubicBezTo>
                  <a:cubicBezTo>
                    <a:pt x="0" y="22"/>
                    <a:pt x="0" y="40"/>
                    <a:pt x="11" y="51"/>
                  </a:cubicBezTo>
                </a:path>
              </a:pathLst>
            </a:custGeom>
            <a:solidFill>
              <a:srgbClr val="5A9E33"/>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7" name="Freeform 383">
              <a:extLst>
                <a:ext uri="{FF2B5EF4-FFF2-40B4-BE49-F238E27FC236}">
                  <a16:creationId xmlns:a16="http://schemas.microsoft.com/office/drawing/2014/main" id="{F8486949-8BBF-4107-8860-DD4C7612B606}"/>
                </a:ext>
              </a:extLst>
            </p:cNvPr>
            <p:cNvSpPr>
              <a:spLocks/>
            </p:cNvSpPr>
            <p:nvPr/>
          </p:nvSpPr>
          <p:spPr bwMode="auto">
            <a:xfrm>
              <a:off x="2371725" y="5486400"/>
              <a:ext cx="92075" cy="87313"/>
            </a:xfrm>
            <a:custGeom>
              <a:avLst/>
              <a:gdLst/>
              <a:ahLst/>
              <a:cxnLst>
                <a:cxn ang="0">
                  <a:pos x="14" y="55"/>
                </a:cxn>
                <a:cxn ang="0">
                  <a:pos x="0" y="44"/>
                </a:cxn>
                <a:cxn ang="0">
                  <a:pos x="37" y="44"/>
                </a:cxn>
                <a:cxn ang="0">
                  <a:pos x="0" y="9"/>
                </a:cxn>
                <a:cxn ang="0">
                  <a:pos x="10" y="0"/>
                </a:cxn>
                <a:cxn ang="0">
                  <a:pos x="44" y="34"/>
                </a:cxn>
                <a:cxn ang="0">
                  <a:pos x="44" y="0"/>
                </a:cxn>
                <a:cxn ang="0">
                  <a:pos x="58" y="13"/>
                </a:cxn>
                <a:cxn ang="0">
                  <a:pos x="58" y="55"/>
                </a:cxn>
                <a:cxn ang="0">
                  <a:pos x="14" y="55"/>
                </a:cxn>
              </a:cxnLst>
              <a:rect l="0" t="0" r="r" b="b"/>
              <a:pathLst>
                <a:path w="58" h="55">
                  <a:moveTo>
                    <a:pt x="14" y="55"/>
                  </a:moveTo>
                  <a:lnTo>
                    <a:pt x="0" y="44"/>
                  </a:lnTo>
                  <a:lnTo>
                    <a:pt x="37" y="44"/>
                  </a:lnTo>
                  <a:lnTo>
                    <a:pt x="0" y="9"/>
                  </a:lnTo>
                  <a:lnTo>
                    <a:pt x="10" y="0"/>
                  </a:lnTo>
                  <a:lnTo>
                    <a:pt x="44" y="34"/>
                  </a:lnTo>
                  <a:lnTo>
                    <a:pt x="44" y="0"/>
                  </a:lnTo>
                  <a:lnTo>
                    <a:pt x="58" y="13"/>
                  </a:lnTo>
                  <a:lnTo>
                    <a:pt x="58" y="55"/>
                  </a:lnTo>
                  <a:lnTo>
                    <a:pt x="14" y="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676208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m 17"/>
          <p:cNvGraphicFramePr/>
          <p:nvPr>
            <p:extLst/>
          </p:nvPr>
        </p:nvGraphicFramePr>
        <p:xfrm>
          <a:off x="4571020" y="2013874"/>
          <a:ext cx="3923505" cy="2865437"/>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hteck 27"/>
          <p:cNvSpPr/>
          <p:nvPr/>
        </p:nvSpPr>
        <p:spPr>
          <a:xfrm>
            <a:off x="4571020" y="1573706"/>
            <a:ext cx="1025922" cy="553998"/>
          </a:xfrm>
          <a:prstGeom prst="rect">
            <a:avLst/>
          </a:prstGeom>
        </p:spPr>
        <p:txBody>
          <a:bodyPr wrap="none" lIns="0" tIns="0" rIns="0" bIns="0">
            <a:spAutoFit/>
          </a:bodyPr>
          <a:lstStyle/>
          <a:p>
            <a:r>
              <a:rPr lang="en-GB" sz="3600" dirty="0"/>
              <a:t>2017</a:t>
            </a:r>
            <a:endParaRPr lang="en-GB" sz="3200" dirty="0"/>
          </a:p>
        </p:txBody>
      </p:sp>
      <p:sp>
        <p:nvSpPr>
          <p:cNvPr id="2" name="Textplatzhalter 1"/>
          <p:cNvSpPr>
            <a:spLocks noGrp="1"/>
          </p:cNvSpPr>
          <p:nvPr>
            <p:ph type="body" sz="quarter" idx="16"/>
          </p:nvPr>
        </p:nvSpPr>
        <p:spPr>
          <a:xfrm>
            <a:off x="647888" y="539875"/>
            <a:ext cx="7846637" cy="539875"/>
          </a:xfrm>
        </p:spPr>
        <p:txBody>
          <a:bodyPr/>
          <a:lstStyle/>
          <a:p>
            <a:r>
              <a:rPr lang="en-GB" altLang="en-US" dirty="0"/>
              <a:t>Leading 15 fields of </a:t>
            </a:r>
            <a:r>
              <a:rPr lang="en-GB" altLang="en-US" dirty="0">
                <a:solidFill>
                  <a:schemeClr val="tx1"/>
                </a:solidFill>
              </a:rPr>
              <a:t>technology</a:t>
            </a:r>
            <a:r>
              <a:rPr lang="en-GB" altLang="en-US" baseline="30000" dirty="0">
                <a:solidFill>
                  <a:schemeClr val="tx1"/>
                </a:solidFill>
              </a:rPr>
              <a:t>1</a:t>
            </a:r>
            <a:r>
              <a:rPr lang="en-GB" altLang="en-US" dirty="0">
                <a:solidFill>
                  <a:schemeClr val="tx1"/>
                </a:solidFill>
              </a:rPr>
              <a:t> – Belgium</a:t>
            </a:r>
            <a:r>
              <a:rPr lang="en-GB" altLang="en-US" baseline="30000" dirty="0">
                <a:solidFill>
                  <a:schemeClr val="tx1"/>
                </a:solidFill>
              </a:rPr>
              <a:t>2</a:t>
            </a:r>
            <a:br>
              <a:rPr lang="en-GB" altLang="en-US" dirty="0"/>
            </a:br>
            <a:r>
              <a:rPr lang="en-GB" altLang="en-US" dirty="0"/>
              <a:t>(</a:t>
            </a:r>
            <a:r>
              <a:rPr lang="en-GB" altLang="en-US" dirty="0">
                <a:solidFill>
                  <a:schemeClr val="tx1"/>
                </a:solidFill>
              </a:rPr>
              <a:t>70</a:t>
            </a:r>
            <a:r>
              <a:rPr lang="en-GB" altLang="en-US" dirty="0"/>
              <a:t>% of all applications)</a:t>
            </a:r>
            <a:endParaRPr lang="en-GB" dirty="0"/>
          </a:p>
        </p:txBody>
      </p:sp>
      <p:sp>
        <p:nvSpPr>
          <p:cNvPr id="4" name="Slide Number Placeholder 3"/>
          <p:cNvSpPr>
            <a:spLocks noGrp="1"/>
          </p:cNvSpPr>
          <p:nvPr>
            <p:ph type="sldNum" sz="quarter" idx="12"/>
          </p:nvPr>
        </p:nvSpPr>
        <p:spPr>
          <a:xfrm>
            <a:off x="6694838" y="6586475"/>
            <a:ext cx="1799687" cy="215950"/>
          </a:xfrm>
        </p:spPr>
        <p:txBody>
          <a:bodyPr/>
          <a:lstStyle/>
          <a:p>
            <a:fld id="{AE9704F4-423A-424C-8735-B879FFCBBC48}" type="slidenum">
              <a:rPr lang="en-GB" smtClean="0"/>
              <a:pPr/>
              <a:t>9</a:t>
            </a:fld>
            <a:endParaRPr lang="en-GB" dirty="0"/>
          </a:p>
        </p:txBody>
      </p:sp>
      <p:sp>
        <p:nvSpPr>
          <p:cNvPr id="13" name="Rectangle 5"/>
          <p:cNvSpPr/>
          <p:nvPr/>
        </p:nvSpPr>
        <p:spPr>
          <a:xfrm>
            <a:off x="647700" y="4851193"/>
            <a:ext cx="144000" cy="144000"/>
          </a:xfrm>
          <a:prstGeom prst="ellipse">
            <a:avLst/>
          </a:prstGeom>
          <a:solidFill>
            <a:srgbClr val="BE0F0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lstStyle/>
          <a:p>
            <a:pPr fontAlgn="b"/>
            <a:r>
              <a:rPr lang="en-GB" sz="1000" dirty="0">
                <a:solidFill>
                  <a:schemeClr val="tx1"/>
                </a:solidFill>
              </a:rPr>
              <a:t>Other special machines</a:t>
            </a:r>
          </a:p>
        </p:txBody>
      </p:sp>
      <p:sp>
        <p:nvSpPr>
          <p:cNvPr id="14" name="Rectangle 5"/>
          <p:cNvSpPr/>
          <p:nvPr/>
        </p:nvSpPr>
        <p:spPr>
          <a:xfrm>
            <a:off x="647700" y="5035171"/>
            <a:ext cx="144000" cy="144000"/>
          </a:xfrm>
          <a:prstGeom prst="ellipse">
            <a:avLst/>
          </a:prstGeom>
          <a:solidFill>
            <a:srgbClr val="CE4B4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lstStyle/>
          <a:p>
            <a:pPr fontAlgn="b"/>
            <a:r>
              <a:rPr lang="en-GB" sz="1000" dirty="0">
                <a:solidFill>
                  <a:schemeClr val="tx1"/>
                </a:solidFill>
              </a:rPr>
              <a:t>Pharmaceuticals</a:t>
            </a:r>
          </a:p>
        </p:txBody>
      </p:sp>
      <p:sp>
        <p:nvSpPr>
          <p:cNvPr id="38" name="Rectangle 5"/>
          <p:cNvSpPr/>
          <p:nvPr/>
        </p:nvSpPr>
        <p:spPr>
          <a:xfrm>
            <a:off x="647700" y="5219149"/>
            <a:ext cx="144000" cy="144000"/>
          </a:xfrm>
          <a:prstGeom prst="ellipse">
            <a:avLst/>
          </a:prstGeom>
          <a:solidFill>
            <a:srgbClr val="DE87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lstStyle/>
          <a:p>
            <a:pPr fontAlgn="b"/>
            <a:r>
              <a:rPr lang="en-GB" sz="1000">
                <a:solidFill>
                  <a:schemeClr val="tx1"/>
                </a:solidFill>
              </a:rPr>
              <a:t>Biotechnology</a:t>
            </a:r>
            <a:endParaRPr lang="en-GB" sz="1000" dirty="0">
              <a:solidFill>
                <a:schemeClr val="tx1"/>
              </a:solidFill>
              <a:latin typeface="Arial" panose="020B0604020202020204" pitchFamily="34" charset="0"/>
            </a:endParaRPr>
          </a:p>
        </p:txBody>
      </p:sp>
      <p:sp>
        <p:nvSpPr>
          <p:cNvPr id="39" name="Rectangle 5"/>
          <p:cNvSpPr/>
          <p:nvPr/>
        </p:nvSpPr>
        <p:spPr>
          <a:xfrm>
            <a:off x="647700" y="5403127"/>
            <a:ext cx="144000" cy="144000"/>
          </a:xfrm>
          <a:prstGeom prst="ellipse">
            <a:avLst/>
          </a:prstGeom>
          <a:solidFill>
            <a:srgbClr val="EFC3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lstStyle/>
          <a:p>
            <a:pPr fontAlgn="b"/>
            <a:r>
              <a:rPr lang="en-GB" sz="1000" dirty="0">
                <a:solidFill>
                  <a:schemeClr val="tx1"/>
                </a:solidFill>
              </a:rPr>
              <a:t>Civil engineering</a:t>
            </a:r>
          </a:p>
        </p:txBody>
      </p:sp>
      <p:sp>
        <p:nvSpPr>
          <p:cNvPr id="41" name="Rectangle 5"/>
          <p:cNvSpPr/>
          <p:nvPr/>
        </p:nvSpPr>
        <p:spPr>
          <a:xfrm>
            <a:off x="647700" y="5587106"/>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lstStyle/>
          <a:p>
            <a:pPr fontAlgn="b"/>
            <a:r>
              <a:rPr lang="en-GB" sz="1000" dirty="0">
                <a:solidFill>
                  <a:schemeClr val="tx1"/>
                </a:solidFill>
              </a:rPr>
              <a:t>Medical technology</a:t>
            </a:r>
          </a:p>
        </p:txBody>
      </p:sp>
      <p:sp>
        <p:nvSpPr>
          <p:cNvPr id="42" name="Rectangle 5"/>
          <p:cNvSpPr/>
          <p:nvPr/>
        </p:nvSpPr>
        <p:spPr>
          <a:xfrm>
            <a:off x="3441301" y="4851193"/>
            <a:ext cx="144000" cy="144000"/>
          </a:xfrm>
          <a:prstGeom prst="ellipse">
            <a:avLst/>
          </a:prstGeom>
          <a:solidFill>
            <a:srgbClr val="6B737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lstStyle/>
          <a:p>
            <a:pPr fontAlgn="b"/>
            <a:r>
              <a:rPr lang="en-GB" sz="1000" dirty="0">
                <a:solidFill>
                  <a:schemeClr val="tx1"/>
                </a:solidFill>
              </a:rPr>
              <a:t>Transport</a:t>
            </a:r>
          </a:p>
        </p:txBody>
      </p:sp>
      <p:sp>
        <p:nvSpPr>
          <p:cNvPr id="43" name="Rectangle 5"/>
          <p:cNvSpPr/>
          <p:nvPr/>
        </p:nvSpPr>
        <p:spPr>
          <a:xfrm>
            <a:off x="3441301" y="5035171"/>
            <a:ext cx="144000" cy="144000"/>
          </a:xfrm>
          <a:prstGeom prst="ellipse">
            <a:avLst/>
          </a:prstGeom>
          <a:solidFill>
            <a:srgbClr val="81868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lstStyle/>
          <a:p>
            <a:pPr fontAlgn="b"/>
            <a:r>
              <a:rPr lang="en-GB" sz="1000" dirty="0">
                <a:solidFill>
                  <a:schemeClr val="tx1"/>
                </a:solidFill>
              </a:rPr>
              <a:t>Electrical machinery, apparatus, energy</a:t>
            </a:r>
          </a:p>
        </p:txBody>
      </p:sp>
      <p:sp>
        <p:nvSpPr>
          <p:cNvPr id="44" name="Rectangle 5"/>
          <p:cNvSpPr/>
          <p:nvPr/>
        </p:nvSpPr>
        <p:spPr>
          <a:xfrm>
            <a:off x="3441301" y="5219149"/>
            <a:ext cx="144000" cy="144000"/>
          </a:xfrm>
          <a:prstGeom prst="ellipse">
            <a:avLst/>
          </a:prstGeom>
          <a:solidFill>
            <a:srgbClr val="C8CBC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lstStyle/>
          <a:p>
            <a:pPr fontAlgn="b"/>
            <a:r>
              <a:rPr lang="en-GB" sz="1000" dirty="0">
                <a:solidFill>
                  <a:schemeClr val="tx1"/>
                </a:solidFill>
              </a:rPr>
              <a:t>Materials, metallurgy</a:t>
            </a:r>
          </a:p>
        </p:txBody>
      </p:sp>
      <p:sp>
        <p:nvSpPr>
          <p:cNvPr id="45" name="Rectangle 5"/>
          <p:cNvSpPr/>
          <p:nvPr/>
        </p:nvSpPr>
        <p:spPr>
          <a:xfrm>
            <a:off x="3441301" y="5403127"/>
            <a:ext cx="144000" cy="14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lstStyle/>
          <a:p>
            <a:pPr fontAlgn="b"/>
            <a:r>
              <a:rPr lang="en-GB" sz="1000" dirty="0">
                <a:solidFill>
                  <a:schemeClr val="tx1"/>
                </a:solidFill>
              </a:rPr>
              <a:t>Measurement</a:t>
            </a:r>
          </a:p>
        </p:txBody>
      </p:sp>
      <p:sp>
        <p:nvSpPr>
          <p:cNvPr id="46" name="Rectangle 5"/>
          <p:cNvSpPr/>
          <p:nvPr/>
        </p:nvSpPr>
        <p:spPr>
          <a:xfrm>
            <a:off x="3441301" y="5587106"/>
            <a:ext cx="144000" cy="144000"/>
          </a:xfrm>
          <a:prstGeom prst="ellipse">
            <a:avLst/>
          </a:prstGeom>
          <a:solidFill>
            <a:srgbClr val="859BA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lstStyle/>
          <a:p>
            <a:pPr fontAlgn="b"/>
            <a:r>
              <a:rPr lang="en-GB" sz="1000" dirty="0">
                <a:solidFill>
                  <a:schemeClr val="tx1"/>
                </a:solidFill>
              </a:rPr>
              <a:t>Basic materials chemistry </a:t>
            </a:r>
          </a:p>
        </p:txBody>
      </p:sp>
      <p:sp>
        <p:nvSpPr>
          <p:cNvPr id="47" name="Rectangle 5"/>
          <p:cNvSpPr/>
          <p:nvPr/>
        </p:nvSpPr>
        <p:spPr>
          <a:xfrm>
            <a:off x="6694838" y="4851193"/>
            <a:ext cx="144000" cy="144000"/>
          </a:xfrm>
          <a:prstGeom prst="ellipse">
            <a:avLst/>
          </a:prstGeom>
          <a:solidFill>
            <a:srgbClr val="ACBAC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lstStyle/>
          <a:p>
            <a:pPr fontAlgn="b"/>
            <a:r>
              <a:rPr lang="en-GB" sz="1000">
                <a:solidFill>
                  <a:schemeClr val="tx1"/>
                </a:solidFill>
              </a:rPr>
              <a:t>Computer technology</a:t>
            </a:r>
            <a:endParaRPr lang="en-GB" sz="1000" dirty="0">
              <a:solidFill>
                <a:schemeClr val="tx1"/>
              </a:solidFill>
            </a:endParaRPr>
          </a:p>
        </p:txBody>
      </p:sp>
      <p:sp>
        <p:nvSpPr>
          <p:cNvPr id="48" name="Rectangle 5"/>
          <p:cNvSpPr/>
          <p:nvPr/>
        </p:nvSpPr>
        <p:spPr>
          <a:xfrm>
            <a:off x="6694838" y="5035171"/>
            <a:ext cx="144000" cy="144000"/>
          </a:xfrm>
          <a:prstGeom prst="ellipse">
            <a:avLst/>
          </a:prstGeom>
          <a:solidFill>
            <a:srgbClr val="D1D8D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lstStyle/>
          <a:p>
            <a:pPr fontAlgn="b"/>
            <a:r>
              <a:rPr lang="en-GB" sz="1000" dirty="0">
                <a:solidFill>
                  <a:schemeClr val="tx1"/>
                </a:solidFill>
              </a:rPr>
              <a:t>Organic fine chemistry</a:t>
            </a:r>
          </a:p>
        </p:txBody>
      </p:sp>
      <p:sp>
        <p:nvSpPr>
          <p:cNvPr id="49" name="Rectangle 5"/>
          <p:cNvSpPr/>
          <p:nvPr/>
        </p:nvSpPr>
        <p:spPr>
          <a:xfrm>
            <a:off x="6694838" y="5219149"/>
            <a:ext cx="144000" cy="14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lstStyle/>
          <a:p>
            <a:pPr fontAlgn="b"/>
            <a:r>
              <a:rPr lang="en-GB" sz="1000" dirty="0">
                <a:solidFill>
                  <a:schemeClr val="tx1"/>
                </a:solidFill>
              </a:rPr>
              <a:t>Chemical engineering</a:t>
            </a:r>
          </a:p>
        </p:txBody>
      </p:sp>
      <p:sp>
        <p:nvSpPr>
          <p:cNvPr id="50" name="Rectangle 5"/>
          <p:cNvSpPr/>
          <p:nvPr/>
        </p:nvSpPr>
        <p:spPr>
          <a:xfrm>
            <a:off x="6694838" y="5403127"/>
            <a:ext cx="144000" cy="144000"/>
          </a:xfrm>
          <a:prstGeom prst="ellipse">
            <a:avLst/>
          </a:prstGeom>
          <a:solidFill>
            <a:srgbClr val="B5B77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lstStyle/>
          <a:p>
            <a:pPr fontAlgn="b"/>
            <a:r>
              <a:rPr lang="en-GB" sz="1000" dirty="0">
                <a:solidFill>
                  <a:schemeClr val="tx1"/>
                </a:solidFill>
              </a:rPr>
              <a:t>Semiconductors</a:t>
            </a:r>
          </a:p>
        </p:txBody>
      </p:sp>
      <p:sp>
        <p:nvSpPr>
          <p:cNvPr id="51" name="Rectangle 5"/>
          <p:cNvSpPr/>
          <p:nvPr/>
        </p:nvSpPr>
        <p:spPr>
          <a:xfrm>
            <a:off x="6694838" y="5587106"/>
            <a:ext cx="144000" cy="144000"/>
          </a:xfrm>
          <a:prstGeom prst="ellipse">
            <a:avLst/>
          </a:prstGeom>
          <a:solidFill>
            <a:srgbClr val="CCCC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360000" tIns="0" rIns="0" bIns="0" rtlCol="0" anchor="ctr"/>
          <a:lstStyle/>
          <a:p>
            <a:pPr fontAlgn="b"/>
            <a:r>
              <a:rPr lang="en-GB" sz="1000" dirty="0">
                <a:solidFill>
                  <a:schemeClr val="tx1"/>
                </a:solidFill>
              </a:rPr>
              <a:t>Textile and paper machines</a:t>
            </a:r>
          </a:p>
        </p:txBody>
      </p:sp>
      <p:sp>
        <p:nvSpPr>
          <p:cNvPr id="57" name="Rechteck 56"/>
          <p:cNvSpPr/>
          <p:nvPr/>
        </p:nvSpPr>
        <p:spPr>
          <a:xfrm>
            <a:off x="647888" y="1573706"/>
            <a:ext cx="1025922" cy="553998"/>
          </a:xfrm>
          <a:prstGeom prst="rect">
            <a:avLst/>
          </a:prstGeom>
        </p:spPr>
        <p:txBody>
          <a:bodyPr wrap="none" lIns="0" tIns="0" rIns="0" bIns="0">
            <a:spAutoFit/>
          </a:bodyPr>
          <a:lstStyle/>
          <a:p>
            <a:r>
              <a:rPr lang="en-GB" sz="3600" b="1" dirty="0"/>
              <a:t>2018</a:t>
            </a:r>
            <a:endParaRPr lang="en-GB" sz="3200" b="1" dirty="0"/>
          </a:p>
        </p:txBody>
      </p:sp>
      <p:graphicFrame>
        <p:nvGraphicFramePr>
          <p:cNvPr id="84" name="Diagramm 83"/>
          <p:cNvGraphicFramePr/>
          <p:nvPr>
            <p:extLst/>
          </p:nvPr>
        </p:nvGraphicFramePr>
        <p:xfrm>
          <a:off x="647888" y="2013874"/>
          <a:ext cx="3923505" cy="2865437"/>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 Box 19">
            <a:extLst>
              <a:ext uri="{FF2B5EF4-FFF2-40B4-BE49-F238E27FC236}">
                <a16:creationId xmlns:a16="http://schemas.microsoft.com/office/drawing/2014/main" id="{558EB31F-CF8B-4B86-8EC0-49E2244ECCA4}"/>
              </a:ext>
            </a:extLst>
          </p:cNvPr>
          <p:cNvSpPr txBox="1">
            <a:spLocks noChangeArrowheads="1"/>
          </p:cNvSpPr>
          <p:nvPr/>
        </p:nvSpPr>
        <p:spPr bwMode="auto">
          <a:xfrm>
            <a:off x="647888" y="5941247"/>
            <a:ext cx="7848412" cy="543739"/>
          </a:xfrm>
          <a:prstGeom prst="rect">
            <a:avLst/>
          </a:prstGeom>
          <a:noFill/>
          <a:ln>
            <a:noFill/>
          </a:ln>
          <a:effectLst/>
          <a:extLst>
            <a:ext uri="{909E8E84-426E-40DD-AFC4-6F175D3DCCD1}">
              <a14:hiddenFill xmlns:a14="http://schemas.microsoft.com/office/drawing/2010/main">
                <a:solidFill>
                  <a:srgbClr val="8A949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b">
            <a:spAutoFit/>
          </a:bodyPr>
          <a:lstStyle>
            <a:lvl1pPr eaLnBrk="0" hangingPunct="0">
              <a:spcBef>
                <a:spcPct val="20000"/>
              </a:spcBef>
              <a:buFont typeface="Wingdings" pitchFamily="2" charset="2"/>
              <a:buChar char="§"/>
              <a:defRPr sz="2000">
                <a:solidFill>
                  <a:srgbClr val="404B56"/>
                </a:solidFill>
                <a:latin typeface="Arial" pitchFamily="34" charset="0"/>
              </a:defRPr>
            </a:lvl1pPr>
            <a:lvl2pPr marL="742950" indent="-285750" eaLnBrk="0" hangingPunct="0">
              <a:spcBef>
                <a:spcPct val="20000"/>
              </a:spcBef>
              <a:buFont typeface="Arial" pitchFamily="34" charset="0"/>
              <a:buChar char="–"/>
              <a:defRPr sz="2000">
                <a:solidFill>
                  <a:srgbClr val="404B56"/>
                </a:solidFill>
                <a:latin typeface="Arial" pitchFamily="34" charset="0"/>
              </a:defRPr>
            </a:lvl2pPr>
            <a:lvl3pPr marL="1143000" indent="-228600" eaLnBrk="0" hangingPunct="0">
              <a:spcBef>
                <a:spcPct val="20000"/>
              </a:spcBef>
              <a:buFont typeface="Wingdings" pitchFamily="2" charset="2"/>
              <a:buChar char="§"/>
              <a:defRPr sz="2000">
                <a:solidFill>
                  <a:srgbClr val="404B56"/>
                </a:solidFill>
                <a:latin typeface="Arial" pitchFamily="34" charset="0"/>
              </a:defRPr>
            </a:lvl3pPr>
            <a:lvl4pPr marL="1600200" indent="-228600" eaLnBrk="0" hangingPunct="0">
              <a:spcBef>
                <a:spcPct val="20000"/>
              </a:spcBef>
              <a:buFont typeface="Arial" pitchFamily="34" charset="0"/>
              <a:buChar char="–"/>
              <a:defRPr sz="2000">
                <a:solidFill>
                  <a:srgbClr val="404B56"/>
                </a:solidFill>
                <a:latin typeface="Arial" pitchFamily="34" charset="0"/>
              </a:defRPr>
            </a:lvl4pPr>
            <a:lvl5pPr marL="2057400" indent="-228600" eaLnBrk="0" hangingPunct="0">
              <a:spcBef>
                <a:spcPct val="20000"/>
              </a:spcBef>
              <a:buChar char="•"/>
              <a:defRPr sz="2000">
                <a:solidFill>
                  <a:srgbClr val="404B56"/>
                </a:solidFill>
                <a:latin typeface="Arial" pitchFamily="34" charset="0"/>
              </a:defRPr>
            </a:lvl5pPr>
            <a:lvl6pPr marL="2514600" indent="-228600" eaLnBrk="0" fontAlgn="base" hangingPunct="0">
              <a:spcBef>
                <a:spcPct val="20000"/>
              </a:spcBef>
              <a:spcAft>
                <a:spcPct val="0"/>
              </a:spcAft>
              <a:buChar char="•"/>
              <a:defRPr sz="2000">
                <a:solidFill>
                  <a:srgbClr val="404B56"/>
                </a:solidFill>
                <a:latin typeface="Arial" pitchFamily="34" charset="0"/>
              </a:defRPr>
            </a:lvl6pPr>
            <a:lvl7pPr marL="2971800" indent="-228600" eaLnBrk="0" fontAlgn="base" hangingPunct="0">
              <a:spcBef>
                <a:spcPct val="20000"/>
              </a:spcBef>
              <a:spcAft>
                <a:spcPct val="0"/>
              </a:spcAft>
              <a:buChar char="•"/>
              <a:defRPr sz="2000">
                <a:solidFill>
                  <a:srgbClr val="404B56"/>
                </a:solidFill>
                <a:latin typeface="Arial" pitchFamily="34" charset="0"/>
              </a:defRPr>
            </a:lvl7pPr>
            <a:lvl8pPr marL="3429000" indent="-228600" eaLnBrk="0" fontAlgn="base" hangingPunct="0">
              <a:spcBef>
                <a:spcPct val="20000"/>
              </a:spcBef>
              <a:spcAft>
                <a:spcPct val="0"/>
              </a:spcAft>
              <a:buChar char="•"/>
              <a:defRPr sz="2000">
                <a:solidFill>
                  <a:srgbClr val="404B56"/>
                </a:solidFill>
                <a:latin typeface="Arial" pitchFamily="34" charset="0"/>
              </a:defRPr>
            </a:lvl8pPr>
            <a:lvl9pPr marL="3886200" indent="-228600" eaLnBrk="0" fontAlgn="base" hangingPunct="0">
              <a:spcBef>
                <a:spcPct val="20000"/>
              </a:spcBef>
              <a:spcAft>
                <a:spcPct val="0"/>
              </a:spcAft>
              <a:buChar char="•"/>
              <a:defRPr sz="2000">
                <a:solidFill>
                  <a:srgbClr val="404B56"/>
                </a:solidFill>
                <a:latin typeface="Arial" pitchFamily="34" charset="0"/>
              </a:defRPr>
            </a:lvl9pPr>
          </a:lstStyle>
          <a:p>
            <a:pPr>
              <a:spcBef>
                <a:spcPts val="200"/>
              </a:spcBef>
              <a:buNone/>
            </a:pPr>
            <a:r>
              <a:rPr lang="en-GB" sz="800" dirty="0">
                <a:solidFill>
                  <a:schemeClr val="tx1"/>
                </a:solidFill>
              </a:rPr>
              <a:t>Source: EPO. Status: 21.1.2019.</a:t>
            </a:r>
          </a:p>
          <a:p>
            <a:pPr marL="88900" indent="-88900">
              <a:spcBef>
                <a:spcPts val="200"/>
              </a:spcBef>
              <a:buNone/>
            </a:pPr>
            <a:r>
              <a:rPr lang="en-GB" sz="800" baseline="30000" dirty="0">
                <a:solidFill>
                  <a:schemeClr val="tx1"/>
                </a:solidFill>
              </a:rPr>
              <a:t>1	</a:t>
            </a:r>
            <a:r>
              <a:rPr lang="en-GB" sz="800" dirty="0">
                <a:solidFill>
                  <a:schemeClr val="tx1"/>
                </a:solidFill>
              </a:rPr>
              <a:t>The definition of the fields is based on the WIPO IPC technology concordance. The table is available at: </a:t>
            </a:r>
            <a:r>
              <a:rPr lang="en-GB" sz="800" dirty="0">
                <a:hlinkClick r:id="rId5"/>
              </a:rPr>
              <a:t>http://www.wipo.int/export/sites/www/ipstats/en/statistics/patents/xls/ipc_technology.xls</a:t>
            </a:r>
            <a:endParaRPr lang="en-GB" sz="800" dirty="0"/>
          </a:p>
          <a:p>
            <a:pPr marL="88900" indent="-88900">
              <a:spcBef>
                <a:spcPts val="200"/>
              </a:spcBef>
              <a:buNone/>
            </a:pPr>
            <a:r>
              <a:rPr lang="en-GB" sz="800" baseline="30000" dirty="0">
                <a:solidFill>
                  <a:schemeClr val="tx1"/>
                </a:solidFill>
              </a:rPr>
              <a:t>2	</a:t>
            </a:r>
            <a:r>
              <a:rPr lang="en-GB" sz="800" dirty="0">
                <a:solidFill>
                  <a:schemeClr val="tx1"/>
                </a:solidFill>
              </a:rPr>
              <a:t>The geographic origin is based on the first-named applicant principle.</a:t>
            </a:r>
          </a:p>
        </p:txBody>
      </p:sp>
      <p:sp>
        <p:nvSpPr>
          <p:cNvPr id="30" name="Rechteck 29">
            <a:extLst>
              <a:ext uri="{FF2B5EF4-FFF2-40B4-BE49-F238E27FC236}">
                <a16:creationId xmlns:a16="http://schemas.microsoft.com/office/drawing/2014/main" id="{1C19EF04-A965-40C7-93FA-B67148900735}"/>
              </a:ext>
            </a:extLst>
          </p:cNvPr>
          <p:cNvSpPr/>
          <p:nvPr/>
        </p:nvSpPr>
        <p:spPr>
          <a:xfrm>
            <a:off x="4446165" y="1665289"/>
            <a:ext cx="4050135" cy="309887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645146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heme/theme1.xml><?xml version="1.0" encoding="utf-8"?>
<a:theme xmlns:a="http://schemas.openxmlformats.org/drawingml/2006/main" name="EPO Template English">
  <a:themeElements>
    <a:clrScheme name="# EPO Colors">
      <a:dk1>
        <a:srgbClr val="3B464D"/>
      </a:dk1>
      <a:lt1>
        <a:srgbClr val="FFFFFF"/>
      </a:lt1>
      <a:dk2>
        <a:srgbClr val="C1CCD5"/>
      </a:dk2>
      <a:lt2>
        <a:srgbClr val="D0D19F"/>
      </a:lt2>
      <a:accent1>
        <a:srgbClr val="3B464D"/>
      </a:accent1>
      <a:accent2>
        <a:srgbClr val="BE0F05"/>
      </a:accent2>
      <a:accent3>
        <a:srgbClr val="5F7B8F"/>
      </a:accent3>
      <a:accent4>
        <a:srgbClr val="9FA04E"/>
      </a:accent4>
      <a:accent5>
        <a:srgbClr val="94A4AE"/>
      </a:accent5>
      <a:accent6>
        <a:srgbClr val="DEBBB0"/>
      </a:accent6>
      <a:hlink>
        <a:srgbClr val="0000FF"/>
      </a:hlink>
      <a:folHlink>
        <a:srgbClr val="800080"/>
      </a:folHlink>
    </a:clrScheme>
    <a:fontScheme name="EPO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1853</Words>
  <Application>Microsoft Office PowerPoint</Application>
  <PresentationFormat>Bildschirmpräsentation (4:3)</PresentationFormat>
  <Paragraphs>1081</Paragraphs>
  <Slides>15</Slides>
  <Notes>15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Calibri</vt:lpstr>
      <vt:lpstr>Wingdings</vt:lpstr>
      <vt:lpstr>EPO Template English</vt:lpstr>
      <vt:lpstr>European Patent Office Annual Report 2018</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European Patent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204 EPO Annual Report</dc:title>
  <dc:creator>Nicolas Marc</dc:creator>
  <cp:lastModifiedBy>Jackie Yu</cp:lastModifiedBy>
  <cp:revision>352</cp:revision>
  <dcterms:created xsi:type="dcterms:W3CDTF">2015-02-12T10:00:15Z</dcterms:created>
  <dcterms:modified xsi:type="dcterms:W3CDTF">2019-03-06T17:32:48Z</dcterms:modified>
</cp:coreProperties>
</file>